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53" r:id="rId3"/>
    <p:sldId id="260" r:id="rId4"/>
    <p:sldId id="357" r:id="rId5"/>
    <p:sldId id="368" r:id="rId6"/>
    <p:sldId id="261" r:id="rId7"/>
    <p:sldId id="262" r:id="rId8"/>
    <p:sldId id="326" r:id="rId9"/>
    <p:sldId id="264" r:id="rId10"/>
    <p:sldId id="265" r:id="rId11"/>
    <p:sldId id="369" r:id="rId12"/>
    <p:sldId id="443" r:id="rId13"/>
    <p:sldId id="370" r:id="rId14"/>
    <p:sldId id="441" r:id="rId15"/>
    <p:sldId id="266" r:id="rId16"/>
    <p:sldId id="328" r:id="rId17"/>
    <p:sldId id="267" r:id="rId18"/>
    <p:sldId id="371" r:id="rId19"/>
    <p:sldId id="335" r:id="rId20"/>
    <p:sldId id="388" r:id="rId21"/>
    <p:sldId id="268" r:id="rId22"/>
    <p:sldId id="389" r:id="rId23"/>
    <p:sldId id="269" r:id="rId24"/>
    <p:sldId id="270" r:id="rId25"/>
    <p:sldId id="271" r:id="rId26"/>
    <p:sldId id="363" r:id="rId27"/>
    <p:sldId id="360" r:id="rId28"/>
    <p:sldId id="356" r:id="rId29"/>
    <p:sldId id="372" r:id="rId30"/>
    <p:sldId id="373" r:id="rId31"/>
    <p:sldId id="374" r:id="rId32"/>
    <p:sldId id="273" r:id="rId33"/>
    <p:sldId id="320" r:id="rId34"/>
    <p:sldId id="321" r:id="rId35"/>
    <p:sldId id="272" r:id="rId36"/>
    <p:sldId id="376" r:id="rId37"/>
    <p:sldId id="319" r:id="rId38"/>
    <p:sldId id="331" r:id="rId39"/>
    <p:sldId id="332" r:id="rId40"/>
    <p:sldId id="333" r:id="rId41"/>
    <p:sldId id="334" r:id="rId42"/>
    <p:sldId id="336" r:id="rId43"/>
    <p:sldId id="338" r:id="rId44"/>
    <p:sldId id="341" r:id="rId45"/>
    <p:sldId id="358" r:id="rId46"/>
    <p:sldId id="339" r:id="rId47"/>
    <p:sldId id="274" r:id="rId48"/>
    <p:sldId id="354" r:id="rId49"/>
    <p:sldId id="378" r:id="rId50"/>
    <p:sldId id="365" r:id="rId51"/>
    <p:sldId id="366" r:id="rId52"/>
    <p:sldId id="367" r:id="rId53"/>
    <p:sldId id="390" r:id="rId54"/>
    <p:sldId id="432" r:id="rId55"/>
    <p:sldId id="404" r:id="rId56"/>
    <p:sldId id="433" r:id="rId57"/>
    <p:sldId id="440" r:id="rId58"/>
    <p:sldId id="377" r:id="rId59"/>
    <p:sldId id="434" r:id="rId60"/>
    <p:sldId id="435" r:id="rId61"/>
    <p:sldId id="436" r:id="rId62"/>
    <p:sldId id="386" r:id="rId63"/>
    <p:sldId id="437" r:id="rId64"/>
    <p:sldId id="438" r:id="rId65"/>
    <p:sldId id="392" r:id="rId66"/>
    <p:sldId id="380" r:id="rId67"/>
    <p:sldId id="393" r:id="rId68"/>
    <p:sldId id="394" r:id="rId69"/>
    <p:sldId id="395" r:id="rId70"/>
    <p:sldId id="444" r:id="rId71"/>
    <p:sldId id="447" r:id="rId72"/>
    <p:sldId id="446" r:id="rId73"/>
    <p:sldId id="445" r:id="rId74"/>
    <p:sldId id="461" r:id="rId75"/>
    <p:sldId id="464" r:id="rId76"/>
    <p:sldId id="462" r:id="rId77"/>
    <p:sldId id="463" r:id="rId78"/>
    <p:sldId id="465" r:id="rId79"/>
    <p:sldId id="448" r:id="rId80"/>
    <p:sldId id="449" r:id="rId81"/>
    <p:sldId id="450" r:id="rId82"/>
    <p:sldId id="451" r:id="rId83"/>
    <p:sldId id="453" r:id="rId84"/>
    <p:sldId id="452" r:id="rId85"/>
    <p:sldId id="454" r:id="rId86"/>
    <p:sldId id="455" r:id="rId87"/>
    <p:sldId id="456" r:id="rId88"/>
    <p:sldId id="457" r:id="rId89"/>
    <p:sldId id="458" r:id="rId90"/>
    <p:sldId id="439" r:id="rId91"/>
    <p:sldId id="275" r:id="rId92"/>
    <p:sldId id="379" r:id="rId93"/>
    <p:sldId id="257" r:id="rId94"/>
    <p:sldId id="381" r:id="rId95"/>
    <p:sldId id="276" r:id="rId96"/>
    <p:sldId id="277" r:id="rId97"/>
    <p:sldId id="278" r:id="rId98"/>
    <p:sldId id="279" r:id="rId99"/>
    <p:sldId id="280" r:id="rId100"/>
    <p:sldId id="284" r:id="rId101"/>
    <p:sldId id="288" r:id="rId102"/>
    <p:sldId id="292" r:id="rId103"/>
    <p:sldId id="296" r:id="rId104"/>
    <p:sldId id="297" r:id="rId105"/>
    <p:sldId id="342" r:id="rId106"/>
    <p:sldId id="300" r:id="rId107"/>
    <p:sldId id="301" r:id="rId108"/>
    <p:sldId id="302" r:id="rId109"/>
    <p:sldId id="324" r:id="rId110"/>
    <p:sldId id="303" r:id="rId111"/>
    <p:sldId id="304" r:id="rId112"/>
    <p:sldId id="305" r:id="rId113"/>
    <p:sldId id="309" r:id="rId114"/>
    <p:sldId id="382" r:id="rId115"/>
    <p:sldId id="346" r:id="rId116"/>
    <p:sldId id="383" r:id="rId117"/>
    <p:sldId id="384" r:id="rId118"/>
    <p:sldId id="348" r:id="rId119"/>
    <p:sldId id="312" r:id="rId120"/>
    <p:sldId id="314" r:id="rId121"/>
    <p:sldId id="343" r:id="rId122"/>
    <p:sldId id="385" r:id="rId123"/>
    <p:sldId id="340" r:id="rId124"/>
    <p:sldId id="355" r:id="rId125"/>
    <p:sldId id="344" r:id="rId126"/>
    <p:sldId id="345" r:id="rId127"/>
    <p:sldId id="351" r:id="rId1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presProps" Target="pres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00FAD-BFD8-4E89-93D0-5A5530D9AC8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8AC004DB-E2E4-43BF-AC2F-A7473F7394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66C6246B-7499-427C-B595-AC482E0A9B19}"/>
              </a:ext>
            </a:extLst>
          </p:cNvPr>
          <p:cNvSpPr>
            <a:spLocks noGrp="1"/>
          </p:cNvSpPr>
          <p:nvPr>
            <p:ph type="dt" sz="half" idx="10"/>
          </p:nvPr>
        </p:nvSpPr>
        <p:spPr/>
        <p:txBody>
          <a:bodyPr/>
          <a:lstStyle/>
          <a:p>
            <a:fld id="{3105C8AB-AC8C-4351-9335-21A6731FA6BF}" type="datetimeFigureOut">
              <a:rPr lang="en-CA" smtClean="0"/>
              <a:t>2022-10-20</a:t>
            </a:fld>
            <a:endParaRPr lang="en-CA"/>
          </a:p>
        </p:txBody>
      </p:sp>
      <p:sp>
        <p:nvSpPr>
          <p:cNvPr id="5" name="Footer Placeholder 4">
            <a:extLst>
              <a:ext uri="{FF2B5EF4-FFF2-40B4-BE49-F238E27FC236}">
                <a16:creationId xmlns:a16="http://schemas.microsoft.com/office/drawing/2014/main" id="{1422B161-BE41-4E32-BE95-27E3A18B081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BD01A7F-E64E-47FF-9A61-8FF254964330}"/>
              </a:ext>
            </a:extLst>
          </p:cNvPr>
          <p:cNvSpPr>
            <a:spLocks noGrp="1"/>
          </p:cNvSpPr>
          <p:nvPr>
            <p:ph type="sldNum" sz="quarter" idx="12"/>
          </p:nvPr>
        </p:nvSpPr>
        <p:spPr/>
        <p:txBody>
          <a:bodyPr/>
          <a:lstStyle/>
          <a:p>
            <a:fld id="{88E3C9FC-1BF4-4496-83D1-3B8EAF9936C0}" type="slidenum">
              <a:rPr lang="en-CA" smtClean="0"/>
              <a:t>‹#›</a:t>
            </a:fld>
            <a:endParaRPr lang="en-CA"/>
          </a:p>
        </p:txBody>
      </p:sp>
    </p:spTree>
    <p:extLst>
      <p:ext uri="{BB962C8B-B14F-4D97-AF65-F5344CB8AC3E}">
        <p14:creationId xmlns:p14="http://schemas.microsoft.com/office/powerpoint/2010/main" val="2044677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0DAB8-ADA3-4A2E-BDA7-827AA577CA2E}"/>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D1A22709-465D-4A8A-AB61-8B8498F12CB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9C36892-8299-4C14-B6D5-11CB900770AD}"/>
              </a:ext>
            </a:extLst>
          </p:cNvPr>
          <p:cNvSpPr>
            <a:spLocks noGrp="1"/>
          </p:cNvSpPr>
          <p:nvPr>
            <p:ph type="dt" sz="half" idx="10"/>
          </p:nvPr>
        </p:nvSpPr>
        <p:spPr/>
        <p:txBody>
          <a:bodyPr/>
          <a:lstStyle/>
          <a:p>
            <a:fld id="{3105C8AB-AC8C-4351-9335-21A6731FA6BF}" type="datetimeFigureOut">
              <a:rPr lang="en-CA" smtClean="0"/>
              <a:t>2022-10-20</a:t>
            </a:fld>
            <a:endParaRPr lang="en-CA"/>
          </a:p>
        </p:txBody>
      </p:sp>
      <p:sp>
        <p:nvSpPr>
          <p:cNvPr id="5" name="Footer Placeholder 4">
            <a:extLst>
              <a:ext uri="{FF2B5EF4-FFF2-40B4-BE49-F238E27FC236}">
                <a16:creationId xmlns:a16="http://schemas.microsoft.com/office/drawing/2014/main" id="{FA80948C-AB77-4924-ABC3-C964BDA4B8D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EB97698-1B2F-45EB-B3F5-F749AAD56324}"/>
              </a:ext>
            </a:extLst>
          </p:cNvPr>
          <p:cNvSpPr>
            <a:spLocks noGrp="1"/>
          </p:cNvSpPr>
          <p:nvPr>
            <p:ph type="sldNum" sz="quarter" idx="12"/>
          </p:nvPr>
        </p:nvSpPr>
        <p:spPr/>
        <p:txBody>
          <a:bodyPr/>
          <a:lstStyle/>
          <a:p>
            <a:fld id="{88E3C9FC-1BF4-4496-83D1-3B8EAF9936C0}" type="slidenum">
              <a:rPr lang="en-CA" smtClean="0"/>
              <a:t>‹#›</a:t>
            </a:fld>
            <a:endParaRPr lang="en-CA"/>
          </a:p>
        </p:txBody>
      </p:sp>
    </p:spTree>
    <p:extLst>
      <p:ext uri="{BB962C8B-B14F-4D97-AF65-F5344CB8AC3E}">
        <p14:creationId xmlns:p14="http://schemas.microsoft.com/office/powerpoint/2010/main" val="1220384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C71FCF-008A-4F8C-B894-813B44623BE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1E6DFEF4-5F31-4E8B-9F68-31DA13EEB45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D41FAB1-ACD5-4E92-B507-449967BF3E4C}"/>
              </a:ext>
            </a:extLst>
          </p:cNvPr>
          <p:cNvSpPr>
            <a:spLocks noGrp="1"/>
          </p:cNvSpPr>
          <p:nvPr>
            <p:ph type="dt" sz="half" idx="10"/>
          </p:nvPr>
        </p:nvSpPr>
        <p:spPr/>
        <p:txBody>
          <a:bodyPr/>
          <a:lstStyle/>
          <a:p>
            <a:fld id="{3105C8AB-AC8C-4351-9335-21A6731FA6BF}" type="datetimeFigureOut">
              <a:rPr lang="en-CA" smtClean="0"/>
              <a:t>2022-10-20</a:t>
            </a:fld>
            <a:endParaRPr lang="en-CA"/>
          </a:p>
        </p:txBody>
      </p:sp>
      <p:sp>
        <p:nvSpPr>
          <p:cNvPr id="5" name="Footer Placeholder 4">
            <a:extLst>
              <a:ext uri="{FF2B5EF4-FFF2-40B4-BE49-F238E27FC236}">
                <a16:creationId xmlns:a16="http://schemas.microsoft.com/office/drawing/2014/main" id="{949544CE-0903-42E1-A2D6-555DD882990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F1864A8-CBBD-44D6-8CAF-68B6DE008012}"/>
              </a:ext>
            </a:extLst>
          </p:cNvPr>
          <p:cNvSpPr>
            <a:spLocks noGrp="1"/>
          </p:cNvSpPr>
          <p:nvPr>
            <p:ph type="sldNum" sz="quarter" idx="12"/>
          </p:nvPr>
        </p:nvSpPr>
        <p:spPr/>
        <p:txBody>
          <a:bodyPr/>
          <a:lstStyle/>
          <a:p>
            <a:fld id="{88E3C9FC-1BF4-4496-83D1-3B8EAF9936C0}" type="slidenum">
              <a:rPr lang="en-CA" smtClean="0"/>
              <a:t>‹#›</a:t>
            </a:fld>
            <a:endParaRPr lang="en-CA"/>
          </a:p>
        </p:txBody>
      </p:sp>
    </p:spTree>
    <p:extLst>
      <p:ext uri="{BB962C8B-B14F-4D97-AF65-F5344CB8AC3E}">
        <p14:creationId xmlns:p14="http://schemas.microsoft.com/office/powerpoint/2010/main" val="7312402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lang="en-US" sz="2800" kern="1200" dirty="0">
                <a:solidFill>
                  <a:schemeClr val="tx1"/>
                </a:solidFill>
                <a:latin typeface="+mn-lt"/>
                <a:ea typeface="+mn-ea"/>
                <a:cs typeface="+mn-cs"/>
              </a:defRPr>
            </a:lvl1pPr>
            <a:lvl2pPr marL="569913" indent="-285750">
              <a:buClr>
                <a:srgbClr val="007FA3"/>
              </a:buClr>
              <a:defRPr lang="en-US" sz="2400" kern="1200" dirty="0">
                <a:solidFill>
                  <a:schemeClr val="tx1"/>
                </a:solidFill>
                <a:latin typeface="+mn-lt"/>
                <a:ea typeface="+mn-ea"/>
                <a:cs typeface="+mn-cs"/>
              </a:defRPr>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marL="256032" lvl="0" indent="-256032" algn="l" defTabSz="914400" rtl="0" eaLnBrk="1" latinLnBrk="0" hangingPunct="1">
              <a:spcBef>
                <a:spcPts val="1500"/>
              </a:spcBef>
              <a:buClr>
                <a:srgbClr val="007FA3"/>
              </a:buClr>
              <a:buSzPct val="100000"/>
              <a:buFont typeface="Arial" panose="020B0604020202020204" pitchFamily="34" charset="0"/>
              <a:buChar char="•"/>
            </a:pPr>
            <a:r>
              <a:rPr lang="en-US" dirty="0"/>
              <a:t>Click to edit Master text styles</a:t>
            </a:r>
          </a:p>
          <a:p>
            <a:pPr marL="742950" lvl="1" indent="-285750" algn="l" defTabSz="914400" rtl="0" eaLnBrk="1" latinLnBrk="0" hangingPunct="1">
              <a:spcBef>
                <a:spcPts val="600"/>
              </a:spcBef>
              <a:buClr>
                <a:srgbClr val="007FA3"/>
              </a:buClr>
              <a:buFont typeface="Arial" panose="020B0604020202020204" pitchFamily="34" charset="0"/>
              <a:buChar char="–"/>
            </a:pPr>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125292" y="6172201"/>
            <a:ext cx="1146048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10/20/2022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7049251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609600" y="1600201"/>
            <a:ext cx="109728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609600" y="3962401"/>
            <a:ext cx="109728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125292" y="6172201"/>
            <a:ext cx="1146048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10/20/2022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065753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C0C18-8247-4A16-9C0A-759EAB0871A8}"/>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857A645-C2DC-4766-B8AB-1DD6B35379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469F541-2094-47EA-A223-09C487076447}"/>
              </a:ext>
            </a:extLst>
          </p:cNvPr>
          <p:cNvSpPr>
            <a:spLocks noGrp="1"/>
          </p:cNvSpPr>
          <p:nvPr>
            <p:ph type="dt" sz="half" idx="10"/>
          </p:nvPr>
        </p:nvSpPr>
        <p:spPr/>
        <p:txBody>
          <a:bodyPr/>
          <a:lstStyle/>
          <a:p>
            <a:fld id="{3105C8AB-AC8C-4351-9335-21A6731FA6BF}" type="datetimeFigureOut">
              <a:rPr lang="en-CA" smtClean="0"/>
              <a:t>2022-10-20</a:t>
            </a:fld>
            <a:endParaRPr lang="en-CA"/>
          </a:p>
        </p:txBody>
      </p:sp>
      <p:sp>
        <p:nvSpPr>
          <p:cNvPr id="5" name="Footer Placeholder 4">
            <a:extLst>
              <a:ext uri="{FF2B5EF4-FFF2-40B4-BE49-F238E27FC236}">
                <a16:creationId xmlns:a16="http://schemas.microsoft.com/office/drawing/2014/main" id="{72C0EE75-CCCF-4EEC-86E5-E3E03248F74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7ABA5EE-225D-4739-A533-DF0FF8440DC7}"/>
              </a:ext>
            </a:extLst>
          </p:cNvPr>
          <p:cNvSpPr>
            <a:spLocks noGrp="1"/>
          </p:cNvSpPr>
          <p:nvPr>
            <p:ph type="sldNum" sz="quarter" idx="12"/>
          </p:nvPr>
        </p:nvSpPr>
        <p:spPr/>
        <p:txBody>
          <a:bodyPr/>
          <a:lstStyle/>
          <a:p>
            <a:fld id="{88E3C9FC-1BF4-4496-83D1-3B8EAF9936C0}" type="slidenum">
              <a:rPr lang="en-CA" smtClean="0"/>
              <a:t>‹#›</a:t>
            </a:fld>
            <a:endParaRPr lang="en-CA"/>
          </a:p>
        </p:txBody>
      </p:sp>
    </p:spTree>
    <p:extLst>
      <p:ext uri="{BB962C8B-B14F-4D97-AF65-F5344CB8AC3E}">
        <p14:creationId xmlns:p14="http://schemas.microsoft.com/office/powerpoint/2010/main" val="4136453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B1263-FFEC-4DBA-9311-BAF1C0A716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DA0849D8-991C-4BC6-8CE1-440B1327C3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9D3DD2-D48A-4708-9E75-8EE1F79DFE38}"/>
              </a:ext>
            </a:extLst>
          </p:cNvPr>
          <p:cNvSpPr>
            <a:spLocks noGrp="1"/>
          </p:cNvSpPr>
          <p:nvPr>
            <p:ph type="dt" sz="half" idx="10"/>
          </p:nvPr>
        </p:nvSpPr>
        <p:spPr/>
        <p:txBody>
          <a:bodyPr/>
          <a:lstStyle/>
          <a:p>
            <a:fld id="{3105C8AB-AC8C-4351-9335-21A6731FA6BF}" type="datetimeFigureOut">
              <a:rPr lang="en-CA" smtClean="0"/>
              <a:t>2022-10-20</a:t>
            </a:fld>
            <a:endParaRPr lang="en-CA"/>
          </a:p>
        </p:txBody>
      </p:sp>
      <p:sp>
        <p:nvSpPr>
          <p:cNvPr id="5" name="Footer Placeholder 4">
            <a:extLst>
              <a:ext uri="{FF2B5EF4-FFF2-40B4-BE49-F238E27FC236}">
                <a16:creationId xmlns:a16="http://schemas.microsoft.com/office/drawing/2014/main" id="{A151A744-D401-4BC0-95C2-753AF0298AA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92D6BEF-84FD-4F83-ACEF-BD74425FDE9E}"/>
              </a:ext>
            </a:extLst>
          </p:cNvPr>
          <p:cNvSpPr>
            <a:spLocks noGrp="1"/>
          </p:cNvSpPr>
          <p:nvPr>
            <p:ph type="sldNum" sz="quarter" idx="12"/>
          </p:nvPr>
        </p:nvSpPr>
        <p:spPr/>
        <p:txBody>
          <a:bodyPr/>
          <a:lstStyle/>
          <a:p>
            <a:fld id="{88E3C9FC-1BF4-4496-83D1-3B8EAF9936C0}" type="slidenum">
              <a:rPr lang="en-CA" smtClean="0"/>
              <a:t>‹#›</a:t>
            </a:fld>
            <a:endParaRPr lang="en-CA"/>
          </a:p>
        </p:txBody>
      </p:sp>
    </p:spTree>
    <p:extLst>
      <p:ext uri="{BB962C8B-B14F-4D97-AF65-F5344CB8AC3E}">
        <p14:creationId xmlns:p14="http://schemas.microsoft.com/office/powerpoint/2010/main" val="1773801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FC90A-2C3D-4538-8898-51D2D2E5714A}"/>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E6E2C004-4E36-4384-BCC5-F467C199BCF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47CD38E0-32C9-4387-B56A-4E552C83D6D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67C24031-9ADA-4E2C-AF56-A71B4841C85D}"/>
              </a:ext>
            </a:extLst>
          </p:cNvPr>
          <p:cNvSpPr>
            <a:spLocks noGrp="1"/>
          </p:cNvSpPr>
          <p:nvPr>
            <p:ph type="dt" sz="half" idx="10"/>
          </p:nvPr>
        </p:nvSpPr>
        <p:spPr/>
        <p:txBody>
          <a:bodyPr/>
          <a:lstStyle/>
          <a:p>
            <a:fld id="{3105C8AB-AC8C-4351-9335-21A6731FA6BF}" type="datetimeFigureOut">
              <a:rPr lang="en-CA" smtClean="0"/>
              <a:t>2022-10-20</a:t>
            </a:fld>
            <a:endParaRPr lang="en-CA"/>
          </a:p>
        </p:txBody>
      </p:sp>
      <p:sp>
        <p:nvSpPr>
          <p:cNvPr id="6" name="Footer Placeholder 5">
            <a:extLst>
              <a:ext uri="{FF2B5EF4-FFF2-40B4-BE49-F238E27FC236}">
                <a16:creationId xmlns:a16="http://schemas.microsoft.com/office/drawing/2014/main" id="{FBE76775-312E-4016-86C2-3AA839771D6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0FC2FD30-9951-4BF9-957D-DF87A33E8E6A}"/>
              </a:ext>
            </a:extLst>
          </p:cNvPr>
          <p:cNvSpPr>
            <a:spLocks noGrp="1"/>
          </p:cNvSpPr>
          <p:nvPr>
            <p:ph type="sldNum" sz="quarter" idx="12"/>
          </p:nvPr>
        </p:nvSpPr>
        <p:spPr/>
        <p:txBody>
          <a:bodyPr/>
          <a:lstStyle/>
          <a:p>
            <a:fld id="{88E3C9FC-1BF4-4496-83D1-3B8EAF9936C0}" type="slidenum">
              <a:rPr lang="en-CA" smtClean="0"/>
              <a:t>‹#›</a:t>
            </a:fld>
            <a:endParaRPr lang="en-CA"/>
          </a:p>
        </p:txBody>
      </p:sp>
    </p:spTree>
    <p:extLst>
      <p:ext uri="{BB962C8B-B14F-4D97-AF65-F5344CB8AC3E}">
        <p14:creationId xmlns:p14="http://schemas.microsoft.com/office/powerpoint/2010/main" val="3191440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E6631-F8B7-480F-B048-A92080BE4520}"/>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E83288C1-EAA1-46FD-AF94-04368DB78C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0B880D-FF7B-4385-9112-D4A0B5613A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656BA2B1-E8E4-4852-8239-C390AAB108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0FF11B5-2833-4B2E-8857-AB54FC7C597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3ABC29C7-F3CB-46BB-A0A1-79A1F6B110F5}"/>
              </a:ext>
            </a:extLst>
          </p:cNvPr>
          <p:cNvSpPr>
            <a:spLocks noGrp="1"/>
          </p:cNvSpPr>
          <p:nvPr>
            <p:ph type="dt" sz="half" idx="10"/>
          </p:nvPr>
        </p:nvSpPr>
        <p:spPr/>
        <p:txBody>
          <a:bodyPr/>
          <a:lstStyle/>
          <a:p>
            <a:fld id="{3105C8AB-AC8C-4351-9335-21A6731FA6BF}" type="datetimeFigureOut">
              <a:rPr lang="en-CA" smtClean="0"/>
              <a:t>2022-10-20</a:t>
            </a:fld>
            <a:endParaRPr lang="en-CA"/>
          </a:p>
        </p:txBody>
      </p:sp>
      <p:sp>
        <p:nvSpPr>
          <p:cNvPr id="8" name="Footer Placeholder 7">
            <a:extLst>
              <a:ext uri="{FF2B5EF4-FFF2-40B4-BE49-F238E27FC236}">
                <a16:creationId xmlns:a16="http://schemas.microsoft.com/office/drawing/2014/main" id="{FB7F7307-ACA3-44A1-87D5-34BC76207C99}"/>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B73E9971-6CCF-45E6-987C-5059FAF88C49}"/>
              </a:ext>
            </a:extLst>
          </p:cNvPr>
          <p:cNvSpPr>
            <a:spLocks noGrp="1"/>
          </p:cNvSpPr>
          <p:nvPr>
            <p:ph type="sldNum" sz="quarter" idx="12"/>
          </p:nvPr>
        </p:nvSpPr>
        <p:spPr/>
        <p:txBody>
          <a:bodyPr/>
          <a:lstStyle/>
          <a:p>
            <a:fld id="{88E3C9FC-1BF4-4496-83D1-3B8EAF9936C0}" type="slidenum">
              <a:rPr lang="en-CA" smtClean="0"/>
              <a:t>‹#›</a:t>
            </a:fld>
            <a:endParaRPr lang="en-CA"/>
          </a:p>
        </p:txBody>
      </p:sp>
    </p:spTree>
    <p:extLst>
      <p:ext uri="{BB962C8B-B14F-4D97-AF65-F5344CB8AC3E}">
        <p14:creationId xmlns:p14="http://schemas.microsoft.com/office/powerpoint/2010/main" val="699325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CCFD8-EAF8-401B-AA13-4092771E34DD}"/>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100F8042-A82F-4F97-9223-63A83301074C}"/>
              </a:ext>
            </a:extLst>
          </p:cNvPr>
          <p:cNvSpPr>
            <a:spLocks noGrp="1"/>
          </p:cNvSpPr>
          <p:nvPr>
            <p:ph type="dt" sz="half" idx="10"/>
          </p:nvPr>
        </p:nvSpPr>
        <p:spPr/>
        <p:txBody>
          <a:bodyPr/>
          <a:lstStyle/>
          <a:p>
            <a:fld id="{3105C8AB-AC8C-4351-9335-21A6731FA6BF}" type="datetimeFigureOut">
              <a:rPr lang="en-CA" smtClean="0"/>
              <a:t>2022-10-20</a:t>
            </a:fld>
            <a:endParaRPr lang="en-CA"/>
          </a:p>
        </p:txBody>
      </p:sp>
      <p:sp>
        <p:nvSpPr>
          <p:cNvPr id="4" name="Footer Placeholder 3">
            <a:extLst>
              <a:ext uri="{FF2B5EF4-FFF2-40B4-BE49-F238E27FC236}">
                <a16:creationId xmlns:a16="http://schemas.microsoft.com/office/drawing/2014/main" id="{81224E8D-AFDF-409C-AD35-C4BFA7000184}"/>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ED26A62D-A2BE-4FFF-901D-A636DB55DFCA}"/>
              </a:ext>
            </a:extLst>
          </p:cNvPr>
          <p:cNvSpPr>
            <a:spLocks noGrp="1"/>
          </p:cNvSpPr>
          <p:nvPr>
            <p:ph type="sldNum" sz="quarter" idx="12"/>
          </p:nvPr>
        </p:nvSpPr>
        <p:spPr/>
        <p:txBody>
          <a:bodyPr/>
          <a:lstStyle/>
          <a:p>
            <a:fld id="{88E3C9FC-1BF4-4496-83D1-3B8EAF9936C0}" type="slidenum">
              <a:rPr lang="en-CA" smtClean="0"/>
              <a:t>‹#›</a:t>
            </a:fld>
            <a:endParaRPr lang="en-CA"/>
          </a:p>
        </p:txBody>
      </p:sp>
    </p:spTree>
    <p:extLst>
      <p:ext uri="{BB962C8B-B14F-4D97-AF65-F5344CB8AC3E}">
        <p14:creationId xmlns:p14="http://schemas.microsoft.com/office/powerpoint/2010/main" val="1059846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6483D3-8AFF-44C2-8474-1FD605904078}"/>
              </a:ext>
            </a:extLst>
          </p:cNvPr>
          <p:cNvSpPr>
            <a:spLocks noGrp="1"/>
          </p:cNvSpPr>
          <p:nvPr>
            <p:ph type="dt" sz="half" idx="10"/>
          </p:nvPr>
        </p:nvSpPr>
        <p:spPr/>
        <p:txBody>
          <a:bodyPr/>
          <a:lstStyle/>
          <a:p>
            <a:fld id="{3105C8AB-AC8C-4351-9335-21A6731FA6BF}" type="datetimeFigureOut">
              <a:rPr lang="en-CA" smtClean="0"/>
              <a:t>2022-10-20</a:t>
            </a:fld>
            <a:endParaRPr lang="en-CA"/>
          </a:p>
        </p:txBody>
      </p:sp>
      <p:sp>
        <p:nvSpPr>
          <p:cNvPr id="3" name="Footer Placeholder 2">
            <a:extLst>
              <a:ext uri="{FF2B5EF4-FFF2-40B4-BE49-F238E27FC236}">
                <a16:creationId xmlns:a16="http://schemas.microsoft.com/office/drawing/2014/main" id="{CC4EA295-D1FD-4CDD-9B61-99E6B96A9621}"/>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DB13DF40-6FA3-409B-BF34-BC1621B1A595}"/>
              </a:ext>
            </a:extLst>
          </p:cNvPr>
          <p:cNvSpPr>
            <a:spLocks noGrp="1"/>
          </p:cNvSpPr>
          <p:nvPr>
            <p:ph type="sldNum" sz="quarter" idx="12"/>
          </p:nvPr>
        </p:nvSpPr>
        <p:spPr/>
        <p:txBody>
          <a:bodyPr/>
          <a:lstStyle/>
          <a:p>
            <a:fld id="{88E3C9FC-1BF4-4496-83D1-3B8EAF9936C0}" type="slidenum">
              <a:rPr lang="en-CA" smtClean="0"/>
              <a:t>‹#›</a:t>
            </a:fld>
            <a:endParaRPr lang="en-CA"/>
          </a:p>
        </p:txBody>
      </p:sp>
    </p:spTree>
    <p:extLst>
      <p:ext uri="{BB962C8B-B14F-4D97-AF65-F5344CB8AC3E}">
        <p14:creationId xmlns:p14="http://schemas.microsoft.com/office/powerpoint/2010/main" val="1947947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8A94A-3CE1-4A64-8C3B-5AC12480D7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9A989C69-6BDC-46E3-AB8B-1C428C37E1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9E369AE8-C75C-46DF-8C4A-FD6C7A7714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703199-7744-4326-A1DE-EBADF4017284}"/>
              </a:ext>
            </a:extLst>
          </p:cNvPr>
          <p:cNvSpPr>
            <a:spLocks noGrp="1"/>
          </p:cNvSpPr>
          <p:nvPr>
            <p:ph type="dt" sz="half" idx="10"/>
          </p:nvPr>
        </p:nvSpPr>
        <p:spPr/>
        <p:txBody>
          <a:bodyPr/>
          <a:lstStyle/>
          <a:p>
            <a:fld id="{3105C8AB-AC8C-4351-9335-21A6731FA6BF}" type="datetimeFigureOut">
              <a:rPr lang="en-CA" smtClean="0"/>
              <a:t>2022-10-20</a:t>
            </a:fld>
            <a:endParaRPr lang="en-CA"/>
          </a:p>
        </p:txBody>
      </p:sp>
      <p:sp>
        <p:nvSpPr>
          <p:cNvPr id="6" name="Footer Placeholder 5">
            <a:extLst>
              <a:ext uri="{FF2B5EF4-FFF2-40B4-BE49-F238E27FC236}">
                <a16:creationId xmlns:a16="http://schemas.microsoft.com/office/drawing/2014/main" id="{0AF7C225-16C9-4151-A6B2-6EFE6E262CF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125E9BB-FC89-4473-920C-E2FBE697FCB8}"/>
              </a:ext>
            </a:extLst>
          </p:cNvPr>
          <p:cNvSpPr>
            <a:spLocks noGrp="1"/>
          </p:cNvSpPr>
          <p:nvPr>
            <p:ph type="sldNum" sz="quarter" idx="12"/>
          </p:nvPr>
        </p:nvSpPr>
        <p:spPr/>
        <p:txBody>
          <a:bodyPr/>
          <a:lstStyle/>
          <a:p>
            <a:fld id="{88E3C9FC-1BF4-4496-83D1-3B8EAF9936C0}" type="slidenum">
              <a:rPr lang="en-CA" smtClean="0"/>
              <a:t>‹#›</a:t>
            </a:fld>
            <a:endParaRPr lang="en-CA"/>
          </a:p>
        </p:txBody>
      </p:sp>
    </p:spTree>
    <p:extLst>
      <p:ext uri="{BB962C8B-B14F-4D97-AF65-F5344CB8AC3E}">
        <p14:creationId xmlns:p14="http://schemas.microsoft.com/office/powerpoint/2010/main" val="1224494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8B5B4-82B8-4E6B-A6D6-BC0F4C71CB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6F2ACE2D-A645-46F7-88AA-069B86C993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B005F11F-E992-4C9B-9A38-C546028568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066C25-7F53-49D3-AC8F-68A80659DD7C}"/>
              </a:ext>
            </a:extLst>
          </p:cNvPr>
          <p:cNvSpPr>
            <a:spLocks noGrp="1"/>
          </p:cNvSpPr>
          <p:nvPr>
            <p:ph type="dt" sz="half" idx="10"/>
          </p:nvPr>
        </p:nvSpPr>
        <p:spPr/>
        <p:txBody>
          <a:bodyPr/>
          <a:lstStyle/>
          <a:p>
            <a:fld id="{3105C8AB-AC8C-4351-9335-21A6731FA6BF}" type="datetimeFigureOut">
              <a:rPr lang="en-CA" smtClean="0"/>
              <a:t>2022-10-20</a:t>
            </a:fld>
            <a:endParaRPr lang="en-CA"/>
          </a:p>
        </p:txBody>
      </p:sp>
      <p:sp>
        <p:nvSpPr>
          <p:cNvPr id="6" name="Footer Placeholder 5">
            <a:extLst>
              <a:ext uri="{FF2B5EF4-FFF2-40B4-BE49-F238E27FC236}">
                <a16:creationId xmlns:a16="http://schemas.microsoft.com/office/drawing/2014/main" id="{03B41DAF-C5C6-4143-A896-B47536E2ACA5}"/>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EA0C088-C915-493F-9A57-4A71F163E612}"/>
              </a:ext>
            </a:extLst>
          </p:cNvPr>
          <p:cNvSpPr>
            <a:spLocks noGrp="1"/>
          </p:cNvSpPr>
          <p:nvPr>
            <p:ph type="sldNum" sz="quarter" idx="12"/>
          </p:nvPr>
        </p:nvSpPr>
        <p:spPr/>
        <p:txBody>
          <a:bodyPr/>
          <a:lstStyle/>
          <a:p>
            <a:fld id="{88E3C9FC-1BF4-4496-83D1-3B8EAF9936C0}" type="slidenum">
              <a:rPr lang="en-CA" smtClean="0"/>
              <a:t>‹#›</a:t>
            </a:fld>
            <a:endParaRPr lang="en-CA"/>
          </a:p>
        </p:txBody>
      </p:sp>
    </p:spTree>
    <p:extLst>
      <p:ext uri="{BB962C8B-B14F-4D97-AF65-F5344CB8AC3E}">
        <p14:creationId xmlns:p14="http://schemas.microsoft.com/office/powerpoint/2010/main" val="2393939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012348-5AE4-4231-8CA5-65DF76E45F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4FCF2BF3-B8E8-49D2-BC37-3D647918B5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0155E81-FAC3-4F03-96E0-32AB8B8C90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05C8AB-AC8C-4351-9335-21A6731FA6BF}" type="datetimeFigureOut">
              <a:rPr lang="en-CA" smtClean="0"/>
              <a:t>2022-10-20</a:t>
            </a:fld>
            <a:endParaRPr lang="en-CA"/>
          </a:p>
        </p:txBody>
      </p:sp>
      <p:sp>
        <p:nvSpPr>
          <p:cNvPr id="5" name="Footer Placeholder 4">
            <a:extLst>
              <a:ext uri="{FF2B5EF4-FFF2-40B4-BE49-F238E27FC236}">
                <a16:creationId xmlns:a16="http://schemas.microsoft.com/office/drawing/2014/main" id="{3E150339-6625-47D6-BBC9-3FE58F6144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22E2D6E5-F73B-40CD-ACA6-81DABE71A9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E3C9FC-1BF4-4496-83D1-3B8EAF9936C0}" type="slidenum">
              <a:rPr lang="en-CA" smtClean="0"/>
              <a:t>‹#›</a:t>
            </a:fld>
            <a:endParaRPr lang="en-CA"/>
          </a:p>
        </p:txBody>
      </p:sp>
    </p:spTree>
    <p:extLst>
      <p:ext uri="{BB962C8B-B14F-4D97-AF65-F5344CB8AC3E}">
        <p14:creationId xmlns:p14="http://schemas.microsoft.com/office/powerpoint/2010/main" val="544946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www.taxtips.ca/rrsp/rrif-minimum-withdrawal-factors.htm" TargetMode="Externa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canada.ca/en/services/benefits/publicpensions/cpp/old-age-security/payments.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retirehappy.ca/how-to-calculate-your-cpp-retirement-pension/"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www.canada.ca/en/revenue-agency/services/tax/businesses/topics/payroll/payroll-deductions-contributions/canada-pension-plan-cpp/cpp-contribution-rates-maximums-exemptions.html"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www.youtube.com/watch?v=ZuXzvjBYW8A&amp;t=18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hyperlink" Target="https://www.theglobeandmail.com/globe-investor/retirement/cpp-reform-whats-changing-and-how-it-will-affectyou/article30551445/"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nationalpost.com/opinion/sabrina-maddeaux-thanks-to-trudeau-liberals-working-canadians-will-pay-too-much-into-cpp"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web.unbc.ca/~chenj/course/Pension.pdf"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7229C-C3DB-4CEA-B74C-A9F5580737D8}"/>
              </a:ext>
            </a:extLst>
          </p:cNvPr>
          <p:cNvSpPr>
            <a:spLocks noGrp="1"/>
          </p:cNvSpPr>
          <p:nvPr>
            <p:ph type="ctrTitle"/>
          </p:nvPr>
        </p:nvSpPr>
        <p:spPr/>
        <p:txBody>
          <a:bodyPr/>
          <a:lstStyle/>
          <a:p>
            <a:r>
              <a:rPr lang="en-CA" dirty="0"/>
              <a:t>Pension system and retirement planning</a:t>
            </a:r>
          </a:p>
        </p:txBody>
      </p:sp>
      <p:sp>
        <p:nvSpPr>
          <p:cNvPr id="3" name="Subtitle 2">
            <a:extLst>
              <a:ext uri="{FF2B5EF4-FFF2-40B4-BE49-F238E27FC236}">
                <a16:creationId xmlns:a16="http://schemas.microsoft.com/office/drawing/2014/main" id="{B3205863-F8A6-4D5C-9293-5D6725CFD12B}"/>
              </a:ext>
            </a:extLst>
          </p:cNvPr>
          <p:cNvSpPr>
            <a:spLocks noGrp="1"/>
          </p:cNvSpPr>
          <p:nvPr>
            <p:ph type="subTitle" idx="1"/>
          </p:nvPr>
        </p:nvSpPr>
        <p:spPr/>
        <p:txBody>
          <a:bodyPr/>
          <a:lstStyle/>
          <a:p>
            <a:endParaRPr lang="en-CA"/>
          </a:p>
        </p:txBody>
      </p:sp>
    </p:spTree>
    <p:extLst>
      <p:ext uri="{BB962C8B-B14F-4D97-AF65-F5344CB8AC3E}">
        <p14:creationId xmlns:p14="http://schemas.microsoft.com/office/powerpoint/2010/main" val="2053892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OAS GIS Example</a:t>
            </a:r>
          </a:p>
        </p:txBody>
      </p:sp>
      <p:sp>
        <p:nvSpPr>
          <p:cNvPr id="3" name="Content Placeholder 2"/>
          <p:cNvSpPr>
            <a:spLocks noGrp="1"/>
          </p:cNvSpPr>
          <p:nvPr>
            <p:ph idx="1"/>
          </p:nvPr>
        </p:nvSpPr>
        <p:spPr>
          <a:xfrm>
            <a:off x="1981200" y="1447801"/>
            <a:ext cx="8229600" cy="4525963"/>
          </a:xfrm>
        </p:spPr>
        <p:txBody>
          <a:bodyPr>
            <a:normAutofit/>
          </a:bodyPr>
          <a:lstStyle/>
          <a:p>
            <a:pPr marL="0" indent="0">
              <a:buNone/>
            </a:pPr>
            <a:r>
              <a:rPr lang="en-US" dirty="0"/>
              <a:t>Martha is a 66-year-old OAS pensioner married to Fred, who is a 65-year-old OAS pensioner. Both of them were born and raised in Canada. They have no other sources of income besides their respective OAS pensions. Martha’s total income for the month would be $1098.70 ($578.53 + $520.17). Similarly, Fred’s total income for the month would be $1098.70. As a result, their combined annual income from OAS and GIS would be $26 368.80 (calculated as [$1098.70×12]×2). </a:t>
            </a:r>
          </a:p>
        </p:txBody>
      </p:sp>
    </p:spTree>
    <p:extLst>
      <p:ext uri="{BB962C8B-B14F-4D97-AF65-F5344CB8AC3E}">
        <p14:creationId xmlns:p14="http://schemas.microsoft.com/office/powerpoint/2010/main" val="85618550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Receiving Retirement Income from Your Employer-Sponsored Retirement Plan</a:t>
            </a:r>
          </a:p>
        </p:txBody>
      </p:sp>
      <p:sp>
        <p:nvSpPr>
          <p:cNvPr id="3" name="Content Placeholder 2"/>
          <p:cNvSpPr>
            <a:spLocks noGrp="1"/>
          </p:cNvSpPr>
          <p:nvPr>
            <p:ph idx="1"/>
          </p:nvPr>
        </p:nvSpPr>
        <p:spPr/>
        <p:txBody>
          <a:bodyPr/>
          <a:lstStyle/>
          <a:p>
            <a:pPr>
              <a:defRPr/>
            </a:pPr>
            <a:r>
              <a:rPr lang="en-US" dirty="0">
                <a:ea typeface="ＭＳ Ｐゴシック" pitchFamily="34" charset="-128"/>
              </a:rPr>
              <a:t>Normal retirement age: the age by which employees are entitled to receive 100% of the pension income they are eligible for</a:t>
            </a:r>
          </a:p>
          <a:p>
            <a:pPr lvl="1">
              <a:defRPr/>
            </a:pPr>
            <a:r>
              <a:rPr lang="en-US" dirty="0">
                <a:ea typeface="ＭＳ Ｐゴシック" pitchFamily="34" charset="-128"/>
              </a:rPr>
              <a:t>In many plans, the normal retirement age is 65</a:t>
            </a:r>
          </a:p>
          <a:p>
            <a:pPr lvl="1">
              <a:defRPr/>
            </a:pPr>
            <a:r>
              <a:rPr lang="en-US" dirty="0">
                <a:ea typeface="ＭＳ Ｐゴシック" pitchFamily="34" charset="-128"/>
              </a:rPr>
              <a:t>Some plans use combo of age and years of service</a:t>
            </a:r>
          </a:p>
          <a:p>
            <a:pPr>
              <a:defRPr/>
            </a:pPr>
            <a:r>
              <a:rPr lang="en-US" dirty="0">
                <a:ea typeface="ＭＳ Ｐゴシック" pitchFamily="34" charset="-128"/>
              </a:rPr>
              <a:t>In the event of the employee</a:t>
            </a:r>
            <a:r>
              <a:rPr lang="en-US" altLang="en-US" dirty="0">
                <a:ea typeface="ＭＳ Ｐゴシック" pitchFamily="34" charset="-128"/>
              </a:rPr>
              <a:t>’</a:t>
            </a:r>
            <a:r>
              <a:rPr lang="en-US" dirty="0">
                <a:ea typeface="ＭＳ Ｐゴシック" pitchFamily="34" charset="-128"/>
              </a:rPr>
              <a:t>s premature death, a reduced pension is often paid to a surviving spouse</a:t>
            </a:r>
            <a:endParaRPr lang="en-US" dirty="0"/>
          </a:p>
        </p:txBody>
      </p:sp>
    </p:spTree>
    <p:extLst>
      <p:ext uri="{BB962C8B-B14F-4D97-AF65-F5344CB8AC3E}">
        <p14:creationId xmlns:p14="http://schemas.microsoft.com/office/powerpoint/2010/main" val="105649665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4.Registered Retirement Savings Plans (RRSPs)</a:t>
            </a:r>
          </a:p>
        </p:txBody>
      </p:sp>
      <p:sp>
        <p:nvSpPr>
          <p:cNvPr id="3" name="Content Placeholder 2"/>
          <p:cNvSpPr>
            <a:spLocks noGrp="1"/>
          </p:cNvSpPr>
          <p:nvPr>
            <p:ph idx="1"/>
          </p:nvPr>
        </p:nvSpPr>
        <p:spPr/>
        <p:txBody>
          <a:bodyPr/>
          <a:lstStyle/>
          <a:p>
            <a:r>
              <a:rPr lang="en-US" dirty="0">
                <a:ea typeface="ＭＳ Ｐゴシック" pitchFamily="34" charset="-128"/>
              </a:rPr>
              <a:t>A private pension that enables us to save for our retirement on a tax-deferred basis</a:t>
            </a:r>
          </a:p>
          <a:p>
            <a:r>
              <a:rPr lang="en-US" dirty="0">
                <a:ea typeface="ＭＳ Ｐゴシック" pitchFamily="34" charset="-128"/>
              </a:rPr>
              <a:t>Contributions are tax deductible</a:t>
            </a:r>
          </a:p>
          <a:p>
            <a:r>
              <a:rPr lang="en-US" dirty="0">
                <a:ea typeface="ＭＳ Ｐゴシック" pitchFamily="34" charset="-128"/>
              </a:rPr>
              <a:t>Income earned on our investments is not taxed until we withdraw money at retirement</a:t>
            </a:r>
          </a:p>
          <a:p>
            <a:r>
              <a:rPr lang="en-US" dirty="0">
                <a:ea typeface="ＭＳ Ｐゴシック" pitchFamily="34" charset="-128"/>
              </a:rPr>
              <a:t>Anyone aged 71 years or younger with an earned income can contribute </a:t>
            </a:r>
          </a:p>
          <a:p>
            <a:r>
              <a:rPr lang="en-US" dirty="0">
                <a:ea typeface="ＭＳ Ｐゴシック" pitchFamily="34" charset="-128"/>
              </a:rPr>
              <a:t>Any withdrawal is subject to income tax</a:t>
            </a:r>
            <a:endParaRPr lang="en-US" dirty="0"/>
          </a:p>
        </p:txBody>
      </p:sp>
    </p:spTree>
    <p:extLst>
      <p:ext uri="{BB962C8B-B14F-4D97-AF65-F5344CB8AC3E}">
        <p14:creationId xmlns:p14="http://schemas.microsoft.com/office/powerpoint/2010/main" val="253692788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Spousal RRSPs</a:t>
            </a:r>
          </a:p>
        </p:txBody>
      </p:sp>
      <p:sp>
        <p:nvSpPr>
          <p:cNvPr id="3" name="Content Placeholder 2"/>
          <p:cNvSpPr>
            <a:spLocks noGrp="1"/>
          </p:cNvSpPr>
          <p:nvPr>
            <p:ph idx="1"/>
          </p:nvPr>
        </p:nvSpPr>
        <p:spPr/>
        <p:txBody>
          <a:bodyPr/>
          <a:lstStyle/>
          <a:p>
            <a:pPr>
              <a:defRPr/>
            </a:pPr>
            <a:r>
              <a:rPr lang="en-US" dirty="0"/>
              <a:t>A type of RRSP where one spouse contributes and the other is the beneficiary</a:t>
            </a:r>
          </a:p>
          <a:p>
            <a:pPr>
              <a:defRPr/>
            </a:pPr>
            <a:r>
              <a:rPr lang="en-US" dirty="0"/>
              <a:t>Advantages:</a:t>
            </a:r>
          </a:p>
          <a:p>
            <a:pPr lvl="1">
              <a:defRPr/>
            </a:pPr>
            <a:r>
              <a:rPr lang="en-US" dirty="0"/>
              <a:t>Allows the higher income spouse to receive a tax deduction for contributions</a:t>
            </a:r>
          </a:p>
          <a:p>
            <a:pPr lvl="1">
              <a:defRPr/>
            </a:pPr>
            <a:r>
              <a:rPr lang="en-US" dirty="0"/>
              <a:t>Provide a useful income-splitting tool</a:t>
            </a:r>
          </a:p>
        </p:txBody>
      </p:sp>
    </p:spTree>
    <p:extLst>
      <p:ext uri="{BB962C8B-B14F-4D97-AF65-F5344CB8AC3E}">
        <p14:creationId xmlns:p14="http://schemas.microsoft.com/office/powerpoint/2010/main" val="290464442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Tax-Free Savings Account (TFSAs)</a:t>
            </a:r>
          </a:p>
        </p:txBody>
      </p:sp>
      <p:sp>
        <p:nvSpPr>
          <p:cNvPr id="3" name="Content Placeholder 2"/>
          <p:cNvSpPr>
            <a:spLocks noGrp="1"/>
          </p:cNvSpPr>
          <p:nvPr>
            <p:ph idx="1"/>
          </p:nvPr>
        </p:nvSpPr>
        <p:spPr/>
        <p:txBody>
          <a:bodyPr/>
          <a:lstStyle/>
          <a:p>
            <a:pPr>
              <a:defRPr/>
            </a:pPr>
            <a:r>
              <a:rPr lang="en-US" dirty="0"/>
              <a:t>Buy with after tax dollars </a:t>
            </a:r>
          </a:p>
          <a:p>
            <a:pPr>
              <a:defRPr/>
            </a:pPr>
            <a:r>
              <a:rPr lang="en-US" dirty="0"/>
              <a:t>No income requirement </a:t>
            </a:r>
          </a:p>
          <a:p>
            <a:pPr>
              <a:defRPr/>
            </a:pPr>
            <a:r>
              <a:rPr lang="en-US" dirty="0"/>
              <a:t>Any Canadian resident age 18 or older is eligible to open a TFSA account</a:t>
            </a:r>
          </a:p>
          <a:p>
            <a:pPr>
              <a:defRPr/>
            </a:pPr>
            <a:r>
              <a:rPr lang="en-US" dirty="0"/>
              <a:t>Current annual contribution limit is $5500</a:t>
            </a:r>
          </a:p>
          <a:p>
            <a:pPr lvl="1">
              <a:defRPr/>
            </a:pPr>
            <a:r>
              <a:rPr lang="en-US" dirty="0"/>
              <a:t>Increases once the cumulative annual effect of inflation justifies a $500 incremental increase</a:t>
            </a:r>
          </a:p>
          <a:p>
            <a:pPr lvl="1">
              <a:defRPr/>
            </a:pPr>
            <a:r>
              <a:rPr lang="en-US" dirty="0"/>
              <a:t>Unused contributions can be carried forward</a:t>
            </a:r>
          </a:p>
        </p:txBody>
      </p:sp>
    </p:spTree>
    <p:extLst>
      <p:ext uri="{BB962C8B-B14F-4D97-AF65-F5344CB8AC3E}">
        <p14:creationId xmlns:p14="http://schemas.microsoft.com/office/powerpoint/2010/main" val="153626589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TFSAs</a:t>
            </a:r>
          </a:p>
        </p:txBody>
      </p:sp>
      <p:sp>
        <p:nvSpPr>
          <p:cNvPr id="3" name="Content Placeholder 2"/>
          <p:cNvSpPr>
            <a:spLocks noGrp="1"/>
          </p:cNvSpPr>
          <p:nvPr>
            <p:ph idx="1"/>
          </p:nvPr>
        </p:nvSpPr>
        <p:spPr/>
        <p:txBody>
          <a:bodyPr/>
          <a:lstStyle/>
          <a:p>
            <a:pPr>
              <a:defRPr/>
            </a:pPr>
            <a:r>
              <a:rPr lang="en-US" dirty="0"/>
              <a:t>Contribution are not tax deductible</a:t>
            </a:r>
          </a:p>
          <a:p>
            <a:pPr>
              <a:defRPr/>
            </a:pPr>
            <a:r>
              <a:rPr lang="en-US" dirty="0"/>
              <a:t>Withdrawals are tax-free and can be re-contributed the following year</a:t>
            </a:r>
          </a:p>
          <a:p>
            <a:pPr>
              <a:defRPr/>
            </a:pPr>
            <a:r>
              <a:rPr lang="en-US" dirty="0"/>
              <a:t>Can hold account until you die</a:t>
            </a:r>
          </a:p>
          <a:p>
            <a:pPr>
              <a:defRPr/>
            </a:pPr>
            <a:r>
              <a:rPr lang="en-US" dirty="0"/>
              <a:t>Can be used for short-term as well as long-term goals</a:t>
            </a:r>
          </a:p>
          <a:p>
            <a:pPr>
              <a:defRPr/>
            </a:pPr>
            <a:r>
              <a:rPr lang="en-US" dirty="0"/>
              <a:t>TFSA Account Types:</a:t>
            </a:r>
          </a:p>
          <a:p>
            <a:pPr lvl="1">
              <a:defRPr/>
            </a:pPr>
            <a:r>
              <a:rPr lang="en-US" dirty="0"/>
              <a:t>High-interest savings accounts, term deposits, GICs, mutual fund, self-directed, and group TFSAs</a:t>
            </a:r>
          </a:p>
        </p:txBody>
      </p:sp>
    </p:spTree>
    <p:extLst>
      <p:ext uri="{BB962C8B-B14F-4D97-AF65-F5344CB8AC3E}">
        <p14:creationId xmlns:p14="http://schemas.microsoft.com/office/powerpoint/2010/main" val="220501044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There are many optional retirement plans with tax benefits. It is up to individuals to determine how much one wants to pay. </a:t>
            </a:r>
          </a:p>
          <a:p>
            <a:r>
              <a:rPr lang="en-US" dirty="0"/>
              <a:t>Canadians only contribute about 5% of their eligible RRSP amount. </a:t>
            </a:r>
          </a:p>
          <a:p>
            <a:r>
              <a:rPr lang="en-US" dirty="0"/>
              <a:t>The majority of eligible quotas are unused.</a:t>
            </a:r>
          </a:p>
          <a:p>
            <a:r>
              <a:rPr lang="en-US" dirty="0"/>
              <a:t>People value today’s life more than future needs.</a:t>
            </a:r>
          </a:p>
          <a:p>
            <a:endParaRPr lang="en-US" dirty="0"/>
          </a:p>
        </p:txBody>
      </p:sp>
    </p:spTree>
    <p:extLst>
      <p:ext uri="{BB962C8B-B14F-4D97-AF65-F5344CB8AC3E}">
        <p14:creationId xmlns:p14="http://schemas.microsoft.com/office/powerpoint/2010/main" val="56218210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Locked-in Retirement Accounts (LIRAs)</a:t>
            </a:r>
          </a:p>
        </p:txBody>
      </p:sp>
      <p:sp>
        <p:nvSpPr>
          <p:cNvPr id="3" name="Content Placeholder 2"/>
          <p:cNvSpPr>
            <a:spLocks noGrp="1"/>
          </p:cNvSpPr>
          <p:nvPr>
            <p:ph idx="1"/>
          </p:nvPr>
        </p:nvSpPr>
        <p:spPr/>
        <p:txBody>
          <a:bodyPr/>
          <a:lstStyle/>
          <a:p>
            <a:pPr>
              <a:spcBef>
                <a:spcPts val="1200"/>
              </a:spcBef>
              <a:buFont typeface="Arial" charset="0"/>
              <a:buChar char="•"/>
              <a:defRPr/>
            </a:pPr>
            <a:r>
              <a:rPr lang="en-US" sz="2600" dirty="0"/>
              <a:t>A private pension plan created when an individual transfers vested money from an employer-sponsored pension plan</a:t>
            </a:r>
          </a:p>
          <a:p>
            <a:pPr>
              <a:spcBef>
                <a:spcPts val="1200"/>
              </a:spcBef>
              <a:buFont typeface="Arial" charset="0"/>
              <a:buChar char="•"/>
              <a:defRPr/>
            </a:pPr>
            <a:r>
              <a:rPr lang="en-US" sz="2600" dirty="0"/>
              <a:t>Main purpose is to provide an opportunity for employees who leave a company pension plan to take the value of their pension plan with them</a:t>
            </a:r>
          </a:p>
          <a:p>
            <a:pPr>
              <a:spcBef>
                <a:spcPts val="1200"/>
              </a:spcBef>
              <a:buFont typeface="Arial" charset="0"/>
              <a:buChar char="•"/>
              <a:defRPr/>
            </a:pPr>
            <a:r>
              <a:rPr lang="en-US" sz="2600" dirty="0"/>
              <a:t>Can’t make regular contributions</a:t>
            </a:r>
          </a:p>
          <a:p>
            <a:pPr>
              <a:spcBef>
                <a:spcPts val="1200"/>
              </a:spcBef>
              <a:buFont typeface="Arial" charset="0"/>
              <a:buChar char="•"/>
              <a:defRPr/>
            </a:pPr>
            <a:r>
              <a:rPr lang="en-US" sz="2600" dirty="0"/>
              <a:t>Funds can’t be withdrawn at will, must be used to provide retirement income</a:t>
            </a:r>
          </a:p>
        </p:txBody>
      </p:sp>
    </p:spTree>
    <p:extLst>
      <p:ext uri="{BB962C8B-B14F-4D97-AF65-F5344CB8AC3E}">
        <p14:creationId xmlns:p14="http://schemas.microsoft.com/office/powerpoint/2010/main" val="115736736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Retirement Income Conversion Options for RRSPs </a:t>
            </a:r>
          </a:p>
        </p:txBody>
      </p:sp>
      <p:sp>
        <p:nvSpPr>
          <p:cNvPr id="3" name="Content Placeholder 2"/>
          <p:cNvSpPr>
            <a:spLocks noGrp="1"/>
          </p:cNvSpPr>
          <p:nvPr>
            <p:ph idx="1"/>
          </p:nvPr>
        </p:nvSpPr>
        <p:spPr/>
        <p:txBody>
          <a:bodyPr/>
          <a:lstStyle/>
          <a:p>
            <a:pPr>
              <a:lnSpc>
                <a:spcPct val="90000"/>
              </a:lnSpc>
            </a:pPr>
            <a:r>
              <a:rPr lang="en-US" sz="2600" dirty="0">
                <a:ea typeface="ＭＳ Ｐゴシック" pitchFamily="34" charset="-128"/>
              </a:rPr>
              <a:t>By the end of the year in which you turn age 71, must cash in your RRSP or transfer into an income-producing plan</a:t>
            </a:r>
          </a:p>
          <a:p>
            <a:pPr>
              <a:lnSpc>
                <a:spcPct val="90000"/>
              </a:lnSpc>
            </a:pPr>
            <a:r>
              <a:rPr lang="en-US" sz="2600" dirty="0">
                <a:ea typeface="ＭＳ Ｐゴシック" pitchFamily="34" charset="-128"/>
              </a:rPr>
              <a:t>Fully taxable when cashed in, common to transfer all RRSP assets into a RRIF to defer tax</a:t>
            </a:r>
          </a:p>
          <a:p>
            <a:pPr>
              <a:lnSpc>
                <a:spcPct val="90000"/>
              </a:lnSpc>
            </a:pPr>
            <a:r>
              <a:rPr lang="en-US" sz="2600" dirty="0">
                <a:ea typeface="ＭＳ Ｐゴシック" pitchFamily="34" charset="-128"/>
              </a:rPr>
              <a:t>Do not have to sell assets when transferring</a:t>
            </a:r>
          </a:p>
          <a:p>
            <a:pPr>
              <a:lnSpc>
                <a:spcPct val="90000"/>
              </a:lnSpc>
            </a:pPr>
            <a:r>
              <a:rPr lang="en-US" sz="2600" dirty="0">
                <a:ea typeface="ＭＳ Ｐゴシック" pitchFamily="34" charset="-128"/>
              </a:rPr>
              <a:t>Percentage of assets held in RRIF must be taken into income each year (prescribed factors)	</a:t>
            </a:r>
          </a:p>
        </p:txBody>
      </p:sp>
    </p:spTree>
    <p:extLst>
      <p:ext uri="{BB962C8B-B14F-4D97-AF65-F5344CB8AC3E}">
        <p14:creationId xmlns:p14="http://schemas.microsoft.com/office/powerpoint/2010/main" val="366648674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RRIF Prescribed Factors </a:t>
            </a:r>
            <a:r>
              <a:rPr lang="en-US" sz="2000" dirty="0"/>
              <a:t>(1 of 2)</a:t>
            </a:r>
            <a:endParaRPr lang="en-US" b="0" dirty="0"/>
          </a:p>
        </p:txBody>
      </p:sp>
      <p:sp>
        <p:nvSpPr>
          <p:cNvPr id="6" name="Content Placeholder 5"/>
          <p:cNvSpPr>
            <a:spLocks noGrp="1"/>
          </p:cNvSpPr>
          <p:nvPr>
            <p:ph idx="1"/>
          </p:nvPr>
        </p:nvSpPr>
        <p:spPr>
          <a:xfrm>
            <a:off x="1981200" y="1600201"/>
            <a:ext cx="8229600" cy="762000"/>
          </a:xfrm>
        </p:spPr>
        <p:txBody>
          <a:bodyPr/>
          <a:lstStyle/>
          <a:p>
            <a:pPr marL="0" indent="0">
              <a:buNone/>
            </a:pPr>
            <a:r>
              <a:rPr lang="en-US" sz="2400" dirty="0"/>
              <a:t>CRA Prescribed Factors Expressed as Percentages of the RRIF Value</a:t>
            </a:r>
          </a:p>
        </p:txBody>
      </p:sp>
      <p:graphicFrame>
        <p:nvGraphicFramePr>
          <p:cNvPr id="7" name="Table 6"/>
          <p:cNvGraphicFramePr>
            <a:graphicFrameLocks noGrp="1"/>
          </p:cNvGraphicFramePr>
          <p:nvPr/>
        </p:nvGraphicFramePr>
        <p:xfrm>
          <a:off x="1905000" y="2567940"/>
          <a:ext cx="8552180" cy="3039682"/>
        </p:xfrm>
        <a:graphic>
          <a:graphicData uri="http://schemas.openxmlformats.org/drawingml/2006/table">
            <a:tbl>
              <a:tblPr firstRow="1">
                <a:tableStyleId>{3B4B98B0-60AC-42C2-AFA5-B58CD77FA1E5}</a:tableStyleId>
              </a:tblPr>
              <a:tblGrid>
                <a:gridCol w="1905000">
                  <a:extLst>
                    <a:ext uri="{9D8B030D-6E8A-4147-A177-3AD203B41FA5}">
                      <a16:colId xmlns:a16="http://schemas.microsoft.com/office/drawing/2014/main" val="20000"/>
                    </a:ext>
                  </a:extLst>
                </a:gridCol>
                <a:gridCol w="123698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1981200">
                  <a:extLst>
                    <a:ext uri="{9D8B030D-6E8A-4147-A177-3AD203B41FA5}">
                      <a16:colId xmlns:a16="http://schemas.microsoft.com/office/drawing/2014/main" val="20004"/>
                    </a:ext>
                  </a:extLst>
                </a:gridCol>
                <a:gridCol w="762000">
                  <a:extLst>
                    <a:ext uri="{9D8B030D-6E8A-4147-A177-3AD203B41FA5}">
                      <a16:colId xmlns:a16="http://schemas.microsoft.com/office/drawing/2014/main" val="20005"/>
                    </a:ext>
                  </a:extLst>
                </a:gridCol>
              </a:tblGrid>
              <a:tr h="396240">
                <a:tc>
                  <a:txBody>
                    <a:bodyPr/>
                    <a:lstStyle/>
                    <a:p>
                      <a:pPr marL="0" marR="0" algn="ctr">
                        <a:lnSpc>
                          <a:spcPct val="115000"/>
                        </a:lnSpc>
                        <a:spcBef>
                          <a:spcPts val="0"/>
                        </a:spcBef>
                        <a:spcAft>
                          <a:spcPts val="0"/>
                        </a:spcAft>
                      </a:pPr>
                      <a:r>
                        <a:rPr lang="en-US" sz="1400" b="1" dirty="0">
                          <a:effectLst/>
                          <a:latin typeface="+mn-lt"/>
                          <a:ea typeface="Calibri"/>
                          <a:cs typeface="UniversLTStd-BoldCn"/>
                        </a:rPr>
                        <a:t>Age of RRIF owner or spouse or common-law partner at January 1</a:t>
                      </a:r>
                      <a:endParaRPr lang="en-US" sz="24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a:effectLst/>
                          <a:latin typeface="+mn-lt"/>
                          <a:ea typeface="Calibri"/>
                          <a:cs typeface="UniversLTStd-BoldCn"/>
                        </a:rPr>
                        <a:t> </a:t>
                      </a:r>
                      <a:endParaRPr lang="en-US" sz="2400" dirty="0">
                        <a:effectLst/>
                        <a:latin typeface="+mn-lt"/>
                        <a:ea typeface="Calibri"/>
                        <a:cs typeface="Times New Roman"/>
                      </a:endParaRPr>
                    </a:p>
                    <a:p>
                      <a:pPr marL="0" marR="0" algn="ctr">
                        <a:lnSpc>
                          <a:spcPct val="115000"/>
                        </a:lnSpc>
                        <a:spcBef>
                          <a:spcPts val="0"/>
                        </a:spcBef>
                        <a:spcAft>
                          <a:spcPts val="0"/>
                        </a:spcAft>
                      </a:pPr>
                      <a:r>
                        <a:rPr lang="en-US" sz="1400" b="1" dirty="0">
                          <a:effectLst/>
                          <a:latin typeface="+mn-lt"/>
                          <a:ea typeface="Calibri"/>
                          <a:cs typeface="UniversLTStd-BoldCn"/>
                        </a:rPr>
                        <a:t> </a:t>
                      </a:r>
                      <a:endParaRPr lang="en-US" sz="2400" dirty="0">
                        <a:effectLst/>
                        <a:latin typeface="+mn-lt"/>
                        <a:ea typeface="Calibri"/>
                        <a:cs typeface="Times New Roman"/>
                      </a:endParaRPr>
                    </a:p>
                    <a:p>
                      <a:pPr marL="0" marR="0" algn="ctr">
                        <a:lnSpc>
                          <a:spcPct val="115000"/>
                        </a:lnSpc>
                        <a:spcBef>
                          <a:spcPts val="0"/>
                        </a:spcBef>
                        <a:spcAft>
                          <a:spcPts val="0"/>
                        </a:spcAft>
                      </a:pPr>
                      <a:r>
                        <a:rPr lang="en-US" sz="1400" b="1" dirty="0">
                          <a:effectLst/>
                          <a:latin typeface="+mn-lt"/>
                          <a:ea typeface="Calibri"/>
                          <a:cs typeface="UniversLTStd-BoldCn"/>
                        </a:rPr>
                        <a:t>RRIF Factor</a:t>
                      </a:r>
                      <a:endParaRPr lang="en-US" sz="24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a:effectLst/>
                          <a:latin typeface="+mn-lt"/>
                          <a:ea typeface="Calibri"/>
                          <a:cs typeface="UniversLTStd-BoldCn"/>
                        </a:rPr>
                        <a:t>Age of RRIF owner or spouse or common-law partner at January 1</a:t>
                      </a:r>
                      <a:endParaRPr lang="en-US" sz="24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a:effectLst/>
                          <a:latin typeface="+mn-lt"/>
                          <a:ea typeface="Calibri"/>
                          <a:cs typeface="UniversLTStd-BoldCn"/>
                        </a:rPr>
                        <a:t> </a:t>
                      </a:r>
                      <a:endParaRPr lang="en-US" sz="2400" dirty="0">
                        <a:effectLst/>
                        <a:latin typeface="+mn-lt"/>
                        <a:ea typeface="Calibri"/>
                        <a:cs typeface="Times New Roman"/>
                      </a:endParaRPr>
                    </a:p>
                    <a:p>
                      <a:pPr marL="0" marR="0" algn="ctr">
                        <a:lnSpc>
                          <a:spcPct val="115000"/>
                        </a:lnSpc>
                        <a:spcBef>
                          <a:spcPts val="0"/>
                        </a:spcBef>
                        <a:spcAft>
                          <a:spcPts val="0"/>
                        </a:spcAft>
                      </a:pPr>
                      <a:r>
                        <a:rPr lang="en-US" sz="1400" b="1" dirty="0">
                          <a:effectLst/>
                          <a:latin typeface="+mn-lt"/>
                          <a:ea typeface="Calibri"/>
                          <a:cs typeface="UniversLTStd-BoldCn"/>
                        </a:rPr>
                        <a:t> </a:t>
                      </a:r>
                      <a:endParaRPr lang="en-US" sz="2400" dirty="0">
                        <a:effectLst/>
                        <a:latin typeface="+mn-lt"/>
                        <a:ea typeface="Calibri"/>
                        <a:cs typeface="Times New Roman"/>
                      </a:endParaRPr>
                    </a:p>
                    <a:p>
                      <a:pPr marL="0" marR="0" algn="ctr">
                        <a:lnSpc>
                          <a:spcPct val="115000"/>
                        </a:lnSpc>
                        <a:spcBef>
                          <a:spcPts val="0"/>
                        </a:spcBef>
                        <a:spcAft>
                          <a:spcPts val="0"/>
                        </a:spcAft>
                      </a:pPr>
                      <a:r>
                        <a:rPr lang="en-US" sz="1400" b="1" dirty="0">
                          <a:effectLst/>
                          <a:latin typeface="+mn-lt"/>
                          <a:ea typeface="Calibri"/>
                          <a:cs typeface="UniversLTStd-BoldCn"/>
                        </a:rPr>
                        <a:t>RRIF Factor</a:t>
                      </a:r>
                      <a:endParaRPr lang="en-US" sz="24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a:effectLst/>
                          <a:latin typeface="+mn-lt"/>
                          <a:ea typeface="Calibri"/>
                          <a:cs typeface="UniversLTStd-BoldCn"/>
                        </a:rPr>
                        <a:t>Age of RRIF owner or spouse or common-law partner at January 1</a:t>
                      </a:r>
                      <a:endParaRPr lang="en-US" sz="24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a:effectLst/>
                          <a:latin typeface="+mn-lt"/>
                          <a:ea typeface="Calibri"/>
                          <a:cs typeface="UniversLTStd-BoldCn"/>
                        </a:rPr>
                        <a:t> </a:t>
                      </a:r>
                      <a:endParaRPr lang="en-US" sz="2400" dirty="0">
                        <a:effectLst/>
                        <a:latin typeface="+mn-lt"/>
                        <a:ea typeface="Calibri"/>
                        <a:cs typeface="Times New Roman"/>
                      </a:endParaRPr>
                    </a:p>
                    <a:p>
                      <a:pPr marL="0" marR="0" algn="ctr">
                        <a:lnSpc>
                          <a:spcPct val="115000"/>
                        </a:lnSpc>
                        <a:spcBef>
                          <a:spcPts val="0"/>
                        </a:spcBef>
                        <a:spcAft>
                          <a:spcPts val="0"/>
                        </a:spcAft>
                      </a:pPr>
                      <a:r>
                        <a:rPr lang="en-US" sz="1400" b="1" dirty="0">
                          <a:effectLst/>
                          <a:latin typeface="+mn-lt"/>
                          <a:ea typeface="Calibri"/>
                          <a:cs typeface="UniversLTStd-BoldCn"/>
                        </a:rPr>
                        <a:t> </a:t>
                      </a:r>
                      <a:endParaRPr lang="en-US" sz="2400" dirty="0">
                        <a:effectLst/>
                        <a:latin typeface="+mn-lt"/>
                        <a:ea typeface="Calibri"/>
                        <a:cs typeface="Times New Roman"/>
                      </a:endParaRPr>
                    </a:p>
                    <a:p>
                      <a:pPr marL="0" marR="0" algn="ctr">
                        <a:lnSpc>
                          <a:spcPct val="115000"/>
                        </a:lnSpc>
                        <a:spcBef>
                          <a:spcPts val="0"/>
                        </a:spcBef>
                        <a:spcAft>
                          <a:spcPts val="0"/>
                        </a:spcAft>
                      </a:pPr>
                      <a:r>
                        <a:rPr lang="en-US" sz="1400" b="1" dirty="0">
                          <a:effectLst/>
                          <a:latin typeface="+mn-lt"/>
                          <a:ea typeface="Calibri"/>
                          <a:cs typeface="UniversLTStd-BoldCn"/>
                        </a:rPr>
                        <a:t>RRIF Factor</a:t>
                      </a:r>
                      <a:endParaRPr lang="en-US" sz="2400" dirty="0">
                        <a:effectLst/>
                        <a:latin typeface="+mn-lt"/>
                        <a:ea typeface="Calibri"/>
                        <a:cs typeface="Times New Roman"/>
                      </a:endParaRPr>
                    </a:p>
                  </a:txBody>
                  <a:tcPr anchor="b"/>
                </a:tc>
                <a:extLst>
                  <a:ext uri="{0D108BD9-81ED-4DB2-BD59-A6C34878D82A}">
                    <a16:rowId xmlns:a16="http://schemas.microsoft.com/office/drawing/2014/main" val="10000"/>
                  </a:ext>
                </a:extLst>
              </a:tr>
              <a:tr h="396240">
                <a:tc>
                  <a:txBody>
                    <a:bodyPr/>
                    <a:lstStyle/>
                    <a:p>
                      <a:pPr marL="0" marR="0" algn="ctr">
                        <a:lnSpc>
                          <a:spcPct val="115000"/>
                        </a:lnSpc>
                        <a:spcBef>
                          <a:spcPts val="0"/>
                        </a:spcBef>
                        <a:spcAft>
                          <a:spcPts val="0"/>
                        </a:spcAft>
                      </a:pPr>
                      <a:r>
                        <a:rPr lang="en-US" sz="1400" dirty="0">
                          <a:effectLst/>
                          <a:latin typeface="+mn-lt"/>
                          <a:ea typeface="Calibri"/>
                          <a:cs typeface="UniversLTStd-Cn"/>
                        </a:rPr>
                        <a:t>63</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0.037037</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74</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0.0567</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85</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0.0851</a:t>
                      </a:r>
                      <a:endParaRPr lang="en-US" sz="2400">
                        <a:effectLst/>
                        <a:latin typeface="+mn-lt"/>
                        <a:ea typeface="Calibri"/>
                        <a:cs typeface="Times New Roman"/>
                      </a:endParaRPr>
                    </a:p>
                  </a:txBody>
                  <a:tcPr/>
                </a:tc>
                <a:extLst>
                  <a:ext uri="{0D108BD9-81ED-4DB2-BD59-A6C34878D82A}">
                    <a16:rowId xmlns:a16="http://schemas.microsoft.com/office/drawing/2014/main" val="10001"/>
                  </a:ext>
                </a:extLst>
              </a:tr>
              <a:tr h="396240">
                <a:tc>
                  <a:txBody>
                    <a:bodyPr/>
                    <a:lstStyle/>
                    <a:p>
                      <a:pPr marL="0" marR="0" algn="ctr">
                        <a:lnSpc>
                          <a:spcPct val="115000"/>
                        </a:lnSpc>
                        <a:spcBef>
                          <a:spcPts val="0"/>
                        </a:spcBef>
                        <a:spcAft>
                          <a:spcPts val="0"/>
                        </a:spcAft>
                      </a:pPr>
                      <a:r>
                        <a:rPr lang="en-US" sz="1400">
                          <a:effectLst/>
                          <a:latin typeface="+mn-lt"/>
                          <a:ea typeface="Calibri"/>
                          <a:cs typeface="UniversLTStd-Cn"/>
                        </a:rPr>
                        <a:t>64</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0.038462</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75</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0.0582</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86</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0.0899</a:t>
                      </a:r>
                      <a:endParaRPr lang="en-US" sz="2400">
                        <a:effectLst/>
                        <a:latin typeface="+mn-lt"/>
                        <a:ea typeface="Calibri"/>
                        <a:cs typeface="Times New Roman"/>
                      </a:endParaRPr>
                    </a:p>
                  </a:txBody>
                  <a:tcPr/>
                </a:tc>
                <a:extLst>
                  <a:ext uri="{0D108BD9-81ED-4DB2-BD59-A6C34878D82A}">
                    <a16:rowId xmlns:a16="http://schemas.microsoft.com/office/drawing/2014/main" val="10002"/>
                  </a:ext>
                </a:extLst>
              </a:tr>
              <a:tr h="396240">
                <a:tc>
                  <a:txBody>
                    <a:bodyPr/>
                    <a:lstStyle/>
                    <a:p>
                      <a:pPr marL="0" marR="0" algn="ctr">
                        <a:lnSpc>
                          <a:spcPct val="115000"/>
                        </a:lnSpc>
                        <a:spcBef>
                          <a:spcPts val="0"/>
                        </a:spcBef>
                        <a:spcAft>
                          <a:spcPts val="0"/>
                        </a:spcAft>
                      </a:pPr>
                      <a:r>
                        <a:rPr lang="en-US" sz="1400">
                          <a:effectLst/>
                          <a:latin typeface="+mn-lt"/>
                          <a:ea typeface="Calibri"/>
                          <a:cs typeface="UniversLTStd-Cn"/>
                        </a:rPr>
                        <a:t>65</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0.040000</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76</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0.0598</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87</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0.0955</a:t>
                      </a:r>
                      <a:endParaRPr lang="en-US" sz="2400">
                        <a:effectLst/>
                        <a:latin typeface="+mn-lt"/>
                        <a:ea typeface="Calibri"/>
                        <a:cs typeface="Times New Roman"/>
                      </a:endParaRPr>
                    </a:p>
                  </a:txBody>
                  <a:tcPr/>
                </a:tc>
                <a:extLst>
                  <a:ext uri="{0D108BD9-81ED-4DB2-BD59-A6C34878D82A}">
                    <a16:rowId xmlns:a16="http://schemas.microsoft.com/office/drawing/2014/main" val="10003"/>
                  </a:ext>
                </a:extLst>
              </a:tr>
              <a:tr h="396240">
                <a:tc>
                  <a:txBody>
                    <a:bodyPr/>
                    <a:lstStyle/>
                    <a:p>
                      <a:pPr marL="0" marR="0" algn="ctr">
                        <a:lnSpc>
                          <a:spcPct val="115000"/>
                        </a:lnSpc>
                        <a:spcBef>
                          <a:spcPts val="0"/>
                        </a:spcBef>
                        <a:spcAft>
                          <a:spcPts val="0"/>
                        </a:spcAft>
                      </a:pPr>
                      <a:r>
                        <a:rPr lang="en-US" sz="1400" dirty="0">
                          <a:effectLst/>
                          <a:latin typeface="+mn-lt"/>
                          <a:ea typeface="Calibri"/>
                          <a:cs typeface="UniversLTStd-Cn"/>
                        </a:rPr>
                        <a:t>66</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0.041667</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77</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0.0617</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88</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0.1021</a:t>
                      </a:r>
                      <a:endParaRPr lang="en-US" sz="2400">
                        <a:effectLst/>
                        <a:latin typeface="+mn-lt"/>
                        <a:ea typeface="Calibri"/>
                        <a:cs typeface="Times New Roman"/>
                      </a:endParaRPr>
                    </a:p>
                  </a:txBody>
                  <a:tcPr/>
                </a:tc>
                <a:extLst>
                  <a:ext uri="{0D108BD9-81ED-4DB2-BD59-A6C34878D82A}">
                    <a16:rowId xmlns:a16="http://schemas.microsoft.com/office/drawing/2014/main" val="10004"/>
                  </a:ext>
                </a:extLst>
              </a:tr>
              <a:tr h="396240">
                <a:tc>
                  <a:txBody>
                    <a:bodyPr/>
                    <a:lstStyle/>
                    <a:p>
                      <a:pPr marL="0" marR="0" algn="ctr">
                        <a:lnSpc>
                          <a:spcPct val="115000"/>
                        </a:lnSpc>
                        <a:spcBef>
                          <a:spcPts val="0"/>
                        </a:spcBef>
                        <a:spcAft>
                          <a:spcPts val="0"/>
                        </a:spcAft>
                      </a:pPr>
                      <a:r>
                        <a:rPr lang="en-US" sz="1400">
                          <a:effectLst/>
                          <a:latin typeface="+mn-lt"/>
                          <a:ea typeface="Calibri"/>
                          <a:cs typeface="UniversLTStd-Cn"/>
                        </a:rPr>
                        <a:t>67</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0.043478</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78</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0.0636</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89</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0.1099</a:t>
                      </a:r>
                      <a:endParaRPr lang="en-US" sz="2400" dirty="0">
                        <a:effectLst/>
                        <a:latin typeface="+mn-lt"/>
                        <a:ea typeface="Calibri"/>
                        <a:cs typeface="Times New Roman"/>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16423319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p>
            <a:r>
              <a:rPr lang="en-US" dirty="0"/>
              <a:t>RRIF Prescribed Factors </a:t>
            </a:r>
            <a:r>
              <a:rPr lang="en-US" sz="2000" dirty="0"/>
              <a:t>(2 of 2)</a:t>
            </a:r>
            <a:endParaRPr lang="en-US" dirty="0"/>
          </a:p>
        </p:txBody>
      </p:sp>
      <p:sp>
        <p:nvSpPr>
          <p:cNvPr id="6" name="Content Placeholder 2"/>
          <p:cNvSpPr>
            <a:spLocks noGrp="1"/>
          </p:cNvSpPr>
          <p:nvPr>
            <p:ph idx="1"/>
          </p:nvPr>
        </p:nvSpPr>
        <p:spPr>
          <a:xfrm>
            <a:off x="1981200" y="1600201"/>
            <a:ext cx="8229600" cy="411163"/>
          </a:xfrm>
        </p:spPr>
        <p:txBody>
          <a:bodyPr>
            <a:normAutofit lnSpcReduction="10000"/>
          </a:bodyPr>
          <a:lstStyle/>
          <a:p>
            <a:pPr marL="0" indent="0">
              <a:buNone/>
            </a:pPr>
            <a:r>
              <a:rPr lang="en-US" sz="2400" i="1" dirty="0"/>
              <a:t>Continued</a:t>
            </a:r>
          </a:p>
        </p:txBody>
      </p:sp>
      <p:graphicFrame>
        <p:nvGraphicFramePr>
          <p:cNvPr id="7" name="Table 6"/>
          <p:cNvGraphicFramePr>
            <a:graphicFrameLocks noGrp="1"/>
          </p:cNvGraphicFramePr>
          <p:nvPr/>
        </p:nvGraphicFramePr>
        <p:xfrm>
          <a:off x="1981200" y="2141791"/>
          <a:ext cx="8458200" cy="3410522"/>
        </p:xfrm>
        <a:graphic>
          <a:graphicData uri="http://schemas.openxmlformats.org/drawingml/2006/table">
            <a:tbl>
              <a:tblPr firstRow="1">
                <a:tableStyleId>{3B4B98B0-60AC-42C2-AFA5-B58CD77FA1E5}</a:tableStyleId>
              </a:tblPr>
              <a:tblGrid>
                <a:gridCol w="1905000">
                  <a:extLst>
                    <a:ext uri="{9D8B030D-6E8A-4147-A177-3AD203B41FA5}">
                      <a16:colId xmlns:a16="http://schemas.microsoft.com/office/drawing/2014/main" val="20000"/>
                    </a:ext>
                  </a:extLst>
                </a:gridCol>
                <a:gridCol w="992716">
                  <a:extLst>
                    <a:ext uri="{9D8B030D-6E8A-4147-A177-3AD203B41FA5}">
                      <a16:colId xmlns:a16="http://schemas.microsoft.com/office/drawing/2014/main" val="20001"/>
                    </a:ext>
                  </a:extLst>
                </a:gridCol>
                <a:gridCol w="1957917">
                  <a:extLst>
                    <a:ext uri="{9D8B030D-6E8A-4147-A177-3AD203B41FA5}">
                      <a16:colId xmlns:a16="http://schemas.microsoft.com/office/drawing/2014/main" val="20002"/>
                    </a:ext>
                  </a:extLst>
                </a:gridCol>
                <a:gridCol w="783167">
                  <a:extLst>
                    <a:ext uri="{9D8B030D-6E8A-4147-A177-3AD203B41FA5}">
                      <a16:colId xmlns:a16="http://schemas.microsoft.com/office/drawing/2014/main" val="20003"/>
                    </a:ext>
                  </a:extLst>
                </a:gridCol>
                <a:gridCol w="1905000">
                  <a:extLst>
                    <a:ext uri="{9D8B030D-6E8A-4147-A177-3AD203B41FA5}">
                      <a16:colId xmlns:a16="http://schemas.microsoft.com/office/drawing/2014/main" val="20004"/>
                    </a:ext>
                  </a:extLst>
                </a:gridCol>
                <a:gridCol w="914400">
                  <a:extLst>
                    <a:ext uri="{9D8B030D-6E8A-4147-A177-3AD203B41FA5}">
                      <a16:colId xmlns:a16="http://schemas.microsoft.com/office/drawing/2014/main" val="20005"/>
                    </a:ext>
                  </a:extLst>
                </a:gridCol>
              </a:tblGrid>
              <a:tr h="396240">
                <a:tc>
                  <a:txBody>
                    <a:bodyPr/>
                    <a:lstStyle/>
                    <a:p>
                      <a:pPr marL="0" marR="0" algn="ctr">
                        <a:lnSpc>
                          <a:spcPct val="115000"/>
                        </a:lnSpc>
                        <a:spcBef>
                          <a:spcPts val="0"/>
                        </a:spcBef>
                        <a:spcAft>
                          <a:spcPts val="0"/>
                        </a:spcAft>
                      </a:pPr>
                      <a:r>
                        <a:rPr lang="en-US" sz="1400" b="1" dirty="0">
                          <a:effectLst/>
                          <a:latin typeface="+mn-lt"/>
                          <a:ea typeface="Calibri"/>
                          <a:cs typeface="UniversLTStd-BoldCn"/>
                        </a:rPr>
                        <a:t>Age of RRIF owner or spouse or common-law partner at January 1</a:t>
                      </a:r>
                      <a:endParaRPr lang="en-US" sz="2400" dirty="0">
                        <a:effectLst/>
                        <a:latin typeface="+mn-lt"/>
                        <a:ea typeface="Calibri"/>
                        <a:cs typeface="Times New Roman"/>
                      </a:endParaRPr>
                    </a:p>
                  </a:txBody>
                  <a:tcPr marR="45720" anchor="b"/>
                </a:tc>
                <a:tc>
                  <a:txBody>
                    <a:bodyPr/>
                    <a:lstStyle/>
                    <a:p>
                      <a:pPr marL="0" marR="0" algn="ctr">
                        <a:lnSpc>
                          <a:spcPct val="115000"/>
                        </a:lnSpc>
                        <a:spcBef>
                          <a:spcPts val="0"/>
                        </a:spcBef>
                        <a:spcAft>
                          <a:spcPts val="0"/>
                        </a:spcAft>
                      </a:pPr>
                      <a:r>
                        <a:rPr lang="en-US" sz="1400" b="1" dirty="0">
                          <a:effectLst/>
                          <a:latin typeface="+mn-lt"/>
                          <a:ea typeface="Calibri"/>
                          <a:cs typeface="UniversLTStd-BoldCn"/>
                        </a:rPr>
                        <a:t> </a:t>
                      </a:r>
                      <a:endParaRPr lang="en-US" sz="2400" dirty="0">
                        <a:effectLst/>
                        <a:latin typeface="+mn-lt"/>
                        <a:ea typeface="Calibri"/>
                        <a:cs typeface="Times New Roman"/>
                      </a:endParaRPr>
                    </a:p>
                    <a:p>
                      <a:pPr marL="0" marR="0" algn="ctr">
                        <a:lnSpc>
                          <a:spcPct val="115000"/>
                        </a:lnSpc>
                        <a:spcBef>
                          <a:spcPts val="0"/>
                        </a:spcBef>
                        <a:spcAft>
                          <a:spcPts val="0"/>
                        </a:spcAft>
                      </a:pPr>
                      <a:r>
                        <a:rPr lang="en-US" sz="1400" b="1" dirty="0">
                          <a:effectLst/>
                          <a:latin typeface="+mn-lt"/>
                          <a:ea typeface="Calibri"/>
                          <a:cs typeface="UniversLTStd-BoldCn"/>
                        </a:rPr>
                        <a:t> </a:t>
                      </a:r>
                      <a:endParaRPr lang="en-US" sz="2400" dirty="0">
                        <a:effectLst/>
                        <a:latin typeface="+mn-lt"/>
                        <a:ea typeface="Calibri"/>
                        <a:cs typeface="Times New Roman"/>
                      </a:endParaRPr>
                    </a:p>
                    <a:p>
                      <a:pPr marL="0" marR="0" algn="ctr">
                        <a:lnSpc>
                          <a:spcPct val="115000"/>
                        </a:lnSpc>
                        <a:spcBef>
                          <a:spcPts val="0"/>
                        </a:spcBef>
                        <a:spcAft>
                          <a:spcPts val="0"/>
                        </a:spcAft>
                      </a:pPr>
                      <a:r>
                        <a:rPr lang="en-US" sz="1400" b="1" dirty="0">
                          <a:effectLst/>
                          <a:latin typeface="+mn-lt"/>
                          <a:ea typeface="Calibri"/>
                          <a:cs typeface="UniversLTStd-BoldCn"/>
                        </a:rPr>
                        <a:t>RRIF Factor</a:t>
                      </a:r>
                      <a:endParaRPr lang="en-US" sz="2400" dirty="0">
                        <a:effectLst/>
                        <a:latin typeface="+mn-lt"/>
                        <a:ea typeface="Calibri"/>
                        <a:cs typeface="Times New Roman"/>
                      </a:endParaRPr>
                    </a:p>
                  </a:txBody>
                  <a:tcPr marR="45720" anchor="b"/>
                </a:tc>
                <a:tc>
                  <a:txBody>
                    <a:bodyPr/>
                    <a:lstStyle/>
                    <a:p>
                      <a:pPr marL="0" marR="0" algn="ctr">
                        <a:lnSpc>
                          <a:spcPct val="115000"/>
                        </a:lnSpc>
                        <a:spcBef>
                          <a:spcPts val="0"/>
                        </a:spcBef>
                        <a:spcAft>
                          <a:spcPts val="0"/>
                        </a:spcAft>
                      </a:pPr>
                      <a:r>
                        <a:rPr lang="en-US" sz="1400" b="1" dirty="0">
                          <a:effectLst/>
                          <a:latin typeface="+mn-lt"/>
                          <a:ea typeface="Calibri"/>
                          <a:cs typeface="UniversLTStd-BoldCn"/>
                        </a:rPr>
                        <a:t>Age of RRIF owner or spouse or common-aw partner at January 1</a:t>
                      </a:r>
                      <a:endParaRPr lang="en-US" sz="2400" dirty="0">
                        <a:effectLst/>
                        <a:latin typeface="+mn-lt"/>
                        <a:ea typeface="Calibri"/>
                        <a:cs typeface="Times New Roman"/>
                      </a:endParaRPr>
                    </a:p>
                  </a:txBody>
                  <a:tcPr marR="45720" anchor="b"/>
                </a:tc>
                <a:tc>
                  <a:txBody>
                    <a:bodyPr/>
                    <a:lstStyle/>
                    <a:p>
                      <a:pPr marL="0" marR="0" algn="ctr">
                        <a:lnSpc>
                          <a:spcPct val="115000"/>
                        </a:lnSpc>
                        <a:spcBef>
                          <a:spcPts val="0"/>
                        </a:spcBef>
                        <a:spcAft>
                          <a:spcPts val="0"/>
                        </a:spcAft>
                      </a:pPr>
                      <a:r>
                        <a:rPr lang="en-US" sz="1400" b="1" dirty="0">
                          <a:effectLst/>
                          <a:latin typeface="+mn-lt"/>
                          <a:ea typeface="Calibri"/>
                          <a:cs typeface="UniversLTStd-BoldCn"/>
                        </a:rPr>
                        <a:t> </a:t>
                      </a:r>
                      <a:endParaRPr lang="en-US" sz="2400" dirty="0">
                        <a:effectLst/>
                        <a:latin typeface="+mn-lt"/>
                        <a:ea typeface="Calibri"/>
                        <a:cs typeface="Times New Roman"/>
                      </a:endParaRPr>
                    </a:p>
                    <a:p>
                      <a:pPr marL="0" marR="0" algn="ctr">
                        <a:lnSpc>
                          <a:spcPct val="115000"/>
                        </a:lnSpc>
                        <a:spcBef>
                          <a:spcPts val="0"/>
                        </a:spcBef>
                        <a:spcAft>
                          <a:spcPts val="0"/>
                        </a:spcAft>
                      </a:pPr>
                      <a:r>
                        <a:rPr lang="en-US" sz="1400" b="1" dirty="0">
                          <a:effectLst/>
                          <a:latin typeface="+mn-lt"/>
                          <a:ea typeface="Calibri"/>
                          <a:cs typeface="UniversLTStd-BoldCn"/>
                        </a:rPr>
                        <a:t> </a:t>
                      </a:r>
                      <a:endParaRPr lang="en-US" sz="2400" dirty="0">
                        <a:effectLst/>
                        <a:latin typeface="+mn-lt"/>
                        <a:ea typeface="Calibri"/>
                        <a:cs typeface="Times New Roman"/>
                      </a:endParaRPr>
                    </a:p>
                    <a:p>
                      <a:pPr marL="0" marR="0" algn="ctr">
                        <a:lnSpc>
                          <a:spcPct val="115000"/>
                        </a:lnSpc>
                        <a:spcBef>
                          <a:spcPts val="0"/>
                        </a:spcBef>
                        <a:spcAft>
                          <a:spcPts val="0"/>
                        </a:spcAft>
                      </a:pPr>
                      <a:r>
                        <a:rPr lang="en-US" sz="1400" b="1" dirty="0">
                          <a:effectLst/>
                          <a:latin typeface="+mn-lt"/>
                          <a:ea typeface="Calibri"/>
                          <a:cs typeface="UniversLTStd-BoldCn"/>
                        </a:rPr>
                        <a:t>RRIF Factor</a:t>
                      </a:r>
                      <a:endParaRPr lang="en-US" sz="2400" dirty="0">
                        <a:effectLst/>
                        <a:latin typeface="+mn-lt"/>
                        <a:ea typeface="Calibri"/>
                        <a:cs typeface="Times New Roman"/>
                      </a:endParaRPr>
                    </a:p>
                  </a:txBody>
                  <a:tcPr marR="45720" anchor="b"/>
                </a:tc>
                <a:tc>
                  <a:txBody>
                    <a:bodyPr/>
                    <a:lstStyle/>
                    <a:p>
                      <a:pPr marL="0" marR="0" algn="ctr">
                        <a:lnSpc>
                          <a:spcPct val="115000"/>
                        </a:lnSpc>
                        <a:spcBef>
                          <a:spcPts val="0"/>
                        </a:spcBef>
                        <a:spcAft>
                          <a:spcPts val="0"/>
                        </a:spcAft>
                      </a:pPr>
                      <a:r>
                        <a:rPr lang="en-US" sz="1400" b="1" dirty="0">
                          <a:effectLst/>
                          <a:latin typeface="+mn-lt"/>
                          <a:ea typeface="Calibri"/>
                          <a:cs typeface="UniversLTStd-BoldCn"/>
                        </a:rPr>
                        <a:t>Age of RRIF owner or spouse or common-law partner at January 1</a:t>
                      </a:r>
                      <a:endParaRPr lang="en-US" sz="2400" dirty="0">
                        <a:effectLst/>
                        <a:latin typeface="+mn-lt"/>
                        <a:ea typeface="Calibri"/>
                        <a:cs typeface="Times New Roman"/>
                      </a:endParaRPr>
                    </a:p>
                  </a:txBody>
                  <a:tcPr marR="45720" anchor="b"/>
                </a:tc>
                <a:tc>
                  <a:txBody>
                    <a:bodyPr/>
                    <a:lstStyle/>
                    <a:p>
                      <a:pPr marL="0" marR="0" algn="ctr">
                        <a:lnSpc>
                          <a:spcPct val="115000"/>
                        </a:lnSpc>
                        <a:spcBef>
                          <a:spcPts val="0"/>
                        </a:spcBef>
                        <a:spcAft>
                          <a:spcPts val="0"/>
                        </a:spcAft>
                      </a:pPr>
                      <a:r>
                        <a:rPr lang="en-US" sz="1400" b="1" dirty="0">
                          <a:effectLst/>
                          <a:latin typeface="+mn-lt"/>
                          <a:ea typeface="Calibri"/>
                          <a:cs typeface="UniversLTStd-BoldCn"/>
                        </a:rPr>
                        <a:t> </a:t>
                      </a:r>
                      <a:endParaRPr lang="en-US" sz="2400" dirty="0">
                        <a:effectLst/>
                        <a:latin typeface="+mn-lt"/>
                        <a:ea typeface="Calibri"/>
                        <a:cs typeface="Times New Roman"/>
                      </a:endParaRPr>
                    </a:p>
                    <a:p>
                      <a:pPr marL="0" marR="0" algn="ctr">
                        <a:lnSpc>
                          <a:spcPct val="115000"/>
                        </a:lnSpc>
                        <a:spcBef>
                          <a:spcPts val="0"/>
                        </a:spcBef>
                        <a:spcAft>
                          <a:spcPts val="0"/>
                        </a:spcAft>
                      </a:pPr>
                      <a:r>
                        <a:rPr lang="en-US" sz="1400" b="1" dirty="0">
                          <a:effectLst/>
                          <a:latin typeface="+mn-lt"/>
                          <a:ea typeface="Calibri"/>
                          <a:cs typeface="UniversLTStd-BoldCn"/>
                        </a:rPr>
                        <a:t> </a:t>
                      </a:r>
                      <a:endParaRPr lang="en-US" sz="2400" dirty="0">
                        <a:effectLst/>
                        <a:latin typeface="+mn-lt"/>
                        <a:ea typeface="Calibri"/>
                        <a:cs typeface="Times New Roman"/>
                      </a:endParaRPr>
                    </a:p>
                    <a:p>
                      <a:pPr marL="0" marR="0" algn="ctr">
                        <a:lnSpc>
                          <a:spcPct val="115000"/>
                        </a:lnSpc>
                        <a:spcBef>
                          <a:spcPts val="0"/>
                        </a:spcBef>
                        <a:spcAft>
                          <a:spcPts val="0"/>
                        </a:spcAft>
                      </a:pPr>
                      <a:r>
                        <a:rPr lang="en-US" sz="1400" b="1" dirty="0">
                          <a:effectLst/>
                          <a:latin typeface="+mn-lt"/>
                          <a:ea typeface="Calibri"/>
                          <a:cs typeface="UniversLTStd-BoldCn"/>
                        </a:rPr>
                        <a:t>RRIF Factor</a:t>
                      </a:r>
                      <a:endParaRPr lang="en-US" sz="2400" dirty="0">
                        <a:effectLst/>
                        <a:latin typeface="+mn-lt"/>
                        <a:ea typeface="Calibri"/>
                        <a:cs typeface="Times New Roman"/>
                      </a:endParaRPr>
                    </a:p>
                  </a:txBody>
                  <a:tcPr marR="45720" anchor="b"/>
                </a:tc>
                <a:extLst>
                  <a:ext uri="{0D108BD9-81ED-4DB2-BD59-A6C34878D82A}">
                    <a16:rowId xmlns:a16="http://schemas.microsoft.com/office/drawing/2014/main" val="10000"/>
                  </a:ext>
                </a:extLst>
              </a:tr>
              <a:tr h="396240">
                <a:tc>
                  <a:txBody>
                    <a:bodyPr/>
                    <a:lstStyle/>
                    <a:p>
                      <a:pPr marL="0" marR="0" algn="ctr">
                        <a:lnSpc>
                          <a:spcPct val="115000"/>
                        </a:lnSpc>
                        <a:spcBef>
                          <a:spcPts val="0"/>
                        </a:spcBef>
                        <a:spcAft>
                          <a:spcPts val="0"/>
                        </a:spcAft>
                      </a:pPr>
                      <a:r>
                        <a:rPr lang="en-US" sz="1400" dirty="0">
                          <a:effectLst/>
                          <a:latin typeface="+mn-lt"/>
                          <a:ea typeface="Calibri"/>
                          <a:cs typeface="UniversLTStd-Cn"/>
                        </a:rPr>
                        <a:t>68</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0.045455</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79</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0.0658</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90</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0.1192</a:t>
                      </a:r>
                      <a:endParaRPr lang="en-US" sz="2400" dirty="0">
                        <a:effectLst/>
                        <a:latin typeface="+mn-lt"/>
                        <a:ea typeface="Calibri"/>
                        <a:cs typeface="Times New Roman"/>
                      </a:endParaRPr>
                    </a:p>
                  </a:txBody>
                  <a:tcPr/>
                </a:tc>
                <a:extLst>
                  <a:ext uri="{0D108BD9-81ED-4DB2-BD59-A6C34878D82A}">
                    <a16:rowId xmlns:a16="http://schemas.microsoft.com/office/drawing/2014/main" val="10001"/>
                  </a:ext>
                </a:extLst>
              </a:tr>
              <a:tr h="396240">
                <a:tc>
                  <a:txBody>
                    <a:bodyPr/>
                    <a:lstStyle/>
                    <a:p>
                      <a:pPr marL="0" marR="0" algn="ctr">
                        <a:lnSpc>
                          <a:spcPct val="115000"/>
                        </a:lnSpc>
                        <a:spcBef>
                          <a:spcPts val="0"/>
                        </a:spcBef>
                        <a:spcAft>
                          <a:spcPts val="0"/>
                        </a:spcAft>
                      </a:pPr>
                      <a:r>
                        <a:rPr lang="en-US" sz="1400">
                          <a:effectLst/>
                          <a:latin typeface="+mn-lt"/>
                          <a:ea typeface="Calibri"/>
                          <a:cs typeface="UniversLTStd-Cn"/>
                        </a:rPr>
                        <a:t>69</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0.047619</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80</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0.0682</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91</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0.1306</a:t>
                      </a:r>
                      <a:endParaRPr lang="en-US" sz="2400" dirty="0">
                        <a:effectLst/>
                        <a:latin typeface="+mn-lt"/>
                        <a:ea typeface="Calibri"/>
                        <a:cs typeface="Times New Roman"/>
                      </a:endParaRPr>
                    </a:p>
                  </a:txBody>
                  <a:tcPr/>
                </a:tc>
                <a:extLst>
                  <a:ext uri="{0D108BD9-81ED-4DB2-BD59-A6C34878D82A}">
                    <a16:rowId xmlns:a16="http://schemas.microsoft.com/office/drawing/2014/main" val="10002"/>
                  </a:ext>
                </a:extLst>
              </a:tr>
              <a:tr h="396240">
                <a:tc>
                  <a:txBody>
                    <a:bodyPr/>
                    <a:lstStyle/>
                    <a:p>
                      <a:pPr marL="0" marR="0" algn="ctr">
                        <a:lnSpc>
                          <a:spcPct val="115000"/>
                        </a:lnSpc>
                        <a:spcBef>
                          <a:spcPts val="0"/>
                        </a:spcBef>
                        <a:spcAft>
                          <a:spcPts val="0"/>
                        </a:spcAft>
                      </a:pPr>
                      <a:r>
                        <a:rPr lang="en-US" sz="1400" dirty="0">
                          <a:effectLst/>
                          <a:latin typeface="+mn-lt"/>
                          <a:ea typeface="Calibri"/>
                          <a:cs typeface="UniversLTStd-Cn"/>
                        </a:rPr>
                        <a:t>70</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0.050000</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81</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0.0708</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92</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0.1449</a:t>
                      </a:r>
                      <a:endParaRPr lang="en-US" sz="2400" dirty="0">
                        <a:effectLst/>
                        <a:latin typeface="+mn-lt"/>
                        <a:ea typeface="Calibri"/>
                        <a:cs typeface="Times New Roman"/>
                      </a:endParaRPr>
                    </a:p>
                  </a:txBody>
                  <a:tcPr/>
                </a:tc>
                <a:extLst>
                  <a:ext uri="{0D108BD9-81ED-4DB2-BD59-A6C34878D82A}">
                    <a16:rowId xmlns:a16="http://schemas.microsoft.com/office/drawing/2014/main" val="10003"/>
                  </a:ext>
                </a:extLst>
              </a:tr>
              <a:tr h="396240">
                <a:tc>
                  <a:txBody>
                    <a:bodyPr/>
                    <a:lstStyle/>
                    <a:p>
                      <a:pPr marL="0" marR="0" algn="ctr">
                        <a:lnSpc>
                          <a:spcPct val="115000"/>
                        </a:lnSpc>
                        <a:spcBef>
                          <a:spcPts val="0"/>
                        </a:spcBef>
                        <a:spcAft>
                          <a:spcPts val="0"/>
                        </a:spcAft>
                      </a:pPr>
                      <a:r>
                        <a:rPr lang="en-US" sz="1400">
                          <a:effectLst/>
                          <a:latin typeface="+mn-lt"/>
                          <a:ea typeface="Calibri"/>
                          <a:cs typeface="UniversLTStd-Cn"/>
                        </a:rPr>
                        <a:t>71</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0.0528</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82</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0.0738</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93</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0.1634</a:t>
                      </a:r>
                      <a:endParaRPr lang="en-US" sz="2400" dirty="0">
                        <a:effectLst/>
                        <a:latin typeface="+mn-lt"/>
                        <a:ea typeface="Calibri"/>
                        <a:cs typeface="Times New Roman"/>
                      </a:endParaRPr>
                    </a:p>
                  </a:txBody>
                  <a:tcPr/>
                </a:tc>
                <a:extLst>
                  <a:ext uri="{0D108BD9-81ED-4DB2-BD59-A6C34878D82A}">
                    <a16:rowId xmlns:a16="http://schemas.microsoft.com/office/drawing/2014/main" val="10004"/>
                  </a:ext>
                </a:extLst>
              </a:tr>
              <a:tr h="396240">
                <a:tc>
                  <a:txBody>
                    <a:bodyPr/>
                    <a:lstStyle/>
                    <a:p>
                      <a:pPr marL="0" marR="0" algn="ctr">
                        <a:lnSpc>
                          <a:spcPct val="115000"/>
                        </a:lnSpc>
                        <a:spcBef>
                          <a:spcPts val="0"/>
                        </a:spcBef>
                        <a:spcAft>
                          <a:spcPts val="0"/>
                        </a:spcAft>
                      </a:pPr>
                      <a:r>
                        <a:rPr lang="en-US" sz="1400">
                          <a:effectLst/>
                          <a:latin typeface="+mn-lt"/>
                          <a:ea typeface="Calibri"/>
                          <a:cs typeface="UniversLTStd-Cn"/>
                        </a:rPr>
                        <a:t>72</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0.0540</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83</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0.0771</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94</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0.1879</a:t>
                      </a:r>
                      <a:endParaRPr lang="en-US" sz="2400" dirty="0">
                        <a:effectLst/>
                        <a:latin typeface="+mn-lt"/>
                        <a:ea typeface="Calibri"/>
                        <a:cs typeface="Times New Roman"/>
                      </a:endParaRPr>
                    </a:p>
                  </a:txBody>
                  <a:tcPr/>
                </a:tc>
                <a:extLst>
                  <a:ext uri="{0D108BD9-81ED-4DB2-BD59-A6C34878D82A}">
                    <a16:rowId xmlns:a16="http://schemas.microsoft.com/office/drawing/2014/main" val="10005"/>
                  </a:ext>
                </a:extLst>
              </a:tr>
              <a:tr h="370840">
                <a:tc>
                  <a:txBody>
                    <a:bodyPr/>
                    <a:lstStyle/>
                    <a:p>
                      <a:pPr marL="0" marR="0" algn="ctr">
                        <a:lnSpc>
                          <a:spcPct val="115000"/>
                        </a:lnSpc>
                        <a:spcBef>
                          <a:spcPts val="0"/>
                        </a:spcBef>
                        <a:spcAft>
                          <a:spcPts val="0"/>
                        </a:spcAft>
                      </a:pPr>
                      <a:r>
                        <a:rPr lang="en-US" sz="1400" dirty="0">
                          <a:effectLst/>
                          <a:latin typeface="+mn-lt"/>
                          <a:ea typeface="Calibri"/>
                          <a:cs typeface="UniversLTStd-Cn"/>
                        </a:rPr>
                        <a:t>73</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0.0553</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84</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0.0808</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95 or older</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0.2000</a:t>
                      </a:r>
                      <a:endParaRPr lang="en-US" sz="2400" dirty="0">
                        <a:effectLst/>
                        <a:latin typeface="+mn-lt"/>
                        <a:ea typeface="Calibri"/>
                        <a:cs typeface="Times New Roman"/>
                      </a:endParaRPr>
                    </a:p>
                  </a:txBody>
                  <a:tcPr/>
                </a:tc>
                <a:extLst>
                  <a:ext uri="{0D108BD9-81ED-4DB2-BD59-A6C34878D82A}">
                    <a16:rowId xmlns:a16="http://schemas.microsoft.com/office/drawing/2014/main" val="10006"/>
                  </a:ext>
                </a:extLst>
              </a:tr>
            </a:tbl>
          </a:graphicData>
        </a:graphic>
      </p:graphicFrame>
      <p:sp>
        <p:nvSpPr>
          <p:cNvPr id="3" name="Content Placeholder 2"/>
          <p:cNvSpPr>
            <a:spLocks noGrp="1"/>
          </p:cNvSpPr>
          <p:nvPr>
            <p:ph idx="13"/>
          </p:nvPr>
        </p:nvSpPr>
        <p:spPr>
          <a:xfrm>
            <a:off x="1981200" y="5913438"/>
            <a:ext cx="8229600" cy="411163"/>
          </a:xfrm>
        </p:spPr>
        <p:txBody>
          <a:bodyPr>
            <a:normAutofit lnSpcReduction="10000"/>
          </a:bodyPr>
          <a:lstStyle/>
          <a:p>
            <a:pPr marL="0" indent="0">
              <a:buNone/>
            </a:pPr>
            <a:r>
              <a:rPr lang="en-US" sz="1200" i="1" dirty="0"/>
              <a:t>Source: </a:t>
            </a:r>
            <a:r>
              <a:rPr lang="en-US" sz="1200" dirty="0">
                <a:hlinkClick r:id="rId2"/>
              </a:rPr>
              <a:t>http://www.taxtips.ca/rrsp/rrif-minimum-withdrawal-factors.htm</a:t>
            </a:r>
            <a:r>
              <a:rPr lang="en-US" sz="1200" dirty="0"/>
              <a:t>. Reproduced with the permission of TaxTips.ca. (Accessed May 29, 2017).</a:t>
            </a:r>
          </a:p>
        </p:txBody>
      </p:sp>
    </p:spTree>
    <p:extLst>
      <p:ext uri="{BB962C8B-B14F-4D97-AF65-F5344CB8AC3E}">
        <p14:creationId xmlns:p14="http://schemas.microsoft.com/office/powerpoint/2010/main" val="2805992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73DE2CFE-42F2-48F0-8706-5264E012B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288521" y="381403"/>
            <a:ext cx="2200313" cy="3342508"/>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783681F-3AF9-4251-8A58-46454CE8585F}"/>
              </a:ext>
            </a:extLst>
          </p:cNvPr>
          <p:cNvSpPr>
            <a:spLocks noGrp="1"/>
          </p:cNvSpPr>
          <p:nvPr>
            <p:ph type="title"/>
          </p:nvPr>
        </p:nvSpPr>
        <p:spPr>
          <a:xfrm>
            <a:off x="966951" y="1219200"/>
            <a:ext cx="2669407" cy="1766083"/>
          </a:xfrm>
        </p:spPr>
        <p:txBody>
          <a:bodyPr>
            <a:normAutofit/>
          </a:bodyPr>
          <a:lstStyle/>
          <a:p>
            <a:r>
              <a:rPr lang="en-CA" sz="2200" dirty="0">
                <a:solidFill>
                  <a:srgbClr val="FFFFFF"/>
                </a:solidFill>
              </a:rPr>
              <a:t>Calculating one’s minimum income after retirement (Second quarter, 2017)</a:t>
            </a:r>
          </a:p>
        </p:txBody>
      </p:sp>
      <p:sp>
        <p:nvSpPr>
          <p:cNvPr id="3" name="Content Placeholder 2">
            <a:extLst>
              <a:ext uri="{FF2B5EF4-FFF2-40B4-BE49-F238E27FC236}">
                <a16:creationId xmlns:a16="http://schemas.microsoft.com/office/drawing/2014/main" id="{73EAF074-9159-47EA-AC0F-B65211B6478F}"/>
              </a:ext>
            </a:extLst>
          </p:cNvPr>
          <p:cNvSpPr>
            <a:spLocks noGrp="1"/>
          </p:cNvSpPr>
          <p:nvPr>
            <p:ph idx="1"/>
          </p:nvPr>
        </p:nvSpPr>
        <p:spPr>
          <a:xfrm>
            <a:off x="966951" y="3355130"/>
            <a:ext cx="2669407" cy="2427333"/>
          </a:xfrm>
        </p:spPr>
        <p:txBody>
          <a:bodyPr>
            <a:normAutofit/>
          </a:bodyPr>
          <a:lstStyle/>
          <a:p>
            <a:r>
              <a:rPr lang="en-CA" sz="2400" dirty="0"/>
              <a:t>Suppose you don’t have any source of income. The amount of money you will get from the government is </a:t>
            </a:r>
          </a:p>
          <a:p>
            <a:endParaRPr lang="en-CA" sz="1600" dirty="0"/>
          </a:p>
        </p:txBody>
      </p:sp>
      <p:graphicFrame>
        <p:nvGraphicFramePr>
          <p:cNvPr id="4" name="Table 3">
            <a:extLst>
              <a:ext uri="{FF2B5EF4-FFF2-40B4-BE49-F238E27FC236}">
                <a16:creationId xmlns:a16="http://schemas.microsoft.com/office/drawing/2014/main" id="{693611DC-8640-45B3-B65B-ED6080DBD1B0}"/>
              </a:ext>
            </a:extLst>
          </p:cNvPr>
          <p:cNvGraphicFramePr>
            <a:graphicFrameLocks noGrp="1"/>
          </p:cNvGraphicFramePr>
          <p:nvPr>
            <p:extLst>
              <p:ext uri="{D42A27DB-BD31-4B8C-83A1-F6EECF244321}">
                <p14:modId xmlns:p14="http://schemas.microsoft.com/office/powerpoint/2010/main" val="3888590904"/>
              </p:ext>
            </p:extLst>
          </p:nvPr>
        </p:nvGraphicFramePr>
        <p:xfrm>
          <a:off x="4769053" y="952500"/>
          <a:ext cx="6689822" cy="4829969"/>
        </p:xfrm>
        <a:graphic>
          <a:graphicData uri="http://schemas.openxmlformats.org/drawingml/2006/table">
            <a:tbl>
              <a:tblPr>
                <a:tableStyleId>{5C22544A-7EE6-4342-B048-85BDC9FD1C3A}</a:tableStyleId>
              </a:tblPr>
              <a:tblGrid>
                <a:gridCol w="3440480">
                  <a:extLst>
                    <a:ext uri="{9D8B030D-6E8A-4147-A177-3AD203B41FA5}">
                      <a16:colId xmlns:a16="http://schemas.microsoft.com/office/drawing/2014/main" val="3093052517"/>
                    </a:ext>
                  </a:extLst>
                </a:gridCol>
                <a:gridCol w="1624671">
                  <a:extLst>
                    <a:ext uri="{9D8B030D-6E8A-4147-A177-3AD203B41FA5}">
                      <a16:colId xmlns:a16="http://schemas.microsoft.com/office/drawing/2014/main" val="2165428703"/>
                    </a:ext>
                  </a:extLst>
                </a:gridCol>
                <a:gridCol w="1624671">
                  <a:extLst>
                    <a:ext uri="{9D8B030D-6E8A-4147-A177-3AD203B41FA5}">
                      <a16:colId xmlns:a16="http://schemas.microsoft.com/office/drawing/2014/main" val="3732284045"/>
                    </a:ext>
                  </a:extLst>
                </a:gridCol>
              </a:tblGrid>
              <a:tr h="525903">
                <a:tc>
                  <a:txBody>
                    <a:bodyPr/>
                    <a:lstStyle/>
                    <a:p>
                      <a:pPr algn="l" fontAlgn="b"/>
                      <a:r>
                        <a:rPr lang="en-CA" sz="2800" u="none" strike="noStrike">
                          <a:effectLst/>
                        </a:rPr>
                        <a:t>max OAS</a:t>
                      </a:r>
                      <a:endParaRPr lang="en-CA" sz="2800" b="0" i="0" u="none" strike="noStrike">
                        <a:solidFill>
                          <a:srgbClr val="000000"/>
                        </a:solidFill>
                        <a:effectLst/>
                        <a:latin typeface="Calibri" panose="020F0502020204030204" pitchFamily="34" charset="0"/>
                      </a:endParaRPr>
                    </a:p>
                  </a:txBody>
                  <a:tcPr marL="13653" marR="13653" marT="13653" marB="0" anchor="b"/>
                </a:tc>
                <a:tc>
                  <a:txBody>
                    <a:bodyPr/>
                    <a:lstStyle/>
                    <a:p>
                      <a:pPr algn="r" fontAlgn="b"/>
                      <a:r>
                        <a:rPr lang="en-CA" sz="2800" u="none" strike="noStrike">
                          <a:effectLst/>
                        </a:rPr>
                        <a:t>578.53</a:t>
                      </a:r>
                      <a:endParaRPr lang="en-CA" sz="2800" b="0" i="0" u="none" strike="noStrike">
                        <a:solidFill>
                          <a:srgbClr val="000000"/>
                        </a:solidFill>
                        <a:effectLst/>
                        <a:latin typeface="Calibri" panose="020F0502020204030204" pitchFamily="34" charset="0"/>
                      </a:endParaRPr>
                    </a:p>
                  </a:txBody>
                  <a:tcPr marL="13653" marR="13653" marT="13653" marB="0" anchor="b"/>
                </a:tc>
                <a:tc>
                  <a:txBody>
                    <a:bodyPr/>
                    <a:lstStyle/>
                    <a:p>
                      <a:pPr algn="l" fontAlgn="b"/>
                      <a:endParaRPr lang="en-CA" sz="2800" b="0" i="0" u="none" strike="noStrike">
                        <a:solidFill>
                          <a:srgbClr val="000000"/>
                        </a:solidFill>
                        <a:effectLst/>
                        <a:latin typeface="Calibri" panose="020F0502020204030204" pitchFamily="34" charset="0"/>
                      </a:endParaRPr>
                    </a:p>
                  </a:txBody>
                  <a:tcPr marL="13653" marR="13653" marT="13653" marB="0" anchor="b"/>
                </a:tc>
                <a:extLst>
                  <a:ext uri="{0D108BD9-81ED-4DB2-BD59-A6C34878D82A}">
                    <a16:rowId xmlns:a16="http://schemas.microsoft.com/office/drawing/2014/main" val="2395039843"/>
                  </a:ext>
                </a:extLst>
              </a:tr>
              <a:tr h="525903">
                <a:tc>
                  <a:txBody>
                    <a:bodyPr/>
                    <a:lstStyle/>
                    <a:p>
                      <a:pPr algn="l" fontAlgn="b"/>
                      <a:r>
                        <a:rPr lang="en-CA" sz="2800" u="none" strike="noStrike">
                          <a:effectLst/>
                        </a:rPr>
                        <a:t>max GIS single</a:t>
                      </a:r>
                      <a:endParaRPr lang="en-CA" sz="2800" b="0" i="0" u="none" strike="noStrike">
                        <a:solidFill>
                          <a:srgbClr val="000000"/>
                        </a:solidFill>
                        <a:effectLst/>
                        <a:latin typeface="Calibri" panose="020F0502020204030204" pitchFamily="34" charset="0"/>
                      </a:endParaRPr>
                    </a:p>
                  </a:txBody>
                  <a:tcPr marL="13653" marR="13653" marT="13653" marB="0" anchor="b"/>
                </a:tc>
                <a:tc>
                  <a:txBody>
                    <a:bodyPr/>
                    <a:lstStyle/>
                    <a:p>
                      <a:pPr algn="r" fontAlgn="b"/>
                      <a:r>
                        <a:rPr lang="en-CA" sz="2800" u="none" strike="noStrike">
                          <a:effectLst/>
                        </a:rPr>
                        <a:t>864.09</a:t>
                      </a:r>
                      <a:endParaRPr lang="en-CA" sz="2800" b="0" i="0" u="none" strike="noStrike">
                        <a:solidFill>
                          <a:srgbClr val="000000"/>
                        </a:solidFill>
                        <a:effectLst/>
                        <a:latin typeface="Calibri" panose="020F0502020204030204" pitchFamily="34" charset="0"/>
                      </a:endParaRPr>
                    </a:p>
                  </a:txBody>
                  <a:tcPr marL="13653" marR="13653" marT="13653" marB="0" anchor="b"/>
                </a:tc>
                <a:tc>
                  <a:txBody>
                    <a:bodyPr/>
                    <a:lstStyle/>
                    <a:p>
                      <a:pPr algn="l" fontAlgn="b"/>
                      <a:endParaRPr lang="en-CA" sz="2800" b="0" i="0" u="none" strike="noStrike">
                        <a:solidFill>
                          <a:srgbClr val="000000"/>
                        </a:solidFill>
                        <a:effectLst/>
                        <a:latin typeface="Calibri" panose="020F0502020204030204" pitchFamily="34" charset="0"/>
                      </a:endParaRPr>
                    </a:p>
                  </a:txBody>
                  <a:tcPr marL="13653" marR="13653" marT="13653" marB="0" anchor="b"/>
                </a:tc>
                <a:extLst>
                  <a:ext uri="{0D108BD9-81ED-4DB2-BD59-A6C34878D82A}">
                    <a16:rowId xmlns:a16="http://schemas.microsoft.com/office/drawing/2014/main" val="1415800597"/>
                  </a:ext>
                </a:extLst>
              </a:tr>
              <a:tr h="525903">
                <a:tc>
                  <a:txBody>
                    <a:bodyPr/>
                    <a:lstStyle/>
                    <a:p>
                      <a:pPr algn="l" fontAlgn="b"/>
                      <a:r>
                        <a:rPr lang="en-CA" sz="2800" u="none" strike="noStrike">
                          <a:effectLst/>
                        </a:rPr>
                        <a:t>max GIS couple</a:t>
                      </a:r>
                      <a:endParaRPr lang="en-CA" sz="2800" b="0" i="0" u="none" strike="noStrike">
                        <a:solidFill>
                          <a:srgbClr val="000000"/>
                        </a:solidFill>
                        <a:effectLst/>
                        <a:latin typeface="Calibri" panose="020F0502020204030204" pitchFamily="34" charset="0"/>
                      </a:endParaRPr>
                    </a:p>
                  </a:txBody>
                  <a:tcPr marL="13653" marR="13653" marT="13653" marB="0" anchor="b"/>
                </a:tc>
                <a:tc>
                  <a:txBody>
                    <a:bodyPr/>
                    <a:lstStyle/>
                    <a:p>
                      <a:pPr algn="r" fontAlgn="b"/>
                      <a:r>
                        <a:rPr lang="en-CA" sz="2800" u="none" strike="noStrike">
                          <a:effectLst/>
                        </a:rPr>
                        <a:t>520.17</a:t>
                      </a:r>
                      <a:endParaRPr lang="en-CA" sz="2800" b="0" i="0" u="none" strike="noStrike">
                        <a:solidFill>
                          <a:srgbClr val="000000"/>
                        </a:solidFill>
                        <a:effectLst/>
                        <a:latin typeface="Calibri" panose="020F0502020204030204" pitchFamily="34" charset="0"/>
                      </a:endParaRPr>
                    </a:p>
                  </a:txBody>
                  <a:tcPr marL="13653" marR="13653" marT="13653" marB="0" anchor="b"/>
                </a:tc>
                <a:tc>
                  <a:txBody>
                    <a:bodyPr/>
                    <a:lstStyle/>
                    <a:p>
                      <a:pPr algn="l" fontAlgn="b"/>
                      <a:endParaRPr lang="en-CA" sz="2800" b="0" i="0" u="none" strike="noStrike">
                        <a:solidFill>
                          <a:srgbClr val="000000"/>
                        </a:solidFill>
                        <a:effectLst/>
                        <a:latin typeface="Calibri" panose="020F0502020204030204" pitchFamily="34" charset="0"/>
                      </a:endParaRPr>
                    </a:p>
                  </a:txBody>
                  <a:tcPr marL="13653" marR="13653" marT="13653" marB="0" anchor="b"/>
                </a:tc>
                <a:extLst>
                  <a:ext uri="{0D108BD9-81ED-4DB2-BD59-A6C34878D82A}">
                    <a16:rowId xmlns:a16="http://schemas.microsoft.com/office/drawing/2014/main" val="2167234447"/>
                  </a:ext>
                </a:extLst>
              </a:tr>
              <a:tr h="574324">
                <a:tc>
                  <a:txBody>
                    <a:bodyPr/>
                    <a:lstStyle/>
                    <a:p>
                      <a:pPr algn="l" fontAlgn="b"/>
                      <a:endParaRPr lang="en-CA" sz="2800" b="0" i="0" u="none" strike="noStrike" dirty="0">
                        <a:solidFill>
                          <a:srgbClr val="000000"/>
                        </a:solidFill>
                        <a:effectLst/>
                        <a:latin typeface="Calibri" panose="020F0502020204030204" pitchFamily="34" charset="0"/>
                      </a:endParaRPr>
                    </a:p>
                  </a:txBody>
                  <a:tcPr marL="13653" marR="13653" marT="13653" marB="0" anchor="b"/>
                </a:tc>
                <a:tc>
                  <a:txBody>
                    <a:bodyPr/>
                    <a:lstStyle/>
                    <a:p>
                      <a:pPr algn="l" fontAlgn="b"/>
                      <a:endParaRPr lang="en-CA" sz="2800" b="0" i="0" u="none" strike="noStrike">
                        <a:solidFill>
                          <a:srgbClr val="000000"/>
                        </a:solidFill>
                        <a:effectLst/>
                        <a:latin typeface="Calibri" panose="020F0502020204030204" pitchFamily="34" charset="0"/>
                      </a:endParaRPr>
                    </a:p>
                  </a:txBody>
                  <a:tcPr marL="13653" marR="13653" marT="13653" marB="0" anchor="b"/>
                </a:tc>
                <a:tc>
                  <a:txBody>
                    <a:bodyPr/>
                    <a:lstStyle/>
                    <a:p>
                      <a:pPr algn="l" fontAlgn="b"/>
                      <a:endParaRPr lang="en-CA" sz="2800" b="0" i="0" u="none" strike="noStrike">
                        <a:solidFill>
                          <a:srgbClr val="000000"/>
                        </a:solidFill>
                        <a:effectLst/>
                        <a:latin typeface="Calibri" panose="020F0502020204030204" pitchFamily="34" charset="0"/>
                      </a:endParaRPr>
                    </a:p>
                  </a:txBody>
                  <a:tcPr marL="13653" marR="13653" marT="13653" marB="0" anchor="b"/>
                </a:tc>
                <a:extLst>
                  <a:ext uri="{0D108BD9-81ED-4DB2-BD59-A6C34878D82A}">
                    <a16:rowId xmlns:a16="http://schemas.microsoft.com/office/drawing/2014/main" val="3767361549"/>
                  </a:ext>
                </a:extLst>
              </a:tr>
              <a:tr h="525903">
                <a:tc>
                  <a:txBody>
                    <a:bodyPr/>
                    <a:lstStyle/>
                    <a:p>
                      <a:pPr algn="l" fontAlgn="b"/>
                      <a:r>
                        <a:rPr lang="en-CA" sz="2800" u="none" strike="noStrike">
                          <a:effectLst/>
                        </a:rPr>
                        <a:t>total single monthly</a:t>
                      </a:r>
                      <a:endParaRPr lang="en-CA" sz="2800" b="0" i="0" u="none" strike="noStrike">
                        <a:solidFill>
                          <a:srgbClr val="000000"/>
                        </a:solidFill>
                        <a:effectLst/>
                        <a:latin typeface="Calibri" panose="020F0502020204030204" pitchFamily="34" charset="0"/>
                      </a:endParaRPr>
                    </a:p>
                  </a:txBody>
                  <a:tcPr marL="13653" marR="13653" marT="13653" marB="0" anchor="b"/>
                </a:tc>
                <a:tc>
                  <a:txBody>
                    <a:bodyPr/>
                    <a:lstStyle/>
                    <a:p>
                      <a:pPr algn="r" fontAlgn="b"/>
                      <a:r>
                        <a:rPr lang="en-CA" sz="2800" u="none" strike="noStrike">
                          <a:effectLst/>
                        </a:rPr>
                        <a:t>1442.62</a:t>
                      </a:r>
                      <a:endParaRPr lang="en-CA" sz="2800" b="0" i="0" u="none" strike="noStrike">
                        <a:solidFill>
                          <a:srgbClr val="000000"/>
                        </a:solidFill>
                        <a:effectLst/>
                        <a:latin typeface="Calibri" panose="020F0502020204030204" pitchFamily="34" charset="0"/>
                      </a:endParaRPr>
                    </a:p>
                  </a:txBody>
                  <a:tcPr marL="13653" marR="13653" marT="13653" marB="0" anchor="b"/>
                </a:tc>
                <a:tc>
                  <a:txBody>
                    <a:bodyPr/>
                    <a:lstStyle/>
                    <a:p>
                      <a:pPr algn="l" fontAlgn="b"/>
                      <a:endParaRPr lang="en-CA" sz="2800" b="0" i="0" u="none" strike="noStrike">
                        <a:solidFill>
                          <a:srgbClr val="000000"/>
                        </a:solidFill>
                        <a:effectLst/>
                        <a:latin typeface="Calibri" panose="020F0502020204030204" pitchFamily="34" charset="0"/>
                      </a:endParaRPr>
                    </a:p>
                  </a:txBody>
                  <a:tcPr marL="13653" marR="13653" marT="13653" marB="0" anchor="b"/>
                </a:tc>
                <a:extLst>
                  <a:ext uri="{0D108BD9-81ED-4DB2-BD59-A6C34878D82A}">
                    <a16:rowId xmlns:a16="http://schemas.microsoft.com/office/drawing/2014/main" val="3695004686"/>
                  </a:ext>
                </a:extLst>
              </a:tr>
              <a:tr h="525903">
                <a:tc>
                  <a:txBody>
                    <a:bodyPr/>
                    <a:lstStyle/>
                    <a:p>
                      <a:pPr algn="l" fontAlgn="b"/>
                      <a:r>
                        <a:rPr lang="en-CA" sz="2800" u="none" strike="noStrike">
                          <a:effectLst/>
                        </a:rPr>
                        <a:t>single annual income</a:t>
                      </a:r>
                      <a:endParaRPr lang="en-CA" sz="2800" b="0" i="0" u="none" strike="noStrike">
                        <a:solidFill>
                          <a:srgbClr val="000000"/>
                        </a:solidFill>
                        <a:effectLst/>
                        <a:latin typeface="Calibri" panose="020F0502020204030204" pitchFamily="34" charset="0"/>
                      </a:endParaRPr>
                    </a:p>
                  </a:txBody>
                  <a:tcPr marL="13653" marR="13653" marT="13653" marB="0" anchor="b"/>
                </a:tc>
                <a:tc>
                  <a:txBody>
                    <a:bodyPr/>
                    <a:lstStyle/>
                    <a:p>
                      <a:pPr algn="r" fontAlgn="b"/>
                      <a:r>
                        <a:rPr lang="en-CA" sz="2800" u="none" strike="noStrike">
                          <a:effectLst/>
                        </a:rPr>
                        <a:t>17311.44</a:t>
                      </a:r>
                      <a:endParaRPr lang="en-CA" sz="2800" b="0" i="0" u="none" strike="noStrike">
                        <a:solidFill>
                          <a:srgbClr val="000000"/>
                        </a:solidFill>
                        <a:effectLst/>
                        <a:latin typeface="Calibri" panose="020F0502020204030204" pitchFamily="34" charset="0"/>
                      </a:endParaRPr>
                    </a:p>
                  </a:txBody>
                  <a:tcPr marL="13653" marR="13653" marT="13653" marB="0" anchor="b"/>
                </a:tc>
                <a:tc>
                  <a:txBody>
                    <a:bodyPr/>
                    <a:lstStyle/>
                    <a:p>
                      <a:pPr algn="l" fontAlgn="b"/>
                      <a:r>
                        <a:rPr lang="en-CA" sz="2800" u="none" strike="noStrike">
                          <a:effectLst/>
                        </a:rPr>
                        <a:t>per year</a:t>
                      </a:r>
                      <a:endParaRPr lang="en-CA" sz="2800" b="0" i="0" u="none" strike="noStrike">
                        <a:solidFill>
                          <a:srgbClr val="000000"/>
                        </a:solidFill>
                        <a:effectLst/>
                        <a:latin typeface="Calibri" panose="020F0502020204030204" pitchFamily="34" charset="0"/>
                      </a:endParaRPr>
                    </a:p>
                  </a:txBody>
                  <a:tcPr marL="13653" marR="13653" marT="13653" marB="0" anchor="b"/>
                </a:tc>
                <a:extLst>
                  <a:ext uri="{0D108BD9-81ED-4DB2-BD59-A6C34878D82A}">
                    <a16:rowId xmlns:a16="http://schemas.microsoft.com/office/drawing/2014/main" val="566922380"/>
                  </a:ext>
                </a:extLst>
              </a:tr>
              <a:tr h="574324">
                <a:tc>
                  <a:txBody>
                    <a:bodyPr/>
                    <a:lstStyle/>
                    <a:p>
                      <a:pPr algn="l" fontAlgn="b"/>
                      <a:endParaRPr lang="en-CA" sz="2800" b="0" i="0" u="none" strike="noStrike" dirty="0">
                        <a:solidFill>
                          <a:srgbClr val="000000"/>
                        </a:solidFill>
                        <a:effectLst/>
                        <a:latin typeface="Calibri" panose="020F0502020204030204" pitchFamily="34" charset="0"/>
                      </a:endParaRPr>
                    </a:p>
                  </a:txBody>
                  <a:tcPr marL="13653" marR="13653" marT="13653" marB="0" anchor="b"/>
                </a:tc>
                <a:tc>
                  <a:txBody>
                    <a:bodyPr/>
                    <a:lstStyle/>
                    <a:p>
                      <a:pPr algn="l" fontAlgn="b"/>
                      <a:endParaRPr lang="en-CA" sz="2800" b="0" i="0" u="none" strike="noStrike">
                        <a:solidFill>
                          <a:srgbClr val="000000"/>
                        </a:solidFill>
                        <a:effectLst/>
                        <a:latin typeface="Calibri" panose="020F0502020204030204" pitchFamily="34" charset="0"/>
                      </a:endParaRPr>
                    </a:p>
                  </a:txBody>
                  <a:tcPr marL="13653" marR="13653" marT="13653" marB="0" anchor="b"/>
                </a:tc>
                <a:tc>
                  <a:txBody>
                    <a:bodyPr/>
                    <a:lstStyle/>
                    <a:p>
                      <a:pPr algn="l" fontAlgn="b"/>
                      <a:endParaRPr lang="en-CA" sz="2800" b="0" i="0" u="none" strike="noStrike">
                        <a:solidFill>
                          <a:srgbClr val="000000"/>
                        </a:solidFill>
                        <a:effectLst/>
                        <a:latin typeface="Calibri" panose="020F0502020204030204" pitchFamily="34" charset="0"/>
                      </a:endParaRPr>
                    </a:p>
                  </a:txBody>
                  <a:tcPr marL="13653" marR="13653" marT="13653" marB="0" anchor="b"/>
                </a:tc>
                <a:extLst>
                  <a:ext uri="{0D108BD9-81ED-4DB2-BD59-A6C34878D82A}">
                    <a16:rowId xmlns:a16="http://schemas.microsoft.com/office/drawing/2014/main" val="1555886667"/>
                  </a:ext>
                </a:extLst>
              </a:tr>
              <a:tr h="525903">
                <a:tc>
                  <a:txBody>
                    <a:bodyPr/>
                    <a:lstStyle/>
                    <a:p>
                      <a:pPr algn="l" fontAlgn="b"/>
                      <a:r>
                        <a:rPr lang="en-CA" sz="2800" u="none" strike="noStrike">
                          <a:effectLst/>
                        </a:rPr>
                        <a:t>total couple monthly</a:t>
                      </a:r>
                      <a:endParaRPr lang="en-CA" sz="2800" b="0" i="0" u="none" strike="noStrike">
                        <a:solidFill>
                          <a:srgbClr val="000000"/>
                        </a:solidFill>
                        <a:effectLst/>
                        <a:latin typeface="Calibri" panose="020F0502020204030204" pitchFamily="34" charset="0"/>
                      </a:endParaRPr>
                    </a:p>
                  </a:txBody>
                  <a:tcPr marL="13653" marR="13653" marT="13653" marB="0" anchor="b"/>
                </a:tc>
                <a:tc>
                  <a:txBody>
                    <a:bodyPr/>
                    <a:lstStyle/>
                    <a:p>
                      <a:pPr algn="r" fontAlgn="b"/>
                      <a:r>
                        <a:rPr lang="en-CA" sz="2800" u="none" strike="noStrike">
                          <a:effectLst/>
                        </a:rPr>
                        <a:t>2197.4</a:t>
                      </a:r>
                      <a:endParaRPr lang="en-CA" sz="2800" b="0" i="0" u="none" strike="noStrike">
                        <a:solidFill>
                          <a:srgbClr val="000000"/>
                        </a:solidFill>
                        <a:effectLst/>
                        <a:latin typeface="Calibri" panose="020F0502020204030204" pitchFamily="34" charset="0"/>
                      </a:endParaRPr>
                    </a:p>
                  </a:txBody>
                  <a:tcPr marL="13653" marR="13653" marT="13653" marB="0" anchor="b"/>
                </a:tc>
                <a:tc>
                  <a:txBody>
                    <a:bodyPr/>
                    <a:lstStyle/>
                    <a:p>
                      <a:pPr algn="l" fontAlgn="b"/>
                      <a:endParaRPr lang="en-CA" sz="2800" b="0" i="0" u="none" strike="noStrike">
                        <a:solidFill>
                          <a:srgbClr val="000000"/>
                        </a:solidFill>
                        <a:effectLst/>
                        <a:latin typeface="Calibri" panose="020F0502020204030204" pitchFamily="34" charset="0"/>
                      </a:endParaRPr>
                    </a:p>
                  </a:txBody>
                  <a:tcPr marL="13653" marR="13653" marT="13653" marB="0" anchor="b"/>
                </a:tc>
                <a:extLst>
                  <a:ext uri="{0D108BD9-81ED-4DB2-BD59-A6C34878D82A}">
                    <a16:rowId xmlns:a16="http://schemas.microsoft.com/office/drawing/2014/main" val="703090555"/>
                  </a:ext>
                </a:extLst>
              </a:tr>
              <a:tr h="525903">
                <a:tc>
                  <a:txBody>
                    <a:bodyPr/>
                    <a:lstStyle/>
                    <a:p>
                      <a:pPr algn="l" fontAlgn="b"/>
                      <a:r>
                        <a:rPr lang="en-CA" sz="2800" u="none" strike="noStrike">
                          <a:effectLst/>
                        </a:rPr>
                        <a:t>couple annual income</a:t>
                      </a:r>
                      <a:endParaRPr lang="en-CA" sz="2800" b="0" i="0" u="none" strike="noStrike">
                        <a:solidFill>
                          <a:srgbClr val="000000"/>
                        </a:solidFill>
                        <a:effectLst/>
                        <a:latin typeface="Calibri" panose="020F0502020204030204" pitchFamily="34" charset="0"/>
                      </a:endParaRPr>
                    </a:p>
                  </a:txBody>
                  <a:tcPr marL="13653" marR="13653" marT="13653" marB="0" anchor="b"/>
                </a:tc>
                <a:tc>
                  <a:txBody>
                    <a:bodyPr/>
                    <a:lstStyle/>
                    <a:p>
                      <a:pPr algn="r" fontAlgn="b"/>
                      <a:r>
                        <a:rPr lang="en-CA" sz="2800" u="none" strike="noStrike">
                          <a:effectLst/>
                        </a:rPr>
                        <a:t>26368.8</a:t>
                      </a:r>
                      <a:endParaRPr lang="en-CA" sz="2800" b="0" i="0" u="none" strike="noStrike">
                        <a:solidFill>
                          <a:srgbClr val="000000"/>
                        </a:solidFill>
                        <a:effectLst/>
                        <a:latin typeface="Calibri" panose="020F0502020204030204" pitchFamily="34" charset="0"/>
                      </a:endParaRPr>
                    </a:p>
                  </a:txBody>
                  <a:tcPr marL="13653" marR="13653" marT="13653" marB="0" anchor="b"/>
                </a:tc>
                <a:tc>
                  <a:txBody>
                    <a:bodyPr/>
                    <a:lstStyle/>
                    <a:p>
                      <a:pPr algn="l" fontAlgn="b"/>
                      <a:r>
                        <a:rPr lang="en-CA" sz="2800" u="none" strike="noStrike" dirty="0">
                          <a:effectLst/>
                        </a:rPr>
                        <a:t>per year</a:t>
                      </a:r>
                      <a:endParaRPr lang="en-CA" sz="2800" b="0" i="0" u="none" strike="noStrike" dirty="0">
                        <a:solidFill>
                          <a:srgbClr val="000000"/>
                        </a:solidFill>
                        <a:effectLst/>
                        <a:latin typeface="Calibri" panose="020F0502020204030204" pitchFamily="34" charset="0"/>
                      </a:endParaRPr>
                    </a:p>
                  </a:txBody>
                  <a:tcPr marL="13653" marR="13653" marT="13653" marB="0" anchor="b"/>
                </a:tc>
                <a:extLst>
                  <a:ext uri="{0D108BD9-81ED-4DB2-BD59-A6C34878D82A}">
                    <a16:rowId xmlns:a16="http://schemas.microsoft.com/office/drawing/2014/main" val="1857071808"/>
                  </a:ext>
                </a:extLst>
              </a:tr>
            </a:tbl>
          </a:graphicData>
        </a:graphic>
      </p:graphicFrame>
    </p:spTree>
    <p:extLst>
      <p:ext uri="{BB962C8B-B14F-4D97-AF65-F5344CB8AC3E}">
        <p14:creationId xmlns:p14="http://schemas.microsoft.com/office/powerpoint/2010/main" val="319737216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RRIF Example</a:t>
            </a:r>
          </a:p>
        </p:txBody>
      </p:sp>
      <p:sp>
        <p:nvSpPr>
          <p:cNvPr id="3" name="Content Placeholder 2"/>
          <p:cNvSpPr>
            <a:spLocks noGrp="1"/>
          </p:cNvSpPr>
          <p:nvPr>
            <p:ph idx="1"/>
          </p:nvPr>
        </p:nvSpPr>
        <p:spPr/>
        <p:txBody>
          <a:bodyPr>
            <a:normAutofit/>
          </a:bodyPr>
          <a:lstStyle/>
          <a:p>
            <a:pPr marL="0" indent="0">
              <a:buNone/>
            </a:pPr>
            <a:r>
              <a:rPr lang="en-US" sz="2400" dirty="0"/>
              <a:t>Vicky turns 71 in 2017. Before the end of the year, she must either collapse her RRSP for its cash value or transfer her RRSP assets into an income-producing plan. Vicky decides to transfer her RRSP to an RRIF on November 15, 2017. As a result of this transfer, Vicky must make a withdrawal from her RRIF before December 31, 2018.</a:t>
            </a:r>
          </a:p>
          <a:p>
            <a:pPr marL="0" indent="0">
              <a:buNone/>
            </a:pPr>
            <a:r>
              <a:rPr lang="en-US" sz="2400" dirty="0"/>
              <a:t>The amount that must be withdrawn from an RRIF is prescribed by the CRA in an RRIF table. Exhibit  shows an RRIF table highlighting the minimum amount that must be withdrawn. Assuming that Vicky is age 71 on January 1, 2017, she will have to withdraw 5.28 percent of her RRIF assets during 2018. The amount that she has to withdraw will be based on the value of her RRIF assets on January 1. The RRIF table represents only minimum withdrawal amounts. Vicky has the option to cash in her RRIF at any time.</a:t>
            </a:r>
          </a:p>
          <a:p>
            <a:pPr marL="0" indent="0">
              <a:buNone/>
            </a:pPr>
            <a:endParaRPr lang="en-US" sz="2400" dirty="0"/>
          </a:p>
        </p:txBody>
      </p:sp>
    </p:spTree>
    <p:extLst>
      <p:ext uri="{BB962C8B-B14F-4D97-AF65-F5344CB8AC3E}">
        <p14:creationId xmlns:p14="http://schemas.microsoft.com/office/powerpoint/2010/main" val="246914182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RRSP Conversion Options</a:t>
            </a:r>
          </a:p>
        </p:txBody>
      </p:sp>
      <p:sp>
        <p:nvSpPr>
          <p:cNvPr id="3" name="Content Placeholder 2"/>
          <p:cNvSpPr>
            <a:spLocks noGrp="1"/>
          </p:cNvSpPr>
          <p:nvPr>
            <p:ph idx="1"/>
          </p:nvPr>
        </p:nvSpPr>
        <p:spPr/>
        <p:txBody>
          <a:bodyPr/>
          <a:lstStyle/>
          <a:p>
            <a:pPr>
              <a:defRPr/>
            </a:pPr>
            <a:r>
              <a:rPr lang="en-US" dirty="0">
                <a:ea typeface="ＭＳ Ｐゴシック" pitchFamily="34" charset="-128"/>
              </a:rPr>
              <a:t>Also consider an annuity:</a:t>
            </a:r>
          </a:p>
          <a:p>
            <a:pPr lvl="1">
              <a:spcBef>
                <a:spcPts val="1500"/>
              </a:spcBef>
              <a:defRPr/>
            </a:pPr>
            <a:r>
              <a:rPr lang="en-US" dirty="0">
                <a:ea typeface="ＭＳ Ｐゴシック" pitchFamily="34" charset="-128"/>
              </a:rPr>
              <a:t>Term annuity: a financial contract that provides a fixed sum of money at regular intervals until a specified year</a:t>
            </a:r>
          </a:p>
          <a:p>
            <a:pPr lvl="1">
              <a:spcBef>
                <a:spcPts val="1500"/>
              </a:spcBef>
              <a:defRPr/>
            </a:pPr>
            <a:r>
              <a:rPr lang="en-US" dirty="0">
                <a:ea typeface="ＭＳ Ｐゴシック" pitchFamily="34" charset="-128"/>
              </a:rPr>
              <a:t>Life annuity: a financial contract that provides a fixed sum of money at regular intervals for one</a:t>
            </a:r>
            <a:r>
              <a:rPr lang="en-US" altLang="en-US" dirty="0">
                <a:ea typeface="ＭＳ Ｐゴシック" pitchFamily="34" charset="-128"/>
              </a:rPr>
              <a:t>’</a:t>
            </a:r>
            <a:r>
              <a:rPr lang="en-US" dirty="0">
                <a:ea typeface="ＭＳ Ｐゴシック" pitchFamily="34" charset="-128"/>
              </a:rPr>
              <a:t>s lifetime</a:t>
            </a:r>
          </a:p>
          <a:p>
            <a:pPr lvl="1">
              <a:spcBef>
                <a:spcPts val="1500"/>
              </a:spcBef>
              <a:defRPr/>
            </a:pPr>
            <a:r>
              <a:rPr lang="en-US" dirty="0">
                <a:ea typeface="ＭＳ Ｐゴシック" pitchFamily="34" charset="-128"/>
              </a:rPr>
              <a:t>Registered annuities: annuities that are created using assets from an RRSP with no risk that your investment decreases in value</a:t>
            </a:r>
            <a:endParaRPr lang="en-US" dirty="0"/>
          </a:p>
        </p:txBody>
      </p:sp>
    </p:spTree>
    <p:extLst>
      <p:ext uri="{BB962C8B-B14F-4D97-AF65-F5344CB8AC3E}">
        <p14:creationId xmlns:p14="http://schemas.microsoft.com/office/powerpoint/2010/main" val="367461050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Annuity Example</a:t>
            </a:r>
          </a:p>
        </p:txBody>
      </p:sp>
      <p:sp>
        <p:nvSpPr>
          <p:cNvPr id="3" name="Content Placeholder 2"/>
          <p:cNvSpPr>
            <a:spLocks noGrp="1"/>
          </p:cNvSpPr>
          <p:nvPr>
            <p:ph idx="1"/>
          </p:nvPr>
        </p:nvSpPr>
        <p:spPr/>
        <p:txBody>
          <a:bodyPr>
            <a:normAutofit/>
          </a:bodyPr>
          <a:lstStyle/>
          <a:p>
            <a:pPr marL="0" indent="0">
              <a:buNone/>
            </a:pPr>
            <a:r>
              <a:rPr lang="en-US" sz="2400" dirty="0"/>
              <a:t>Vicky could have used her RRSP assets to purchase an annuity. For example, if she expects to need income that would be produced by her RRSP until age 91, she could use her RRSP to purchase a 20-year registered term annuity. Of course, there is always the concern that Vicky may live past age 91. To avoid the risk that her annuity income will stop at age 91, she could use her RRSP to purchase a registered life annuity, which would guarantee her an income for life. On the other hand, what happens if Vicky dies the year after purchasing the life annuity? In this case, Vicky will lose most of her investment since the RRSP assets were used to purchase the annuity. To reduce this risk, Vicky could purchase a registered term certain annuity for 20 years. This type of annuity will guarantee an income payable to Vicky or her estate for 20 years.</a:t>
            </a:r>
          </a:p>
          <a:p>
            <a:endParaRPr lang="en-US" sz="2400" dirty="0"/>
          </a:p>
        </p:txBody>
      </p:sp>
    </p:spTree>
    <p:extLst>
      <p:ext uri="{BB962C8B-B14F-4D97-AF65-F5344CB8AC3E}">
        <p14:creationId xmlns:p14="http://schemas.microsoft.com/office/powerpoint/2010/main" val="427338625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Retirement Planning Decisions</a:t>
            </a:r>
          </a:p>
        </p:txBody>
      </p:sp>
      <p:sp>
        <p:nvSpPr>
          <p:cNvPr id="3" name="Content Placeholder 2"/>
          <p:cNvSpPr>
            <a:spLocks noGrp="1"/>
          </p:cNvSpPr>
          <p:nvPr>
            <p:ph idx="1"/>
          </p:nvPr>
        </p:nvSpPr>
        <p:spPr/>
        <p:txBody>
          <a:bodyPr/>
          <a:lstStyle/>
          <a:p>
            <a:pPr>
              <a:defRPr/>
            </a:pPr>
            <a:r>
              <a:rPr lang="en-US" dirty="0"/>
              <a:t>Choose a retirement plan, determine how much to contribute, allocate your contributions</a:t>
            </a:r>
          </a:p>
          <a:p>
            <a:pPr>
              <a:defRPr/>
            </a:pPr>
            <a:r>
              <a:rPr lang="en-US" dirty="0"/>
              <a:t>Which Retirement Plan Should You Pursue?</a:t>
            </a:r>
          </a:p>
          <a:p>
            <a:pPr lvl="1">
              <a:defRPr/>
            </a:pPr>
            <a:r>
              <a:rPr lang="en-US" dirty="0"/>
              <a:t>If your employer offers a plan, consider it first, your employer will make at least 50% of the contributions </a:t>
            </a:r>
          </a:p>
          <a:p>
            <a:pPr lvl="1">
              <a:defRPr/>
            </a:pPr>
            <a:r>
              <a:rPr lang="en-US" dirty="0"/>
              <a:t>If no employer-sponsored plan, consider investing in an individual retirement savings plan, such as an RRSP or a TFSA</a:t>
            </a:r>
          </a:p>
        </p:txBody>
      </p:sp>
    </p:spTree>
    <p:extLst>
      <p:ext uri="{BB962C8B-B14F-4D97-AF65-F5344CB8AC3E}">
        <p14:creationId xmlns:p14="http://schemas.microsoft.com/office/powerpoint/2010/main" val="85653394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4C967-E56D-4534-976B-A717B8EB01C2}"/>
              </a:ext>
            </a:extLst>
          </p:cNvPr>
          <p:cNvSpPr>
            <a:spLocks noGrp="1"/>
          </p:cNvSpPr>
          <p:nvPr>
            <p:ph type="title"/>
          </p:nvPr>
        </p:nvSpPr>
        <p:spPr/>
        <p:txBody>
          <a:bodyPr/>
          <a:lstStyle/>
          <a:p>
            <a:r>
              <a:rPr lang="en-CA" dirty="0"/>
              <a:t>Retirement planning example</a:t>
            </a:r>
          </a:p>
        </p:txBody>
      </p:sp>
      <p:sp>
        <p:nvSpPr>
          <p:cNvPr id="3" name="Content Placeholder 2">
            <a:extLst>
              <a:ext uri="{FF2B5EF4-FFF2-40B4-BE49-F238E27FC236}">
                <a16:creationId xmlns:a16="http://schemas.microsoft.com/office/drawing/2014/main" id="{B7307315-00D2-4B02-9F4B-262D8BFE1DC0}"/>
              </a:ext>
            </a:extLst>
          </p:cNvPr>
          <p:cNvSpPr>
            <a:spLocks noGrp="1"/>
          </p:cNvSpPr>
          <p:nvPr>
            <p:ph idx="1"/>
          </p:nvPr>
        </p:nvSpPr>
        <p:spPr/>
        <p:txBody>
          <a:bodyPr/>
          <a:lstStyle/>
          <a:p>
            <a:r>
              <a:rPr lang="en-CA" dirty="0"/>
              <a:t>Eric is planning for retirement 30 years from now. He plans to contribute 400 dollar a month. Suppose the return from his investment is 10%, 5% or 3% per annum, compounded monthly. What will be the total wealth at retirement for each level of return?</a:t>
            </a:r>
          </a:p>
        </p:txBody>
      </p:sp>
    </p:spTree>
    <p:extLst>
      <p:ext uri="{BB962C8B-B14F-4D97-AF65-F5344CB8AC3E}">
        <p14:creationId xmlns:p14="http://schemas.microsoft.com/office/powerpoint/2010/main" val="105773358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a:t>
            </a:r>
          </a:p>
        </p:txBody>
      </p:sp>
      <p:sp>
        <p:nvSpPr>
          <p:cNvPr id="3" name="Content Placeholder 2"/>
          <p:cNvSpPr>
            <a:spLocks noGrp="1"/>
          </p:cNvSpPr>
          <p:nvPr>
            <p:ph idx="1"/>
          </p:nvPr>
        </p:nvSpPr>
        <p:spPr/>
        <p:txBody>
          <a:bodyPr>
            <a:normAutofit lnSpcReduction="10000"/>
          </a:bodyPr>
          <a:lstStyle/>
          <a:p>
            <a:r>
              <a:rPr lang="en-US" dirty="0"/>
              <a:t>With monthly compounding, the number of total compounding for 30 years is </a:t>
            </a:r>
          </a:p>
          <a:p>
            <a:r>
              <a:rPr lang="en-US" dirty="0"/>
              <a:t>12*30 = 360</a:t>
            </a:r>
          </a:p>
          <a:p>
            <a:r>
              <a:rPr lang="en-US" dirty="0"/>
              <a:t>Compounding at 10%, total wealth at retirement is</a:t>
            </a:r>
          </a:p>
          <a:p>
            <a:r>
              <a:rPr lang="en-US" dirty="0"/>
              <a:t>400*((1+10%/12)^360-1)/(10%/12) = 904195</a:t>
            </a:r>
          </a:p>
          <a:p>
            <a:r>
              <a:rPr lang="en-US" dirty="0"/>
              <a:t>Compounding at 5%</a:t>
            </a:r>
          </a:p>
          <a:p>
            <a:r>
              <a:rPr lang="en-US" dirty="0"/>
              <a:t>400*((1+5%/12)^360-1)/(5%/12) = 332903</a:t>
            </a:r>
          </a:p>
          <a:p>
            <a:r>
              <a:rPr lang="en-US" dirty="0"/>
              <a:t>Compounding at 3%,</a:t>
            </a:r>
          </a:p>
          <a:p>
            <a:r>
              <a:rPr lang="en-US" dirty="0"/>
              <a:t>400*((1+3%/12)^360-1)/(3%/12) = 233094 </a:t>
            </a:r>
          </a:p>
          <a:p>
            <a:endParaRPr lang="en-US" dirty="0"/>
          </a:p>
        </p:txBody>
      </p:sp>
    </p:spTree>
    <p:extLst>
      <p:ext uri="{BB962C8B-B14F-4D97-AF65-F5344CB8AC3E}">
        <p14:creationId xmlns:p14="http://schemas.microsoft.com/office/powerpoint/2010/main" val="73227736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64FFB-4376-4C4C-91F9-378301B3EC1B}"/>
              </a:ext>
            </a:extLst>
          </p:cNvPr>
          <p:cNvSpPr>
            <a:spLocks noGrp="1"/>
          </p:cNvSpPr>
          <p:nvPr>
            <p:ph type="title"/>
          </p:nvPr>
        </p:nvSpPr>
        <p:spPr/>
        <p:txBody>
          <a:bodyPr/>
          <a:lstStyle/>
          <a:p>
            <a:r>
              <a:rPr lang="en-CA" dirty="0"/>
              <a:t>Notes</a:t>
            </a:r>
          </a:p>
        </p:txBody>
      </p:sp>
      <p:sp>
        <p:nvSpPr>
          <p:cNvPr id="3" name="Content Placeholder 2">
            <a:extLst>
              <a:ext uri="{FF2B5EF4-FFF2-40B4-BE49-F238E27FC236}">
                <a16:creationId xmlns:a16="http://schemas.microsoft.com/office/drawing/2014/main" id="{5EE10384-0F82-49B3-8068-8D44E67AD419}"/>
              </a:ext>
            </a:extLst>
          </p:cNvPr>
          <p:cNvSpPr>
            <a:spLocks noGrp="1"/>
          </p:cNvSpPr>
          <p:nvPr>
            <p:ph idx="1"/>
          </p:nvPr>
        </p:nvSpPr>
        <p:spPr/>
        <p:txBody>
          <a:bodyPr/>
          <a:lstStyle/>
          <a:p>
            <a:r>
              <a:rPr lang="en-CA" dirty="0"/>
              <a:t>With the same level of contribution, the final outcome can be very different, depending on the level of returns.</a:t>
            </a:r>
          </a:p>
          <a:p>
            <a:r>
              <a:rPr lang="en-CA" dirty="0"/>
              <a:t>There is little control on the level of return we can expect.</a:t>
            </a:r>
          </a:p>
        </p:txBody>
      </p:sp>
    </p:spTree>
    <p:extLst>
      <p:ext uri="{BB962C8B-B14F-4D97-AF65-F5344CB8AC3E}">
        <p14:creationId xmlns:p14="http://schemas.microsoft.com/office/powerpoint/2010/main" val="1968756882"/>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8570B-8B03-415F-AFEC-A9FE55B96C91}"/>
              </a:ext>
            </a:extLst>
          </p:cNvPr>
          <p:cNvSpPr>
            <a:spLocks noGrp="1"/>
          </p:cNvSpPr>
          <p:nvPr>
            <p:ph type="title"/>
          </p:nvPr>
        </p:nvSpPr>
        <p:spPr/>
        <p:txBody>
          <a:bodyPr/>
          <a:lstStyle/>
          <a:p>
            <a:r>
              <a:rPr lang="en-CA" dirty="0"/>
              <a:t>Compounding and future value</a:t>
            </a:r>
          </a:p>
        </p:txBody>
      </p:sp>
      <p:sp>
        <p:nvSpPr>
          <p:cNvPr id="3" name="Content Placeholder 2">
            <a:extLst>
              <a:ext uri="{FF2B5EF4-FFF2-40B4-BE49-F238E27FC236}">
                <a16:creationId xmlns:a16="http://schemas.microsoft.com/office/drawing/2014/main" id="{AA1AA1D8-04C5-48C0-92BB-24C008F5D56C}"/>
              </a:ext>
            </a:extLst>
          </p:cNvPr>
          <p:cNvSpPr>
            <a:spLocks noGrp="1"/>
          </p:cNvSpPr>
          <p:nvPr>
            <p:ph idx="1"/>
          </p:nvPr>
        </p:nvSpPr>
        <p:spPr/>
        <p:txBody>
          <a:bodyPr/>
          <a:lstStyle/>
          <a:p>
            <a:r>
              <a:rPr lang="en-CA" dirty="0"/>
              <a:t>Suppose you invest 5000 dollar. If the rate of return is 10%, 5%, or 3%, what will be the final wealth level after 40 years?</a:t>
            </a:r>
          </a:p>
        </p:txBody>
      </p:sp>
    </p:spTree>
    <p:extLst>
      <p:ext uri="{BB962C8B-B14F-4D97-AF65-F5344CB8AC3E}">
        <p14:creationId xmlns:p14="http://schemas.microsoft.com/office/powerpoint/2010/main" val="322239223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a:t>
            </a:r>
          </a:p>
        </p:txBody>
      </p:sp>
      <p:sp>
        <p:nvSpPr>
          <p:cNvPr id="3" name="Content Placeholder 2"/>
          <p:cNvSpPr>
            <a:spLocks noGrp="1"/>
          </p:cNvSpPr>
          <p:nvPr>
            <p:ph idx="1"/>
          </p:nvPr>
        </p:nvSpPr>
        <p:spPr/>
        <p:txBody>
          <a:bodyPr/>
          <a:lstStyle/>
          <a:p>
            <a:r>
              <a:rPr lang="en-US" dirty="0"/>
              <a:t>Compounding at 10%</a:t>
            </a:r>
          </a:p>
          <a:p>
            <a:r>
              <a:rPr lang="en-US" dirty="0"/>
              <a:t>5000*(1+10%)^40 = 226296</a:t>
            </a:r>
          </a:p>
          <a:p>
            <a:r>
              <a:rPr lang="en-US" dirty="0"/>
              <a:t>Compounding at 5%</a:t>
            </a:r>
          </a:p>
          <a:p>
            <a:r>
              <a:rPr lang="en-US" dirty="0"/>
              <a:t>5000*(1+5%)^40 = 35200</a:t>
            </a:r>
          </a:p>
          <a:p>
            <a:r>
              <a:rPr lang="en-US" dirty="0"/>
              <a:t>Compounding at 3%,</a:t>
            </a:r>
          </a:p>
          <a:p>
            <a:r>
              <a:rPr lang="en-US" dirty="0"/>
              <a:t>5000*(1+3%)^40 = 16310</a:t>
            </a:r>
          </a:p>
          <a:p>
            <a:endParaRPr lang="en-US" dirty="0"/>
          </a:p>
        </p:txBody>
      </p:sp>
    </p:spTree>
    <p:extLst>
      <p:ext uri="{BB962C8B-B14F-4D97-AF65-F5344CB8AC3E}">
        <p14:creationId xmlns:p14="http://schemas.microsoft.com/office/powerpoint/2010/main" val="427715168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Much Should You Contribute?</a:t>
            </a:r>
          </a:p>
        </p:txBody>
      </p:sp>
      <p:sp>
        <p:nvSpPr>
          <p:cNvPr id="3" name="Content Placeholder 2"/>
          <p:cNvSpPr>
            <a:spLocks noGrp="1"/>
          </p:cNvSpPr>
          <p:nvPr>
            <p:ph idx="1"/>
          </p:nvPr>
        </p:nvSpPr>
        <p:spPr/>
        <p:txBody>
          <a:bodyPr/>
          <a:lstStyle/>
          <a:p>
            <a:pPr>
              <a:defRPr/>
            </a:pPr>
            <a:r>
              <a:rPr lang="en-US" dirty="0"/>
              <a:t>Determine your potential savings from contributing to your retirement plan</a:t>
            </a:r>
          </a:p>
          <a:p>
            <a:pPr lvl="1">
              <a:defRPr/>
            </a:pPr>
            <a:r>
              <a:rPr lang="en-US" dirty="0"/>
              <a:t>How much can you contribute per year?</a:t>
            </a:r>
          </a:p>
          <a:p>
            <a:pPr lvl="1">
              <a:defRPr/>
            </a:pPr>
            <a:r>
              <a:rPr lang="en-US" dirty="0"/>
              <a:t>What is the return you will earn on your investments?</a:t>
            </a:r>
          </a:p>
          <a:p>
            <a:pPr lvl="1">
              <a:defRPr/>
            </a:pPr>
            <a:r>
              <a:rPr lang="en-US" dirty="0"/>
              <a:t>How many years until your retirement?</a:t>
            </a:r>
          </a:p>
        </p:txBody>
      </p:sp>
    </p:spTree>
    <p:extLst>
      <p:ext uri="{BB962C8B-B14F-4D97-AF65-F5344CB8AC3E}">
        <p14:creationId xmlns:p14="http://schemas.microsoft.com/office/powerpoint/2010/main" val="466547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EAF074-9159-47EA-AC0F-B65211B6478F}"/>
              </a:ext>
            </a:extLst>
          </p:cNvPr>
          <p:cNvSpPr>
            <a:spLocks noGrp="1"/>
          </p:cNvSpPr>
          <p:nvPr>
            <p:ph idx="1"/>
          </p:nvPr>
        </p:nvSpPr>
        <p:spPr>
          <a:xfrm>
            <a:off x="966951" y="3355130"/>
            <a:ext cx="2669407" cy="2427333"/>
          </a:xfrm>
        </p:spPr>
        <p:txBody>
          <a:bodyPr>
            <a:normAutofit/>
          </a:bodyPr>
          <a:lstStyle/>
          <a:p>
            <a:r>
              <a:rPr lang="en-CA" sz="2400" dirty="0"/>
              <a:t>Suppose you don’t have any source of income. The amount of money you will get from the government is </a:t>
            </a:r>
          </a:p>
          <a:p>
            <a:endParaRPr lang="en-CA" sz="1600" dirty="0"/>
          </a:p>
        </p:txBody>
      </p:sp>
      <p:graphicFrame>
        <p:nvGraphicFramePr>
          <p:cNvPr id="4" name="Table 3">
            <a:extLst>
              <a:ext uri="{FF2B5EF4-FFF2-40B4-BE49-F238E27FC236}">
                <a16:creationId xmlns:a16="http://schemas.microsoft.com/office/drawing/2014/main" id="{693611DC-8640-45B3-B65B-ED6080DBD1B0}"/>
              </a:ext>
            </a:extLst>
          </p:cNvPr>
          <p:cNvGraphicFramePr>
            <a:graphicFrameLocks noGrp="1"/>
          </p:cNvGraphicFramePr>
          <p:nvPr>
            <p:extLst>
              <p:ext uri="{D42A27DB-BD31-4B8C-83A1-F6EECF244321}">
                <p14:modId xmlns:p14="http://schemas.microsoft.com/office/powerpoint/2010/main" val="3912358518"/>
              </p:ext>
            </p:extLst>
          </p:nvPr>
        </p:nvGraphicFramePr>
        <p:xfrm>
          <a:off x="4769052" y="965200"/>
          <a:ext cx="7077508" cy="5158889"/>
        </p:xfrm>
        <a:graphic>
          <a:graphicData uri="http://schemas.openxmlformats.org/drawingml/2006/table">
            <a:tbl>
              <a:tblPr>
                <a:tableStyleId>{5C22544A-7EE6-4342-B048-85BDC9FD1C3A}</a:tableStyleId>
              </a:tblPr>
              <a:tblGrid>
                <a:gridCol w="3639862">
                  <a:extLst>
                    <a:ext uri="{9D8B030D-6E8A-4147-A177-3AD203B41FA5}">
                      <a16:colId xmlns:a16="http://schemas.microsoft.com/office/drawing/2014/main" val="3093052517"/>
                    </a:ext>
                  </a:extLst>
                </a:gridCol>
                <a:gridCol w="1436126">
                  <a:extLst>
                    <a:ext uri="{9D8B030D-6E8A-4147-A177-3AD203B41FA5}">
                      <a16:colId xmlns:a16="http://schemas.microsoft.com/office/drawing/2014/main" val="2165428703"/>
                    </a:ext>
                  </a:extLst>
                </a:gridCol>
                <a:gridCol w="2001520">
                  <a:extLst>
                    <a:ext uri="{9D8B030D-6E8A-4147-A177-3AD203B41FA5}">
                      <a16:colId xmlns:a16="http://schemas.microsoft.com/office/drawing/2014/main" val="3732284045"/>
                    </a:ext>
                  </a:extLst>
                </a:gridCol>
              </a:tblGrid>
              <a:tr h="865389">
                <a:tc>
                  <a:txBody>
                    <a:bodyPr/>
                    <a:lstStyle/>
                    <a:p>
                      <a:pPr algn="l" fontAlgn="b"/>
                      <a:r>
                        <a:rPr lang="en-CA" sz="2800" u="none" strike="noStrike">
                          <a:effectLst/>
                        </a:rPr>
                        <a:t>max OAS</a:t>
                      </a:r>
                      <a:endParaRPr lang="en-CA" sz="2800" b="0" i="0" u="none" strike="noStrike">
                        <a:solidFill>
                          <a:srgbClr val="000000"/>
                        </a:solidFill>
                        <a:effectLst/>
                        <a:latin typeface="Calibri" panose="020F0502020204030204" pitchFamily="34" charset="0"/>
                      </a:endParaRPr>
                    </a:p>
                  </a:txBody>
                  <a:tcPr marL="13653" marR="13653" marT="13653" marB="0" anchor="b"/>
                </a:tc>
                <a:tc>
                  <a:txBody>
                    <a:bodyPr/>
                    <a:lstStyle/>
                    <a:p>
                      <a:pPr algn="r" fontAlgn="b"/>
                      <a:r>
                        <a:rPr lang="en-CA" sz="2800" b="0" i="0" u="none" strike="noStrike" dirty="0">
                          <a:solidFill>
                            <a:srgbClr val="000000"/>
                          </a:solidFill>
                          <a:effectLst/>
                          <a:latin typeface="Calibri" panose="020F0502020204030204" pitchFamily="34" charset="0"/>
                        </a:rPr>
                        <a:t>667</a:t>
                      </a:r>
                    </a:p>
                  </a:txBody>
                  <a:tcPr marL="13653" marR="13653" marT="13653" marB="0" anchor="b"/>
                </a:tc>
                <a:tc>
                  <a:txBody>
                    <a:bodyPr/>
                    <a:lstStyle/>
                    <a:p>
                      <a:pPr algn="l" fontAlgn="b"/>
                      <a:r>
                        <a:rPr lang="en-CA" sz="2800" b="0" i="0" u="none" strike="noStrike" dirty="0">
                          <a:solidFill>
                            <a:srgbClr val="000000"/>
                          </a:solidFill>
                          <a:effectLst/>
                          <a:latin typeface="Calibri" panose="020F0502020204030204" pitchFamily="34" charset="0"/>
                        </a:rPr>
                        <a:t>734 after 74</a:t>
                      </a:r>
                    </a:p>
                  </a:txBody>
                  <a:tcPr marL="13653" marR="13653" marT="13653" marB="0" anchor="b"/>
                </a:tc>
                <a:extLst>
                  <a:ext uri="{0D108BD9-81ED-4DB2-BD59-A6C34878D82A}">
                    <a16:rowId xmlns:a16="http://schemas.microsoft.com/office/drawing/2014/main" val="2395039843"/>
                  </a:ext>
                </a:extLst>
              </a:tr>
              <a:tr h="524612">
                <a:tc>
                  <a:txBody>
                    <a:bodyPr/>
                    <a:lstStyle/>
                    <a:p>
                      <a:pPr algn="l" fontAlgn="b"/>
                      <a:r>
                        <a:rPr lang="en-CA" sz="2800" u="none" strike="noStrike">
                          <a:effectLst/>
                        </a:rPr>
                        <a:t>max GIS single</a:t>
                      </a:r>
                      <a:endParaRPr lang="en-CA" sz="2800" b="0" i="0" u="none" strike="noStrike">
                        <a:solidFill>
                          <a:srgbClr val="000000"/>
                        </a:solidFill>
                        <a:effectLst/>
                        <a:latin typeface="Calibri" panose="020F0502020204030204" pitchFamily="34" charset="0"/>
                      </a:endParaRPr>
                    </a:p>
                  </a:txBody>
                  <a:tcPr marL="13653" marR="13653" marT="13653" marB="0" anchor="b"/>
                </a:tc>
                <a:tc>
                  <a:txBody>
                    <a:bodyPr/>
                    <a:lstStyle/>
                    <a:p>
                      <a:pPr algn="r" fontAlgn="b"/>
                      <a:r>
                        <a:rPr lang="en-CA" sz="2800" b="0" i="0" u="none" strike="noStrike" dirty="0">
                          <a:solidFill>
                            <a:srgbClr val="000000"/>
                          </a:solidFill>
                          <a:effectLst/>
                          <a:latin typeface="Calibri" panose="020F0502020204030204" pitchFamily="34" charset="0"/>
                        </a:rPr>
                        <a:t>996</a:t>
                      </a:r>
                    </a:p>
                  </a:txBody>
                  <a:tcPr marL="13653" marR="13653" marT="13653" marB="0" anchor="b"/>
                </a:tc>
                <a:tc>
                  <a:txBody>
                    <a:bodyPr/>
                    <a:lstStyle/>
                    <a:p>
                      <a:pPr algn="l" fontAlgn="b"/>
                      <a:endParaRPr lang="en-CA" sz="2800" b="0" i="0" u="none" strike="noStrike">
                        <a:solidFill>
                          <a:srgbClr val="000000"/>
                        </a:solidFill>
                        <a:effectLst/>
                        <a:latin typeface="Calibri" panose="020F0502020204030204" pitchFamily="34" charset="0"/>
                      </a:endParaRPr>
                    </a:p>
                  </a:txBody>
                  <a:tcPr marL="13653" marR="13653" marT="13653" marB="0" anchor="b"/>
                </a:tc>
                <a:extLst>
                  <a:ext uri="{0D108BD9-81ED-4DB2-BD59-A6C34878D82A}">
                    <a16:rowId xmlns:a16="http://schemas.microsoft.com/office/drawing/2014/main" val="1415800597"/>
                  </a:ext>
                </a:extLst>
              </a:tr>
              <a:tr h="524612">
                <a:tc>
                  <a:txBody>
                    <a:bodyPr/>
                    <a:lstStyle/>
                    <a:p>
                      <a:pPr algn="l" fontAlgn="b"/>
                      <a:r>
                        <a:rPr lang="en-CA" sz="2800" u="none" strike="noStrike">
                          <a:effectLst/>
                        </a:rPr>
                        <a:t>max GIS couple</a:t>
                      </a:r>
                      <a:endParaRPr lang="en-CA" sz="2800" b="0" i="0" u="none" strike="noStrike">
                        <a:solidFill>
                          <a:srgbClr val="000000"/>
                        </a:solidFill>
                        <a:effectLst/>
                        <a:latin typeface="Calibri" panose="020F0502020204030204" pitchFamily="34" charset="0"/>
                      </a:endParaRPr>
                    </a:p>
                  </a:txBody>
                  <a:tcPr marL="13653" marR="13653" marT="13653" marB="0" anchor="b"/>
                </a:tc>
                <a:tc>
                  <a:txBody>
                    <a:bodyPr/>
                    <a:lstStyle/>
                    <a:p>
                      <a:pPr algn="r" fontAlgn="b"/>
                      <a:r>
                        <a:rPr lang="en-CA" sz="2800" b="0" i="0" u="none" strike="noStrike" dirty="0">
                          <a:solidFill>
                            <a:srgbClr val="000000"/>
                          </a:solidFill>
                          <a:effectLst/>
                          <a:latin typeface="Calibri" panose="020F0502020204030204" pitchFamily="34" charset="0"/>
                        </a:rPr>
                        <a:t>600</a:t>
                      </a:r>
                    </a:p>
                  </a:txBody>
                  <a:tcPr marL="13653" marR="13653" marT="13653" marB="0" anchor="b"/>
                </a:tc>
                <a:tc>
                  <a:txBody>
                    <a:bodyPr/>
                    <a:lstStyle/>
                    <a:p>
                      <a:pPr algn="l" fontAlgn="b"/>
                      <a:endParaRPr lang="en-CA" sz="2800" b="0" i="0" u="none" strike="noStrike">
                        <a:solidFill>
                          <a:srgbClr val="000000"/>
                        </a:solidFill>
                        <a:effectLst/>
                        <a:latin typeface="Calibri" panose="020F0502020204030204" pitchFamily="34" charset="0"/>
                      </a:endParaRPr>
                    </a:p>
                  </a:txBody>
                  <a:tcPr marL="13653" marR="13653" marT="13653" marB="0" anchor="b"/>
                </a:tc>
                <a:extLst>
                  <a:ext uri="{0D108BD9-81ED-4DB2-BD59-A6C34878D82A}">
                    <a16:rowId xmlns:a16="http://schemas.microsoft.com/office/drawing/2014/main" val="2167234447"/>
                  </a:ext>
                </a:extLst>
              </a:tr>
              <a:tr h="572914">
                <a:tc>
                  <a:txBody>
                    <a:bodyPr/>
                    <a:lstStyle/>
                    <a:p>
                      <a:pPr algn="l" fontAlgn="b"/>
                      <a:endParaRPr lang="en-CA" sz="2800" b="0" i="0" u="none" strike="noStrike" dirty="0">
                        <a:solidFill>
                          <a:srgbClr val="000000"/>
                        </a:solidFill>
                        <a:effectLst/>
                        <a:latin typeface="Calibri" panose="020F0502020204030204" pitchFamily="34" charset="0"/>
                      </a:endParaRPr>
                    </a:p>
                  </a:txBody>
                  <a:tcPr marL="13653" marR="13653" marT="13653" marB="0" anchor="b"/>
                </a:tc>
                <a:tc>
                  <a:txBody>
                    <a:bodyPr/>
                    <a:lstStyle/>
                    <a:p>
                      <a:pPr algn="l" fontAlgn="b"/>
                      <a:endParaRPr lang="en-CA" sz="2800" b="0" i="0" u="none" strike="noStrike">
                        <a:solidFill>
                          <a:srgbClr val="000000"/>
                        </a:solidFill>
                        <a:effectLst/>
                        <a:latin typeface="Calibri" panose="020F0502020204030204" pitchFamily="34" charset="0"/>
                      </a:endParaRPr>
                    </a:p>
                  </a:txBody>
                  <a:tcPr marL="13653" marR="13653" marT="13653" marB="0" anchor="b"/>
                </a:tc>
                <a:tc>
                  <a:txBody>
                    <a:bodyPr/>
                    <a:lstStyle/>
                    <a:p>
                      <a:pPr algn="l" fontAlgn="b"/>
                      <a:endParaRPr lang="en-CA" sz="2800" b="0" i="0" u="none" strike="noStrike">
                        <a:solidFill>
                          <a:srgbClr val="000000"/>
                        </a:solidFill>
                        <a:effectLst/>
                        <a:latin typeface="Calibri" panose="020F0502020204030204" pitchFamily="34" charset="0"/>
                      </a:endParaRPr>
                    </a:p>
                  </a:txBody>
                  <a:tcPr marL="13653" marR="13653" marT="13653" marB="0" anchor="b"/>
                </a:tc>
                <a:extLst>
                  <a:ext uri="{0D108BD9-81ED-4DB2-BD59-A6C34878D82A}">
                    <a16:rowId xmlns:a16="http://schemas.microsoft.com/office/drawing/2014/main" val="3767361549"/>
                  </a:ext>
                </a:extLst>
              </a:tr>
              <a:tr h="524612">
                <a:tc>
                  <a:txBody>
                    <a:bodyPr/>
                    <a:lstStyle/>
                    <a:p>
                      <a:pPr algn="l" fontAlgn="b"/>
                      <a:r>
                        <a:rPr lang="en-CA" sz="2800" u="none" strike="noStrike">
                          <a:effectLst/>
                        </a:rPr>
                        <a:t>total single monthly</a:t>
                      </a:r>
                      <a:endParaRPr lang="en-CA" sz="2800" b="0" i="0" u="none" strike="noStrike">
                        <a:solidFill>
                          <a:srgbClr val="000000"/>
                        </a:solidFill>
                        <a:effectLst/>
                        <a:latin typeface="Calibri" panose="020F0502020204030204" pitchFamily="34" charset="0"/>
                      </a:endParaRPr>
                    </a:p>
                  </a:txBody>
                  <a:tcPr marL="13653" marR="13653" marT="13653" marB="0" anchor="b"/>
                </a:tc>
                <a:tc>
                  <a:txBody>
                    <a:bodyPr/>
                    <a:lstStyle/>
                    <a:p>
                      <a:pPr algn="r" fontAlgn="b"/>
                      <a:r>
                        <a:rPr lang="en-CA" sz="2800" b="0" i="0" u="none" strike="noStrike" dirty="0">
                          <a:solidFill>
                            <a:srgbClr val="000000"/>
                          </a:solidFill>
                          <a:effectLst/>
                          <a:latin typeface="Calibri" panose="020F0502020204030204" pitchFamily="34" charset="0"/>
                        </a:rPr>
                        <a:t>1663</a:t>
                      </a:r>
                    </a:p>
                  </a:txBody>
                  <a:tcPr marL="13653" marR="13653" marT="13653" marB="0" anchor="b"/>
                </a:tc>
                <a:tc>
                  <a:txBody>
                    <a:bodyPr/>
                    <a:lstStyle/>
                    <a:p>
                      <a:pPr algn="l" fontAlgn="b"/>
                      <a:endParaRPr lang="en-CA" sz="2800" b="0" i="0" u="none" strike="noStrike">
                        <a:solidFill>
                          <a:srgbClr val="000000"/>
                        </a:solidFill>
                        <a:effectLst/>
                        <a:latin typeface="Calibri" panose="020F0502020204030204" pitchFamily="34" charset="0"/>
                      </a:endParaRPr>
                    </a:p>
                  </a:txBody>
                  <a:tcPr marL="13653" marR="13653" marT="13653" marB="0" anchor="b"/>
                </a:tc>
                <a:extLst>
                  <a:ext uri="{0D108BD9-81ED-4DB2-BD59-A6C34878D82A}">
                    <a16:rowId xmlns:a16="http://schemas.microsoft.com/office/drawing/2014/main" val="3695004686"/>
                  </a:ext>
                </a:extLst>
              </a:tr>
              <a:tr h="524612">
                <a:tc>
                  <a:txBody>
                    <a:bodyPr/>
                    <a:lstStyle/>
                    <a:p>
                      <a:pPr algn="l" fontAlgn="b"/>
                      <a:r>
                        <a:rPr lang="en-CA" sz="2800" u="none" strike="noStrike" dirty="0">
                          <a:effectLst/>
                        </a:rPr>
                        <a:t>single annual income</a:t>
                      </a:r>
                      <a:endParaRPr lang="en-CA" sz="2800" b="0" i="0" u="none" strike="noStrike" dirty="0">
                        <a:solidFill>
                          <a:srgbClr val="000000"/>
                        </a:solidFill>
                        <a:effectLst/>
                        <a:latin typeface="Calibri" panose="020F0502020204030204" pitchFamily="34" charset="0"/>
                      </a:endParaRPr>
                    </a:p>
                  </a:txBody>
                  <a:tcPr marL="13653" marR="13653" marT="13653" marB="0" anchor="b"/>
                </a:tc>
                <a:tc>
                  <a:txBody>
                    <a:bodyPr/>
                    <a:lstStyle/>
                    <a:p>
                      <a:pPr algn="r" fontAlgn="b"/>
                      <a:r>
                        <a:rPr lang="en-CA" sz="2800" b="0" i="0" u="none" strike="noStrike" dirty="0">
                          <a:solidFill>
                            <a:srgbClr val="000000"/>
                          </a:solidFill>
                          <a:effectLst/>
                          <a:latin typeface="Calibri" panose="020F0502020204030204" pitchFamily="34" charset="0"/>
                        </a:rPr>
                        <a:t>19956</a:t>
                      </a:r>
                    </a:p>
                  </a:txBody>
                  <a:tcPr marL="13653" marR="13653" marT="13653" marB="0" anchor="b"/>
                </a:tc>
                <a:tc>
                  <a:txBody>
                    <a:bodyPr/>
                    <a:lstStyle/>
                    <a:p>
                      <a:pPr algn="l" fontAlgn="b"/>
                      <a:r>
                        <a:rPr lang="en-CA" sz="2800" u="none" strike="noStrike">
                          <a:effectLst/>
                        </a:rPr>
                        <a:t>per year</a:t>
                      </a:r>
                      <a:endParaRPr lang="en-CA" sz="2800" b="0" i="0" u="none" strike="noStrike">
                        <a:solidFill>
                          <a:srgbClr val="000000"/>
                        </a:solidFill>
                        <a:effectLst/>
                        <a:latin typeface="Calibri" panose="020F0502020204030204" pitchFamily="34" charset="0"/>
                      </a:endParaRPr>
                    </a:p>
                  </a:txBody>
                  <a:tcPr marL="13653" marR="13653" marT="13653" marB="0" anchor="b"/>
                </a:tc>
                <a:extLst>
                  <a:ext uri="{0D108BD9-81ED-4DB2-BD59-A6C34878D82A}">
                    <a16:rowId xmlns:a16="http://schemas.microsoft.com/office/drawing/2014/main" val="566922380"/>
                  </a:ext>
                </a:extLst>
              </a:tr>
              <a:tr h="572914">
                <a:tc>
                  <a:txBody>
                    <a:bodyPr/>
                    <a:lstStyle/>
                    <a:p>
                      <a:pPr algn="l" fontAlgn="b"/>
                      <a:endParaRPr lang="en-CA" sz="2800" b="0" i="0" u="none" strike="noStrike" dirty="0">
                        <a:solidFill>
                          <a:srgbClr val="000000"/>
                        </a:solidFill>
                        <a:effectLst/>
                        <a:latin typeface="Calibri" panose="020F0502020204030204" pitchFamily="34" charset="0"/>
                      </a:endParaRPr>
                    </a:p>
                  </a:txBody>
                  <a:tcPr marL="13653" marR="13653" marT="13653" marB="0" anchor="b"/>
                </a:tc>
                <a:tc>
                  <a:txBody>
                    <a:bodyPr/>
                    <a:lstStyle/>
                    <a:p>
                      <a:pPr algn="l" fontAlgn="b"/>
                      <a:endParaRPr lang="en-CA" sz="2800" b="0" i="0" u="none" strike="noStrike">
                        <a:solidFill>
                          <a:srgbClr val="000000"/>
                        </a:solidFill>
                        <a:effectLst/>
                        <a:latin typeface="Calibri" panose="020F0502020204030204" pitchFamily="34" charset="0"/>
                      </a:endParaRPr>
                    </a:p>
                  </a:txBody>
                  <a:tcPr marL="13653" marR="13653" marT="13653" marB="0" anchor="b"/>
                </a:tc>
                <a:tc>
                  <a:txBody>
                    <a:bodyPr/>
                    <a:lstStyle/>
                    <a:p>
                      <a:pPr algn="l" fontAlgn="b"/>
                      <a:endParaRPr lang="en-CA" sz="2800" b="0" i="0" u="none" strike="noStrike">
                        <a:solidFill>
                          <a:srgbClr val="000000"/>
                        </a:solidFill>
                        <a:effectLst/>
                        <a:latin typeface="Calibri" panose="020F0502020204030204" pitchFamily="34" charset="0"/>
                      </a:endParaRPr>
                    </a:p>
                  </a:txBody>
                  <a:tcPr marL="13653" marR="13653" marT="13653" marB="0" anchor="b"/>
                </a:tc>
                <a:extLst>
                  <a:ext uri="{0D108BD9-81ED-4DB2-BD59-A6C34878D82A}">
                    <a16:rowId xmlns:a16="http://schemas.microsoft.com/office/drawing/2014/main" val="1555886667"/>
                  </a:ext>
                </a:extLst>
              </a:tr>
              <a:tr h="524612">
                <a:tc>
                  <a:txBody>
                    <a:bodyPr/>
                    <a:lstStyle/>
                    <a:p>
                      <a:pPr algn="l" fontAlgn="b"/>
                      <a:r>
                        <a:rPr lang="en-CA" sz="2800" u="none" strike="noStrike">
                          <a:effectLst/>
                        </a:rPr>
                        <a:t>total couple monthly</a:t>
                      </a:r>
                      <a:endParaRPr lang="en-CA" sz="2800" b="0" i="0" u="none" strike="noStrike">
                        <a:solidFill>
                          <a:srgbClr val="000000"/>
                        </a:solidFill>
                        <a:effectLst/>
                        <a:latin typeface="Calibri" panose="020F0502020204030204" pitchFamily="34" charset="0"/>
                      </a:endParaRPr>
                    </a:p>
                  </a:txBody>
                  <a:tcPr marL="13653" marR="13653" marT="13653" marB="0" anchor="b"/>
                </a:tc>
                <a:tc>
                  <a:txBody>
                    <a:bodyPr/>
                    <a:lstStyle/>
                    <a:p>
                      <a:pPr algn="r" fontAlgn="b"/>
                      <a:r>
                        <a:rPr lang="en-CA" sz="2800" b="0" i="0" u="none" strike="noStrike" dirty="0">
                          <a:solidFill>
                            <a:srgbClr val="000000"/>
                          </a:solidFill>
                          <a:effectLst/>
                          <a:latin typeface="Calibri" panose="020F0502020204030204" pitchFamily="34" charset="0"/>
                        </a:rPr>
                        <a:t>1267</a:t>
                      </a:r>
                    </a:p>
                  </a:txBody>
                  <a:tcPr marL="13653" marR="13653" marT="13653" marB="0" anchor="b"/>
                </a:tc>
                <a:tc>
                  <a:txBody>
                    <a:bodyPr/>
                    <a:lstStyle/>
                    <a:p>
                      <a:pPr algn="l" fontAlgn="b"/>
                      <a:endParaRPr lang="en-CA" sz="2800" b="0" i="0" u="none" strike="noStrike">
                        <a:solidFill>
                          <a:srgbClr val="000000"/>
                        </a:solidFill>
                        <a:effectLst/>
                        <a:latin typeface="Calibri" panose="020F0502020204030204" pitchFamily="34" charset="0"/>
                      </a:endParaRPr>
                    </a:p>
                  </a:txBody>
                  <a:tcPr marL="13653" marR="13653" marT="13653" marB="0" anchor="b"/>
                </a:tc>
                <a:extLst>
                  <a:ext uri="{0D108BD9-81ED-4DB2-BD59-A6C34878D82A}">
                    <a16:rowId xmlns:a16="http://schemas.microsoft.com/office/drawing/2014/main" val="703090555"/>
                  </a:ext>
                </a:extLst>
              </a:tr>
              <a:tr h="524612">
                <a:tc>
                  <a:txBody>
                    <a:bodyPr/>
                    <a:lstStyle/>
                    <a:p>
                      <a:pPr algn="l" fontAlgn="b"/>
                      <a:r>
                        <a:rPr lang="en-CA" sz="2800" u="none" strike="noStrike">
                          <a:effectLst/>
                        </a:rPr>
                        <a:t>couple annual income</a:t>
                      </a:r>
                      <a:endParaRPr lang="en-CA" sz="2800" b="0" i="0" u="none" strike="noStrike">
                        <a:solidFill>
                          <a:srgbClr val="000000"/>
                        </a:solidFill>
                        <a:effectLst/>
                        <a:latin typeface="Calibri" panose="020F0502020204030204" pitchFamily="34" charset="0"/>
                      </a:endParaRPr>
                    </a:p>
                  </a:txBody>
                  <a:tcPr marL="13653" marR="13653" marT="13653" marB="0" anchor="b"/>
                </a:tc>
                <a:tc>
                  <a:txBody>
                    <a:bodyPr/>
                    <a:lstStyle/>
                    <a:p>
                      <a:pPr algn="r" fontAlgn="b"/>
                      <a:r>
                        <a:rPr lang="en-CA" sz="2800" b="0" i="0" u="none" strike="noStrike" dirty="0">
                          <a:solidFill>
                            <a:srgbClr val="000000"/>
                          </a:solidFill>
                          <a:effectLst/>
                          <a:latin typeface="Calibri" panose="020F0502020204030204" pitchFamily="34" charset="0"/>
                        </a:rPr>
                        <a:t>15204</a:t>
                      </a:r>
                    </a:p>
                  </a:txBody>
                  <a:tcPr marL="13653" marR="13653" marT="13653" marB="0" anchor="b"/>
                </a:tc>
                <a:tc>
                  <a:txBody>
                    <a:bodyPr/>
                    <a:lstStyle/>
                    <a:p>
                      <a:pPr algn="l" fontAlgn="b"/>
                      <a:r>
                        <a:rPr lang="en-CA" sz="2800" u="none" strike="noStrike" dirty="0">
                          <a:effectLst/>
                        </a:rPr>
                        <a:t>per year</a:t>
                      </a:r>
                      <a:endParaRPr lang="en-CA" sz="2800" b="0" i="0" u="none" strike="noStrike" dirty="0">
                        <a:solidFill>
                          <a:srgbClr val="000000"/>
                        </a:solidFill>
                        <a:effectLst/>
                        <a:latin typeface="Calibri" panose="020F0502020204030204" pitchFamily="34" charset="0"/>
                      </a:endParaRPr>
                    </a:p>
                  </a:txBody>
                  <a:tcPr marL="13653" marR="13653" marT="13653" marB="0" anchor="b"/>
                </a:tc>
                <a:extLst>
                  <a:ext uri="{0D108BD9-81ED-4DB2-BD59-A6C34878D82A}">
                    <a16:rowId xmlns:a16="http://schemas.microsoft.com/office/drawing/2014/main" val="1857071808"/>
                  </a:ext>
                </a:extLst>
              </a:tr>
            </a:tbl>
          </a:graphicData>
        </a:graphic>
      </p:graphicFrame>
      <p:sp>
        <p:nvSpPr>
          <p:cNvPr id="6" name="Title 5">
            <a:extLst>
              <a:ext uri="{FF2B5EF4-FFF2-40B4-BE49-F238E27FC236}">
                <a16:creationId xmlns:a16="http://schemas.microsoft.com/office/drawing/2014/main" id="{4447831C-C149-66E7-DD10-EE088F83ACB1}"/>
              </a:ext>
            </a:extLst>
          </p:cNvPr>
          <p:cNvSpPr>
            <a:spLocks noGrp="1"/>
          </p:cNvSpPr>
          <p:nvPr>
            <p:ph type="title"/>
          </p:nvPr>
        </p:nvSpPr>
        <p:spPr/>
        <p:txBody>
          <a:bodyPr/>
          <a:lstStyle/>
          <a:p>
            <a:r>
              <a:rPr lang="en-CA" dirty="0"/>
              <a:t>Year 2022</a:t>
            </a:r>
          </a:p>
        </p:txBody>
      </p:sp>
    </p:spTree>
    <p:extLst>
      <p:ext uri="{BB962C8B-B14F-4D97-AF65-F5344CB8AC3E}">
        <p14:creationId xmlns:p14="http://schemas.microsoft.com/office/powerpoint/2010/main" val="240495908"/>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Much Retirement Income Will You Need to Live Comfortably?</a:t>
            </a:r>
          </a:p>
        </p:txBody>
      </p:sp>
      <p:sp>
        <p:nvSpPr>
          <p:cNvPr id="3" name="Content Placeholder 2"/>
          <p:cNvSpPr>
            <a:spLocks noGrp="1"/>
          </p:cNvSpPr>
          <p:nvPr>
            <p:ph idx="1"/>
          </p:nvPr>
        </p:nvSpPr>
        <p:spPr/>
        <p:txBody>
          <a:bodyPr/>
          <a:lstStyle/>
          <a:p>
            <a:pPr>
              <a:defRPr/>
            </a:pPr>
            <a:r>
              <a:rPr lang="en-US" dirty="0"/>
              <a:t>Consider your existing assets and liabilities</a:t>
            </a:r>
          </a:p>
          <a:p>
            <a:pPr>
              <a:defRPr/>
            </a:pPr>
            <a:r>
              <a:rPr lang="en-US" dirty="0"/>
              <a:t>Will you be supporting anyone?</a:t>
            </a:r>
          </a:p>
          <a:p>
            <a:pPr>
              <a:defRPr/>
            </a:pPr>
            <a:r>
              <a:rPr lang="en-US" dirty="0"/>
              <a:t>What are your personal needs?</a:t>
            </a:r>
          </a:p>
          <a:p>
            <a:pPr>
              <a:defRPr/>
            </a:pPr>
            <a:r>
              <a:rPr lang="en-US" dirty="0"/>
              <a:t>How many years will you live while retired?</a:t>
            </a:r>
          </a:p>
        </p:txBody>
      </p:sp>
    </p:spTree>
    <p:extLst>
      <p:ext uri="{BB962C8B-B14F-4D97-AF65-F5344CB8AC3E}">
        <p14:creationId xmlns:p14="http://schemas.microsoft.com/office/powerpoint/2010/main" val="1655605543"/>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dirty="0"/>
            </a:br>
            <a:r>
              <a:rPr lang="en-US" dirty="0"/>
              <a:t>How much one should save for retirement?</a:t>
            </a:r>
          </a:p>
        </p:txBody>
      </p:sp>
      <p:sp>
        <p:nvSpPr>
          <p:cNvPr id="3" name="Content Placeholder 2"/>
          <p:cNvSpPr>
            <a:spLocks noGrp="1"/>
          </p:cNvSpPr>
          <p:nvPr>
            <p:ph idx="1"/>
          </p:nvPr>
        </p:nvSpPr>
        <p:spPr/>
        <p:txBody>
          <a:bodyPr/>
          <a:lstStyle/>
          <a:p>
            <a:r>
              <a:rPr lang="en-US" dirty="0"/>
              <a:t>Given the difficulty of estimating how much income you will  need at retirement, a safe approach is to recognize that OAS and the CPP will not provide sufficient funds and to invest as much as you on a consistent basis in your retirement plan. After maintaining enough funds for liquidity purposes, you should invest as much as possible in retirement accounts, especially when the contribution is matched by your employer. A common rule of thumb is to save at least 10 percent of your after tax earnings in a combination of retirement accounts. </a:t>
            </a:r>
          </a:p>
          <a:p>
            <a:endParaRPr lang="en-US" dirty="0"/>
          </a:p>
        </p:txBody>
      </p:sp>
    </p:spTree>
    <p:extLst>
      <p:ext uri="{BB962C8B-B14F-4D97-AF65-F5344CB8AC3E}">
        <p14:creationId xmlns:p14="http://schemas.microsoft.com/office/powerpoint/2010/main" val="224847929"/>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C9C76-3EC2-4FCE-AD07-A85A5A872648}"/>
              </a:ext>
            </a:extLst>
          </p:cNvPr>
          <p:cNvSpPr>
            <a:spLocks noGrp="1"/>
          </p:cNvSpPr>
          <p:nvPr>
            <p:ph type="title"/>
          </p:nvPr>
        </p:nvSpPr>
        <p:spPr/>
        <p:txBody>
          <a:bodyPr/>
          <a:lstStyle/>
          <a:p>
            <a:r>
              <a:rPr lang="en-CA" dirty="0"/>
              <a:t>Some personal reflections</a:t>
            </a:r>
          </a:p>
        </p:txBody>
      </p:sp>
      <p:sp>
        <p:nvSpPr>
          <p:cNvPr id="3" name="Content Placeholder 2">
            <a:extLst>
              <a:ext uri="{FF2B5EF4-FFF2-40B4-BE49-F238E27FC236}">
                <a16:creationId xmlns:a16="http://schemas.microsoft.com/office/drawing/2014/main" id="{D979A0B9-2B07-401C-905A-64DC0A9BE284}"/>
              </a:ext>
            </a:extLst>
          </p:cNvPr>
          <p:cNvSpPr>
            <a:spLocks noGrp="1"/>
          </p:cNvSpPr>
          <p:nvPr>
            <p:ph idx="1"/>
          </p:nvPr>
        </p:nvSpPr>
        <p:spPr/>
        <p:txBody>
          <a:bodyPr/>
          <a:lstStyle/>
          <a:p>
            <a:r>
              <a:rPr lang="en-CA" dirty="0"/>
              <a:t>Many years ago, some young faculty members were talking with a senior colleague approaching retirement. One person asked the senior colleague how much he saves for retirement. He said he doesn’t save a single cent. </a:t>
            </a:r>
          </a:p>
          <a:p>
            <a:r>
              <a:rPr lang="en-CA" dirty="0"/>
              <a:t>This attitude is quite representative among Canadians with good pensions.</a:t>
            </a:r>
          </a:p>
        </p:txBody>
      </p:sp>
    </p:spTree>
    <p:extLst>
      <p:ext uri="{BB962C8B-B14F-4D97-AF65-F5344CB8AC3E}">
        <p14:creationId xmlns:p14="http://schemas.microsoft.com/office/powerpoint/2010/main" val="177376626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Most large institutions provide company sponsored pension plans. Total contribution, including employer’s contribution, is about 10% of your income. An average Canadian worker makes about $50,000 a year. His company pension contribution is about $5000 a year. Together with CPP and OAS contribution, we already pay about $15,000 for retirement every year. </a:t>
            </a:r>
          </a:p>
          <a:p>
            <a:br>
              <a:rPr lang="en-US" dirty="0"/>
            </a:br>
            <a:endParaRPr lang="en-US" dirty="0"/>
          </a:p>
          <a:p>
            <a:endParaRPr lang="en-US" dirty="0"/>
          </a:p>
        </p:txBody>
      </p:sp>
    </p:spTree>
    <p:extLst>
      <p:ext uri="{BB962C8B-B14F-4D97-AF65-F5344CB8AC3E}">
        <p14:creationId xmlns:p14="http://schemas.microsoft.com/office/powerpoint/2010/main" val="73579571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For most people, it is much more valuable to spend money when one is young than one is old. </a:t>
            </a:r>
          </a:p>
          <a:p>
            <a:r>
              <a:rPr lang="en-US" dirty="0"/>
              <a:t>We can have one more memorable vacation, one more precious child, and one more beautiful memory when we are old. </a:t>
            </a:r>
          </a:p>
          <a:p>
            <a:r>
              <a:rPr lang="en-US" dirty="0"/>
              <a:t>Why squeeze our youth to pursue a mirage of paradise in old age? </a:t>
            </a:r>
          </a:p>
          <a:p>
            <a:endParaRPr lang="en-US" dirty="0"/>
          </a:p>
        </p:txBody>
      </p:sp>
    </p:spTree>
    <p:extLst>
      <p:ext uri="{BB962C8B-B14F-4D97-AF65-F5344CB8AC3E}">
        <p14:creationId xmlns:p14="http://schemas.microsoft.com/office/powerpoint/2010/main" val="327362392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Median age of some countries</a:t>
            </a:r>
          </a:p>
        </p:txBody>
      </p:sp>
      <p:sp>
        <p:nvSpPr>
          <p:cNvPr id="3" name="Content Placeholder 2"/>
          <p:cNvSpPr>
            <a:spLocks noGrp="1"/>
          </p:cNvSpPr>
          <p:nvPr>
            <p:ph idx="1"/>
          </p:nvPr>
        </p:nvSpPr>
        <p:spPr/>
        <p:txBody>
          <a:bodyPr/>
          <a:lstStyle/>
          <a:p>
            <a:r>
              <a:rPr lang="en-US" dirty="0"/>
              <a:t>Japan 46</a:t>
            </a:r>
          </a:p>
          <a:p>
            <a:r>
              <a:rPr lang="en-US" dirty="0"/>
              <a:t>Canada 42</a:t>
            </a:r>
          </a:p>
          <a:p>
            <a:r>
              <a:rPr lang="en-US" dirty="0"/>
              <a:t>USA       38</a:t>
            </a:r>
          </a:p>
          <a:p>
            <a:r>
              <a:rPr lang="en-US" dirty="0"/>
              <a:t>Mexico   28</a:t>
            </a:r>
          </a:p>
          <a:p>
            <a:r>
              <a:rPr lang="en-US" dirty="0"/>
              <a:t> </a:t>
            </a:r>
          </a:p>
        </p:txBody>
      </p:sp>
    </p:spTree>
    <p:extLst>
      <p:ext uri="{BB962C8B-B14F-4D97-AF65-F5344CB8AC3E}">
        <p14:creationId xmlns:p14="http://schemas.microsoft.com/office/powerpoint/2010/main" val="227098936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From the median age data, we can understand</a:t>
            </a:r>
          </a:p>
          <a:p>
            <a:r>
              <a:rPr lang="en-US" dirty="0"/>
              <a:t>Why Germany and Japan are declining</a:t>
            </a:r>
          </a:p>
          <a:p>
            <a:r>
              <a:rPr lang="en-US" dirty="0"/>
              <a:t>Why USA is more energetic than Japan </a:t>
            </a:r>
          </a:p>
          <a:p>
            <a:r>
              <a:rPr lang="en-US" dirty="0"/>
              <a:t>Why Mexicans are moving to USA</a:t>
            </a:r>
          </a:p>
          <a:p>
            <a:r>
              <a:rPr lang="en-US" dirty="0"/>
              <a:t>How about Canada?</a:t>
            </a:r>
          </a:p>
          <a:p>
            <a:r>
              <a:rPr lang="en-US" dirty="0"/>
              <a:t>Simple data contains a lot of information. </a:t>
            </a:r>
          </a:p>
        </p:txBody>
      </p:sp>
    </p:spTree>
    <p:extLst>
      <p:ext uri="{BB962C8B-B14F-4D97-AF65-F5344CB8AC3E}">
        <p14:creationId xmlns:p14="http://schemas.microsoft.com/office/powerpoint/2010/main" val="3491458299"/>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final word on sustainability</a:t>
            </a:r>
          </a:p>
        </p:txBody>
      </p:sp>
      <p:sp>
        <p:nvSpPr>
          <p:cNvPr id="3" name="Content Placeholder 2"/>
          <p:cNvSpPr>
            <a:spLocks noGrp="1"/>
          </p:cNvSpPr>
          <p:nvPr>
            <p:ph idx="1"/>
          </p:nvPr>
        </p:nvSpPr>
        <p:spPr/>
        <p:txBody>
          <a:bodyPr/>
          <a:lstStyle/>
          <a:p>
            <a:r>
              <a:rPr lang="en-US" dirty="0"/>
              <a:t>If fertility rate is below 2, a society is unsustainable.</a:t>
            </a:r>
          </a:p>
          <a:p>
            <a:r>
              <a:rPr lang="en-US" dirty="0"/>
              <a:t>What is the proper level of retirement funding?</a:t>
            </a:r>
          </a:p>
          <a:p>
            <a:r>
              <a:rPr lang="en-US" dirty="0"/>
              <a:t>Retirement funding, as well as other fixed cost expenditures, should be reduced to levels so that the fertility rate will be higher than 2.</a:t>
            </a:r>
          </a:p>
        </p:txBody>
      </p:sp>
    </p:spTree>
    <p:extLst>
      <p:ext uri="{BB962C8B-B14F-4D97-AF65-F5344CB8AC3E}">
        <p14:creationId xmlns:p14="http://schemas.microsoft.com/office/powerpoint/2010/main" val="38683747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2080B-322B-4B2D-A7C2-167BBA209316}"/>
              </a:ext>
            </a:extLst>
          </p:cNvPr>
          <p:cNvSpPr>
            <a:spLocks noGrp="1"/>
          </p:cNvSpPr>
          <p:nvPr>
            <p:ph type="title"/>
          </p:nvPr>
        </p:nvSpPr>
        <p:spPr/>
        <p:txBody>
          <a:bodyPr/>
          <a:lstStyle/>
          <a:p>
            <a:r>
              <a:rPr lang="en-CA" dirty="0"/>
              <a:t>The minimum amount of retirement living in Canada</a:t>
            </a:r>
          </a:p>
        </p:txBody>
      </p:sp>
      <p:sp>
        <p:nvSpPr>
          <p:cNvPr id="3" name="Content Placeholder 2">
            <a:extLst>
              <a:ext uri="{FF2B5EF4-FFF2-40B4-BE49-F238E27FC236}">
                <a16:creationId xmlns:a16="http://schemas.microsoft.com/office/drawing/2014/main" id="{7F6910CB-D195-4F2C-A12F-174560D31F34}"/>
              </a:ext>
            </a:extLst>
          </p:cNvPr>
          <p:cNvSpPr>
            <a:spLocks noGrp="1"/>
          </p:cNvSpPr>
          <p:nvPr>
            <p:ph idx="1"/>
          </p:nvPr>
        </p:nvSpPr>
        <p:spPr/>
        <p:txBody>
          <a:bodyPr/>
          <a:lstStyle/>
          <a:p>
            <a:r>
              <a:rPr lang="en-CA" dirty="0"/>
              <a:t>For a single, it is about 1663 dollar a month.</a:t>
            </a:r>
          </a:p>
          <a:p>
            <a:r>
              <a:rPr lang="en-CA" dirty="0"/>
              <a:t>For a married person it is about 1267 dollar a month.</a:t>
            </a:r>
          </a:p>
          <a:p>
            <a:r>
              <a:rPr lang="en-CA" dirty="0"/>
              <a:t>As minimum income residents, one will qualify for housing subsidies and other benefits.</a:t>
            </a:r>
          </a:p>
          <a:p>
            <a:endParaRPr lang="en-CA" dirty="0"/>
          </a:p>
        </p:txBody>
      </p:sp>
    </p:spTree>
    <p:extLst>
      <p:ext uri="{BB962C8B-B14F-4D97-AF65-F5344CB8AC3E}">
        <p14:creationId xmlns:p14="http://schemas.microsoft.com/office/powerpoint/2010/main" val="1417889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E560B-135D-7851-5A69-9316A19AE744}"/>
              </a:ext>
            </a:extLst>
          </p:cNvPr>
          <p:cNvSpPr>
            <a:spLocks noGrp="1"/>
          </p:cNvSpPr>
          <p:nvPr>
            <p:ph type="title"/>
          </p:nvPr>
        </p:nvSpPr>
        <p:spPr/>
        <p:txBody>
          <a:bodyPr/>
          <a:lstStyle/>
          <a:p>
            <a:r>
              <a:rPr lang="en-CA" dirty="0"/>
              <a:t>Observation</a:t>
            </a:r>
          </a:p>
        </p:txBody>
      </p:sp>
      <p:sp>
        <p:nvSpPr>
          <p:cNvPr id="3" name="Content Placeholder 2">
            <a:extLst>
              <a:ext uri="{FF2B5EF4-FFF2-40B4-BE49-F238E27FC236}">
                <a16:creationId xmlns:a16="http://schemas.microsoft.com/office/drawing/2014/main" id="{66AE7916-2340-AB0E-5BE8-910402256F49}"/>
              </a:ext>
            </a:extLst>
          </p:cNvPr>
          <p:cNvSpPr>
            <a:spLocks noGrp="1"/>
          </p:cNvSpPr>
          <p:nvPr>
            <p:ph idx="1"/>
          </p:nvPr>
        </p:nvSpPr>
        <p:spPr/>
        <p:txBody>
          <a:bodyPr/>
          <a:lstStyle/>
          <a:p>
            <a:r>
              <a:rPr lang="en-CA" dirty="0"/>
              <a:t>The pension of a single is much higher than the pension of a married person.</a:t>
            </a:r>
          </a:p>
          <a:p>
            <a:r>
              <a:rPr lang="en-CA" dirty="0"/>
              <a:t>This greatly discourage marriage and family.</a:t>
            </a:r>
          </a:p>
          <a:p>
            <a:r>
              <a:rPr lang="en-CA" dirty="0"/>
              <a:t>The design of pension system, together with many other factors, contributes to the low fertility in Canada.</a:t>
            </a:r>
          </a:p>
          <a:p>
            <a:endParaRPr lang="en-CA" dirty="0"/>
          </a:p>
        </p:txBody>
      </p:sp>
    </p:spTree>
    <p:extLst>
      <p:ext uri="{BB962C8B-B14F-4D97-AF65-F5344CB8AC3E}">
        <p14:creationId xmlns:p14="http://schemas.microsoft.com/office/powerpoint/2010/main" val="3861664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information about Old Age Security</a:t>
            </a:r>
          </a:p>
        </p:txBody>
      </p:sp>
      <p:sp>
        <p:nvSpPr>
          <p:cNvPr id="3" name="Content Placeholder 2"/>
          <p:cNvSpPr>
            <a:spLocks noGrp="1"/>
          </p:cNvSpPr>
          <p:nvPr>
            <p:ph idx="1"/>
          </p:nvPr>
        </p:nvSpPr>
        <p:spPr/>
        <p:txBody>
          <a:bodyPr/>
          <a:lstStyle/>
          <a:p>
            <a:r>
              <a:rPr lang="en-US" dirty="0">
                <a:ea typeface="ＭＳ Ｐゴシック" pitchFamily="34" charset="-128"/>
              </a:rPr>
              <a:t>Allowance Benefit (for spouse or common-law partner between age 60 and 64 whose spouse is receiving, or is eligible to receive, OAS and GIS)</a:t>
            </a:r>
          </a:p>
          <a:p>
            <a:r>
              <a:rPr lang="en-US" dirty="0">
                <a:ea typeface="ＭＳ Ｐゴシック" pitchFamily="34" charset="-128"/>
              </a:rPr>
              <a:t>Allowance for the Survivor Benefit, aged 60-64</a:t>
            </a:r>
          </a:p>
          <a:p>
            <a:r>
              <a:rPr lang="en-US" dirty="0">
                <a:ea typeface="ＭＳ Ｐゴシック" pitchFamily="34" charset="-128"/>
              </a:rPr>
              <a:t>Must apply for benefits </a:t>
            </a:r>
          </a:p>
          <a:p>
            <a:r>
              <a:rPr lang="en-US" dirty="0">
                <a:ea typeface="ＭＳ Ｐゴシック" pitchFamily="34" charset="-128"/>
              </a:rPr>
              <a:t>Inflation Protection</a:t>
            </a:r>
          </a:p>
          <a:p>
            <a:r>
              <a:rPr lang="en-US" dirty="0">
                <a:ea typeface="ＭＳ Ｐゴシック" pitchFamily="34" charset="-128"/>
              </a:rPr>
              <a:t>OAS is taxable benefit, GIS, allowance, and allowance for the survivor benefit are tax-free</a:t>
            </a:r>
            <a:endParaRPr lang="en-US" dirty="0"/>
          </a:p>
        </p:txBody>
      </p:sp>
    </p:spTree>
    <p:extLst>
      <p:ext uri="{BB962C8B-B14F-4D97-AF65-F5344CB8AC3E}">
        <p14:creationId xmlns:p14="http://schemas.microsoft.com/office/powerpoint/2010/main" val="4632851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Detailed information on OAS and GIS</a:t>
            </a:r>
          </a:p>
        </p:txBody>
      </p:sp>
      <p:sp>
        <p:nvSpPr>
          <p:cNvPr id="3" name="Content Placeholder 2"/>
          <p:cNvSpPr>
            <a:spLocks noGrp="1"/>
          </p:cNvSpPr>
          <p:nvPr>
            <p:ph idx="1"/>
          </p:nvPr>
        </p:nvSpPr>
        <p:spPr/>
        <p:txBody>
          <a:bodyPr/>
          <a:lstStyle/>
          <a:p>
            <a:pPr marL="0" indent="0">
              <a:buNone/>
            </a:pPr>
            <a:endParaRPr lang="en-US" dirty="0"/>
          </a:p>
          <a:p>
            <a:r>
              <a:rPr lang="en-US" dirty="0"/>
              <a:t>Check the website</a:t>
            </a:r>
          </a:p>
          <a:p>
            <a:r>
              <a:rPr lang="en-US" dirty="0">
                <a:hlinkClick r:id="rId2"/>
              </a:rPr>
              <a:t>https://www.canada.ca/en/services/benefits/publicpensions/cpp/old-age-security/payments.html</a:t>
            </a:r>
            <a:endParaRPr lang="en-US" dirty="0"/>
          </a:p>
        </p:txBody>
      </p:sp>
    </p:spTree>
    <p:extLst>
      <p:ext uri="{BB962C8B-B14F-4D97-AF65-F5344CB8AC3E}">
        <p14:creationId xmlns:p14="http://schemas.microsoft.com/office/powerpoint/2010/main" val="2361662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Canada Pension Plan (CPP) Program</a:t>
            </a:r>
          </a:p>
        </p:txBody>
      </p:sp>
      <p:sp>
        <p:nvSpPr>
          <p:cNvPr id="3" name="Content Placeholder 2"/>
          <p:cNvSpPr>
            <a:spLocks noGrp="1"/>
          </p:cNvSpPr>
          <p:nvPr>
            <p:ph idx="1"/>
          </p:nvPr>
        </p:nvSpPr>
        <p:spPr/>
        <p:txBody>
          <a:bodyPr/>
          <a:lstStyle/>
          <a:p>
            <a:r>
              <a:rPr lang="en-US" dirty="0">
                <a:ea typeface="ＭＳ Ｐゴシック" pitchFamily="34" charset="-128"/>
              </a:rPr>
              <a:t>A contributory pension plan program</a:t>
            </a:r>
          </a:p>
          <a:p>
            <a:r>
              <a:rPr lang="en-US" dirty="0">
                <a:ea typeface="ＭＳ Ｐゴシック" pitchFamily="34" charset="-128"/>
              </a:rPr>
              <a:t>Benefit based on dollar value of contributions and number of years you contribute </a:t>
            </a:r>
          </a:p>
          <a:p>
            <a:r>
              <a:rPr lang="en-US" dirty="0">
                <a:ea typeface="ＭＳ Ｐゴシック" pitchFamily="34" charset="-128"/>
              </a:rPr>
              <a:t>Apply to receive benefits as early as age 60 and as late as age 70, with normal retirement age 65</a:t>
            </a:r>
          </a:p>
          <a:p>
            <a:r>
              <a:rPr lang="en-US" dirty="0">
                <a:ea typeface="ＭＳ Ｐゴシック" pitchFamily="34" charset="-128"/>
              </a:rPr>
              <a:t>Pensioners may benefit from a pension assignment: when a married or common-law couple shares their CPP retirement pensions to reduce income taxes</a:t>
            </a:r>
            <a:endParaRPr lang="en-US" dirty="0"/>
          </a:p>
        </p:txBody>
      </p:sp>
    </p:spTree>
    <p:extLst>
      <p:ext uri="{BB962C8B-B14F-4D97-AF65-F5344CB8AC3E}">
        <p14:creationId xmlns:p14="http://schemas.microsoft.com/office/powerpoint/2010/main" val="4288747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5185A-DBBE-4759-ABE5-D694DE1224E9}"/>
              </a:ext>
            </a:extLst>
          </p:cNvPr>
          <p:cNvSpPr>
            <a:spLocks noGrp="1"/>
          </p:cNvSpPr>
          <p:nvPr>
            <p:ph type="title"/>
          </p:nvPr>
        </p:nvSpPr>
        <p:spPr/>
        <p:txBody>
          <a:bodyPr/>
          <a:lstStyle/>
          <a:p>
            <a:r>
              <a:rPr lang="en-CA" dirty="0"/>
              <a:t>A brief history of CPP</a:t>
            </a:r>
          </a:p>
        </p:txBody>
      </p:sp>
      <p:sp>
        <p:nvSpPr>
          <p:cNvPr id="3" name="Content Placeholder 2">
            <a:extLst>
              <a:ext uri="{FF2B5EF4-FFF2-40B4-BE49-F238E27FC236}">
                <a16:creationId xmlns:a16="http://schemas.microsoft.com/office/drawing/2014/main" id="{DD96A8B4-1D54-4A5F-BE28-0523E7BF1D99}"/>
              </a:ext>
            </a:extLst>
          </p:cNvPr>
          <p:cNvSpPr>
            <a:spLocks noGrp="1"/>
          </p:cNvSpPr>
          <p:nvPr>
            <p:ph idx="1"/>
          </p:nvPr>
        </p:nvSpPr>
        <p:spPr/>
        <p:txBody>
          <a:bodyPr/>
          <a:lstStyle/>
          <a:p>
            <a:r>
              <a:rPr lang="en-CA" dirty="0"/>
              <a:t>CPP program started in 1966. The benefit rate is 25% of pensionable income (to be defined later) until 2018.</a:t>
            </a:r>
          </a:p>
          <a:p>
            <a:r>
              <a:rPr lang="en-CA" dirty="0"/>
              <a:t>The contribution rate increased from 3.6% in 1966 to 9.9% in 2018. </a:t>
            </a:r>
          </a:p>
          <a:p>
            <a:r>
              <a:rPr lang="en-CA" dirty="0"/>
              <a:t>The early CPP pensioners have high rate of return due to low contribution rate. </a:t>
            </a:r>
          </a:p>
          <a:p>
            <a:r>
              <a:rPr lang="en-CA" dirty="0"/>
              <a:t>The later CPP pensioners have lower rate of return due to high contribution rate. </a:t>
            </a:r>
          </a:p>
        </p:txBody>
      </p:sp>
    </p:spTree>
    <p:extLst>
      <p:ext uri="{BB962C8B-B14F-4D97-AF65-F5344CB8AC3E}">
        <p14:creationId xmlns:p14="http://schemas.microsoft.com/office/powerpoint/2010/main" val="21741928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Brief history of CPP</a:t>
            </a:r>
          </a:p>
        </p:txBody>
      </p:sp>
      <p:graphicFrame>
        <p:nvGraphicFramePr>
          <p:cNvPr id="4" name="Content Placeholder 3"/>
          <p:cNvGraphicFramePr>
            <a:graphicFrameLocks noGrp="1"/>
          </p:cNvGraphicFramePr>
          <p:nvPr>
            <p:ph idx="1"/>
          </p:nvPr>
        </p:nvGraphicFramePr>
        <p:xfrm>
          <a:off x="2286001" y="1524003"/>
          <a:ext cx="7619999" cy="4736229"/>
        </p:xfrm>
        <a:graphic>
          <a:graphicData uri="http://schemas.openxmlformats.org/drawingml/2006/table">
            <a:tbl>
              <a:tblPr>
                <a:tableStyleId>{3B4B98B0-60AC-42C2-AFA5-B58CD77FA1E5}</a:tableStyleId>
              </a:tblPr>
              <a:tblGrid>
                <a:gridCol w="891702">
                  <a:extLst>
                    <a:ext uri="{9D8B030D-6E8A-4147-A177-3AD203B41FA5}">
                      <a16:colId xmlns:a16="http://schemas.microsoft.com/office/drawing/2014/main" val="4088740034"/>
                    </a:ext>
                  </a:extLst>
                </a:gridCol>
                <a:gridCol w="2819040">
                  <a:extLst>
                    <a:ext uri="{9D8B030D-6E8A-4147-A177-3AD203B41FA5}">
                      <a16:colId xmlns:a16="http://schemas.microsoft.com/office/drawing/2014/main" val="3721140700"/>
                    </a:ext>
                  </a:extLst>
                </a:gridCol>
                <a:gridCol w="1832464">
                  <a:extLst>
                    <a:ext uri="{9D8B030D-6E8A-4147-A177-3AD203B41FA5}">
                      <a16:colId xmlns:a16="http://schemas.microsoft.com/office/drawing/2014/main" val="3429423157"/>
                    </a:ext>
                  </a:extLst>
                </a:gridCol>
                <a:gridCol w="2076793">
                  <a:extLst>
                    <a:ext uri="{9D8B030D-6E8A-4147-A177-3AD203B41FA5}">
                      <a16:colId xmlns:a16="http://schemas.microsoft.com/office/drawing/2014/main" val="3272314326"/>
                    </a:ext>
                  </a:extLst>
                </a:gridCol>
              </a:tblGrid>
              <a:tr h="1184779">
                <a:tc>
                  <a:txBody>
                    <a:bodyPr/>
                    <a:lstStyle/>
                    <a:p>
                      <a:pPr algn="l" fontAlgn="b"/>
                      <a:r>
                        <a:rPr lang="en-US" sz="2800" u="none" strike="noStrike" dirty="0">
                          <a:effectLst/>
                        </a:rPr>
                        <a:t>year</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800" u="none" strike="noStrike" dirty="0">
                          <a:effectLst/>
                        </a:rPr>
                        <a:t>Maximum annual pensionable earnings</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800" u="none" strike="noStrike">
                          <a:effectLst/>
                        </a:rPr>
                        <a:t>Basic exemption amount</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800" u="none" strike="noStrike">
                          <a:effectLst/>
                        </a:rPr>
                        <a:t>total contribution rate (%)</a:t>
                      </a:r>
                      <a:endParaRPr lang="en-US" sz="2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01599490"/>
                  </a:ext>
                </a:extLst>
              </a:tr>
              <a:tr h="574424">
                <a:tc>
                  <a:txBody>
                    <a:bodyPr/>
                    <a:lstStyle/>
                    <a:p>
                      <a:pPr algn="r" fontAlgn="b"/>
                      <a:r>
                        <a:rPr lang="en-US" sz="2800" u="none" strike="noStrike" dirty="0">
                          <a:effectLst/>
                        </a:rPr>
                        <a:t>1966</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5000</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600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3.6</a:t>
                      </a:r>
                      <a:endParaRPr lang="en-US" sz="2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17986193"/>
                  </a:ext>
                </a:extLst>
              </a:tr>
              <a:tr h="574424">
                <a:tc>
                  <a:txBody>
                    <a:bodyPr/>
                    <a:lstStyle/>
                    <a:p>
                      <a:pPr algn="r" fontAlgn="b"/>
                      <a:r>
                        <a:rPr lang="en-US" sz="2800" u="none" strike="noStrike">
                          <a:effectLst/>
                        </a:rPr>
                        <a:t>1980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13100</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1300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3.6</a:t>
                      </a:r>
                      <a:endParaRPr lang="en-US" sz="2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99475471"/>
                  </a:ext>
                </a:extLst>
              </a:tr>
              <a:tr h="574424">
                <a:tc>
                  <a:txBody>
                    <a:bodyPr/>
                    <a:lstStyle/>
                    <a:p>
                      <a:pPr algn="r" fontAlgn="b"/>
                      <a:r>
                        <a:rPr lang="en-US" sz="2800" u="none" strike="noStrike">
                          <a:effectLst/>
                        </a:rPr>
                        <a:t>1990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28900</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2800</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4.4</a:t>
                      </a:r>
                      <a:endParaRPr lang="en-US" sz="2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59070351"/>
                  </a:ext>
                </a:extLst>
              </a:tr>
              <a:tr h="574424">
                <a:tc>
                  <a:txBody>
                    <a:bodyPr/>
                    <a:lstStyle/>
                    <a:p>
                      <a:pPr algn="r" fontAlgn="b"/>
                      <a:r>
                        <a:rPr lang="en-US" sz="2800" u="none" strike="noStrike">
                          <a:effectLst/>
                        </a:rPr>
                        <a:t>2000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37600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3500</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7.8</a:t>
                      </a:r>
                      <a:endParaRPr lang="en-US" sz="2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01841455"/>
                  </a:ext>
                </a:extLst>
              </a:tr>
              <a:tr h="574424">
                <a:tc>
                  <a:txBody>
                    <a:bodyPr/>
                    <a:lstStyle/>
                    <a:p>
                      <a:pPr algn="r" fontAlgn="b"/>
                      <a:r>
                        <a:rPr lang="en-US" sz="2800" u="none" strike="noStrike">
                          <a:effectLst/>
                        </a:rPr>
                        <a:t>2010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47200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3500</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9.9</a:t>
                      </a:r>
                      <a:endParaRPr lang="en-US" sz="2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97057812"/>
                  </a:ext>
                </a:extLst>
              </a:tr>
              <a:tr h="574424">
                <a:tc>
                  <a:txBody>
                    <a:bodyPr/>
                    <a:lstStyle/>
                    <a:p>
                      <a:pPr algn="r" fontAlgn="b"/>
                      <a:r>
                        <a:rPr lang="en-US" sz="2800" u="none" strike="noStrike">
                          <a:effectLst/>
                        </a:rPr>
                        <a:t>2020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58700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3500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10.5</a:t>
                      </a:r>
                      <a:endParaRPr lang="en-US" sz="2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27917760"/>
                  </a:ext>
                </a:extLst>
              </a:tr>
            </a:tbl>
          </a:graphicData>
        </a:graphic>
      </p:graphicFrame>
    </p:spTree>
    <p:extLst>
      <p:ext uri="{BB962C8B-B14F-4D97-AF65-F5344CB8AC3E}">
        <p14:creationId xmlns:p14="http://schemas.microsoft.com/office/powerpoint/2010/main" val="2741121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600" dirty="0"/>
              <a:t>Pension deduction is the biggest deduction from our incomes</a:t>
            </a:r>
          </a:p>
          <a:p>
            <a:r>
              <a:rPr lang="en-US" sz="3600" dirty="0"/>
              <a:t>The core of financial planning is retirement planning</a:t>
            </a:r>
          </a:p>
          <a:p>
            <a:r>
              <a:rPr lang="en-US" sz="3600" dirty="0"/>
              <a:t>Pension systems have broad impacts to our society.</a:t>
            </a:r>
          </a:p>
          <a:p>
            <a:r>
              <a:rPr lang="en-US" sz="3600" dirty="0"/>
              <a:t>Numbers and ratios change every year or every quarter. Figures presented here are for reference only.</a:t>
            </a:r>
          </a:p>
        </p:txBody>
      </p:sp>
    </p:spTree>
    <p:extLst>
      <p:ext uri="{BB962C8B-B14F-4D97-AF65-F5344CB8AC3E}">
        <p14:creationId xmlns:p14="http://schemas.microsoft.com/office/powerpoint/2010/main" val="26797735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F507F-9222-43C8-9945-EABD4617162E}"/>
              </a:ext>
            </a:extLst>
          </p:cNvPr>
          <p:cNvSpPr>
            <a:spLocks noGrp="1"/>
          </p:cNvSpPr>
          <p:nvPr>
            <p:ph type="title"/>
          </p:nvPr>
        </p:nvSpPr>
        <p:spPr/>
        <p:txBody>
          <a:bodyPr/>
          <a:lstStyle/>
          <a:p>
            <a:r>
              <a:rPr lang="en-US" dirty="0"/>
              <a:t>Notes</a:t>
            </a:r>
            <a:endParaRPr lang="en-CA" dirty="0"/>
          </a:p>
        </p:txBody>
      </p:sp>
      <p:sp>
        <p:nvSpPr>
          <p:cNvPr id="3" name="Content Placeholder 2">
            <a:extLst>
              <a:ext uri="{FF2B5EF4-FFF2-40B4-BE49-F238E27FC236}">
                <a16:creationId xmlns:a16="http://schemas.microsoft.com/office/drawing/2014/main" id="{A368E276-03BA-49D9-91DD-4980E475DCDA}"/>
              </a:ext>
            </a:extLst>
          </p:cNvPr>
          <p:cNvSpPr>
            <a:spLocks noGrp="1"/>
          </p:cNvSpPr>
          <p:nvPr>
            <p:ph idx="1"/>
          </p:nvPr>
        </p:nvSpPr>
        <p:spPr/>
        <p:txBody>
          <a:bodyPr/>
          <a:lstStyle/>
          <a:p>
            <a:r>
              <a:rPr lang="en-US" dirty="0"/>
              <a:t>Deduction rate, or contribution rate, increases over time.</a:t>
            </a:r>
          </a:p>
          <a:p>
            <a:r>
              <a:rPr lang="en-US" dirty="0"/>
              <a:t>Pensionable earning increases over time.</a:t>
            </a:r>
          </a:p>
          <a:p>
            <a:r>
              <a:rPr lang="en-US" dirty="0"/>
              <a:t>Basic exemption amount remains same since (or before) 2000.</a:t>
            </a:r>
          </a:p>
          <a:p>
            <a:endParaRPr lang="en-CA" dirty="0"/>
          </a:p>
        </p:txBody>
      </p:sp>
    </p:spTree>
    <p:extLst>
      <p:ext uri="{BB962C8B-B14F-4D97-AF65-F5344CB8AC3E}">
        <p14:creationId xmlns:p14="http://schemas.microsoft.com/office/powerpoint/2010/main" val="34927932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CPP Program </a:t>
            </a:r>
            <a:r>
              <a:rPr lang="en-US" sz="2000" dirty="0"/>
              <a:t>(1 of 3)</a:t>
            </a:r>
            <a:endParaRPr lang="en-US" b="0" dirty="0"/>
          </a:p>
        </p:txBody>
      </p:sp>
      <p:sp>
        <p:nvSpPr>
          <p:cNvPr id="3" name="Content Placeholder 2"/>
          <p:cNvSpPr>
            <a:spLocks noGrp="1"/>
          </p:cNvSpPr>
          <p:nvPr>
            <p:ph idx="1"/>
          </p:nvPr>
        </p:nvSpPr>
        <p:spPr/>
        <p:txBody>
          <a:bodyPr/>
          <a:lstStyle/>
          <a:p>
            <a:pPr>
              <a:lnSpc>
                <a:spcPct val="93000"/>
              </a:lnSpc>
            </a:pPr>
            <a:r>
              <a:rPr lang="en-US" dirty="0">
                <a:ea typeface="ＭＳ Ｐゴシック" pitchFamily="34" charset="-128"/>
              </a:rPr>
              <a:t>First $3500 of annual income is exempt from the CPP contribution calculation (your year</a:t>
            </a:r>
            <a:r>
              <a:rPr lang="en-US" altLang="en-US" dirty="0">
                <a:ea typeface="ＭＳ Ｐゴシック" pitchFamily="34" charset="-128"/>
              </a:rPr>
              <a:t>’</a:t>
            </a:r>
            <a:r>
              <a:rPr lang="en-US" dirty="0">
                <a:ea typeface="ＭＳ Ｐゴシック" pitchFamily="34" charset="-128"/>
              </a:rPr>
              <a:t>s basic exemption (YBE))</a:t>
            </a:r>
          </a:p>
          <a:p>
            <a:pPr>
              <a:lnSpc>
                <a:spcPct val="93000"/>
              </a:lnSpc>
            </a:pPr>
            <a:r>
              <a:rPr lang="en-US" dirty="0">
                <a:ea typeface="ＭＳ Ｐゴシック" pitchFamily="34" charset="-128"/>
              </a:rPr>
              <a:t>At 2017, contribution rate is 9.9% of your pensionable earnings (amount of income you earn between the year</a:t>
            </a:r>
            <a:r>
              <a:rPr lang="en-US" altLang="en-US" dirty="0">
                <a:ea typeface="ＭＳ Ｐゴシック" pitchFamily="34" charset="-128"/>
              </a:rPr>
              <a:t>’</a:t>
            </a:r>
            <a:r>
              <a:rPr lang="en-US" dirty="0">
                <a:ea typeface="ＭＳ Ｐゴシック" pitchFamily="34" charset="-128"/>
              </a:rPr>
              <a:t>s basic exemption (YBE) and the year</a:t>
            </a:r>
            <a:r>
              <a:rPr lang="en-US" altLang="en-US" dirty="0">
                <a:ea typeface="ＭＳ Ｐゴシック" pitchFamily="34" charset="-128"/>
              </a:rPr>
              <a:t>’</a:t>
            </a:r>
            <a:r>
              <a:rPr lang="en-US" dirty="0">
                <a:ea typeface="ＭＳ Ｐゴシック" pitchFamily="34" charset="-128"/>
              </a:rPr>
              <a:t>s maximum pensionable earnings (YMPE))</a:t>
            </a:r>
          </a:p>
          <a:p>
            <a:pPr lvl="1">
              <a:lnSpc>
                <a:spcPct val="93000"/>
              </a:lnSpc>
            </a:pPr>
            <a:r>
              <a:rPr lang="en-US" dirty="0">
                <a:ea typeface="ＭＳ Ｐゴシック" pitchFamily="34" charset="-128"/>
              </a:rPr>
              <a:t>2017 YMPE was $55300</a:t>
            </a:r>
          </a:p>
          <a:p>
            <a:pPr lvl="1">
              <a:lnSpc>
                <a:spcPct val="93000"/>
              </a:lnSpc>
            </a:pPr>
            <a:r>
              <a:rPr lang="en-US" dirty="0">
                <a:ea typeface="ＭＳ Ｐゴシック" pitchFamily="34" charset="-128"/>
              </a:rPr>
              <a:t>CPP contribution rate is split between employees and their employers (4.95% each)</a:t>
            </a:r>
          </a:p>
          <a:p>
            <a:pPr lvl="1">
              <a:lnSpc>
                <a:spcPct val="93000"/>
              </a:lnSpc>
            </a:pPr>
            <a:r>
              <a:rPr lang="en-US" dirty="0">
                <a:ea typeface="ＭＳ Ｐゴシック" pitchFamily="34" charset="-128"/>
              </a:rPr>
              <a:t>Self-employed individuals must contribute 9.9%</a:t>
            </a:r>
            <a:endParaRPr lang="en-US" dirty="0"/>
          </a:p>
        </p:txBody>
      </p:sp>
    </p:spTree>
    <p:extLst>
      <p:ext uri="{BB962C8B-B14F-4D97-AF65-F5344CB8AC3E}">
        <p14:creationId xmlns:p14="http://schemas.microsoft.com/office/powerpoint/2010/main" val="25445161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9793F-D0A5-4548-AFB7-EB489732EE82}"/>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5A8EFD42-02E0-4E2E-BDE6-724910C8BA09}"/>
              </a:ext>
            </a:extLst>
          </p:cNvPr>
          <p:cNvSpPr>
            <a:spLocks noGrp="1"/>
          </p:cNvSpPr>
          <p:nvPr>
            <p:ph idx="1"/>
          </p:nvPr>
        </p:nvSpPr>
        <p:spPr/>
        <p:txBody>
          <a:bodyPr/>
          <a:lstStyle/>
          <a:p>
            <a:pPr>
              <a:lnSpc>
                <a:spcPct val="93000"/>
              </a:lnSpc>
            </a:pPr>
            <a:r>
              <a:rPr lang="en-US" dirty="0">
                <a:ea typeface="ＭＳ Ｐゴシック" pitchFamily="34" charset="-128"/>
              </a:rPr>
              <a:t>At 2022, contribution rate is 11.4% of your pensionable earnings (amount of income you earn between the year</a:t>
            </a:r>
            <a:r>
              <a:rPr lang="en-US" altLang="en-US" dirty="0">
                <a:ea typeface="ＭＳ Ｐゴシック" pitchFamily="34" charset="-128"/>
              </a:rPr>
              <a:t>’</a:t>
            </a:r>
            <a:r>
              <a:rPr lang="en-US" dirty="0">
                <a:ea typeface="ＭＳ Ｐゴシック" pitchFamily="34" charset="-128"/>
              </a:rPr>
              <a:t>s basic exemption (YBE) and the year</a:t>
            </a:r>
            <a:r>
              <a:rPr lang="en-US" altLang="en-US" dirty="0">
                <a:ea typeface="ＭＳ Ｐゴシック" pitchFamily="34" charset="-128"/>
              </a:rPr>
              <a:t>’</a:t>
            </a:r>
            <a:r>
              <a:rPr lang="en-US" dirty="0">
                <a:ea typeface="ＭＳ Ｐゴシック" pitchFamily="34" charset="-128"/>
              </a:rPr>
              <a:t>s maximum pensionable earnings (YMPE))</a:t>
            </a:r>
          </a:p>
          <a:p>
            <a:pPr lvl="1">
              <a:lnSpc>
                <a:spcPct val="93000"/>
              </a:lnSpc>
            </a:pPr>
            <a:r>
              <a:rPr lang="en-US" dirty="0">
                <a:ea typeface="ＭＳ Ｐゴシック" pitchFamily="34" charset="-128"/>
              </a:rPr>
              <a:t>2022 YMPE was $64900</a:t>
            </a:r>
          </a:p>
          <a:p>
            <a:pPr lvl="1">
              <a:lnSpc>
                <a:spcPct val="93000"/>
              </a:lnSpc>
            </a:pPr>
            <a:r>
              <a:rPr lang="en-US" dirty="0">
                <a:ea typeface="ＭＳ Ｐゴシック" pitchFamily="34" charset="-128"/>
              </a:rPr>
              <a:t>CPP contribution rate is split between employees and their employers (5.7% each)</a:t>
            </a:r>
          </a:p>
          <a:p>
            <a:pPr lvl="1">
              <a:lnSpc>
                <a:spcPct val="93000"/>
              </a:lnSpc>
            </a:pPr>
            <a:r>
              <a:rPr lang="en-US" dirty="0">
                <a:ea typeface="ＭＳ Ｐゴシック" pitchFamily="34" charset="-128"/>
              </a:rPr>
              <a:t>Self-employed individuals must contribute 11.4%</a:t>
            </a:r>
          </a:p>
          <a:p>
            <a:pPr lvl="1">
              <a:lnSpc>
                <a:spcPct val="93000"/>
              </a:lnSpc>
            </a:pPr>
            <a:r>
              <a:rPr lang="en-US" dirty="0">
                <a:ea typeface="ＭＳ Ｐゴシック" pitchFamily="34" charset="-128"/>
              </a:rPr>
              <a:t>Maximum annual contribution 6999.60</a:t>
            </a:r>
            <a:endParaRPr lang="en-CA" dirty="0"/>
          </a:p>
        </p:txBody>
      </p:sp>
    </p:spTree>
    <p:extLst>
      <p:ext uri="{BB962C8B-B14F-4D97-AF65-F5344CB8AC3E}">
        <p14:creationId xmlns:p14="http://schemas.microsoft.com/office/powerpoint/2010/main" val="41162444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8229600" cy="779252"/>
          </a:xfrm>
        </p:spPr>
        <p:txBody>
          <a:bodyPr/>
          <a:lstStyle/>
          <a:p>
            <a:r>
              <a:rPr lang="en-US" dirty="0"/>
              <a:t>CPP Example 1</a:t>
            </a:r>
          </a:p>
        </p:txBody>
      </p:sp>
      <p:sp>
        <p:nvSpPr>
          <p:cNvPr id="3" name="Content Placeholder 2"/>
          <p:cNvSpPr>
            <a:spLocks noGrp="1"/>
          </p:cNvSpPr>
          <p:nvPr>
            <p:ph idx="1"/>
          </p:nvPr>
        </p:nvSpPr>
        <p:spPr>
          <a:xfrm>
            <a:off x="1981200" y="1219200"/>
            <a:ext cx="8229600" cy="4953000"/>
          </a:xfrm>
        </p:spPr>
        <p:txBody>
          <a:bodyPr/>
          <a:lstStyle/>
          <a:p>
            <a:pPr marL="0" indent="0">
              <a:buNone/>
            </a:pPr>
            <a:r>
              <a:rPr lang="en-US" sz="2000" dirty="0"/>
              <a:t>Colleen works as an employee for </a:t>
            </a:r>
            <a:r>
              <a:rPr lang="en-US" sz="2000" dirty="0" err="1"/>
              <a:t>Dynamex</a:t>
            </a:r>
            <a:r>
              <a:rPr lang="en-US" sz="2000" dirty="0"/>
              <a:t> Industries. During 2017, she earned income of $60 000. Her spouse, Chris, is a self-employed carpenter. His earned income in 2017 was $38 000.</a:t>
            </a:r>
          </a:p>
          <a:p>
            <a:pPr marL="0" indent="0">
              <a:buNone/>
            </a:pPr>
            <a:r>
              <a:rPr lang="en-US" sz="2000" dirty="0"/>
              <a:t>Colleen’s CPP contribution amount would be calculated as follows:</a:t>
            </a:r>
          </a:p>
          <a:p>
            <a:pPr marL="0" indent="0">
              <a:buNone/>
            </a:pPr>
            <a:r>
              <a:rPr lang="en-US" sz="2000" dirty="0"/>
              <a:t>(The lesser of Annual Income or YMPE − YBE) × 4.95%</a:t>
            </a:r>
          </a:p>
          <a:p>
            <a:pPr marL="914400" indent="-914400">
              <a:buNone/>
            </a:pPr>
            <a:r>
              <a:rPr lang="en-US" sz="2000" dirty="0"/>
              <a:t>	= ($55 300 − $3500) × 4.95%</a:t>
            </a:r>
          </a:p>
          <a:p>
            <a:pPr marL="914400" indent="-914400">
              <a:buNone/>
            </a:pPr>
            <a:r>
              <a:rPr lang="en-US" sz="2000" dirty="0"/>
              <a:t>	= $2564.10</a:t>
            </a:r>
          </a:p>
          <a:p>
            <a:pPr marL="0" indent="0">
              <a:buNone/>
            </a:pPr>
            <a:r>
              <a:rPr lang="en-US" sz="2000" dirty="0"/>
              <a:t>Chris’s CPP contribution amount would be calculated as follows:</a:t>
            </a:r>
          </a:p>
          <a:p>
            <a:pPr marL="0" indent="0">
              <a:buNone/>
            </a:pPr>
            <a:r>
              <a:rPr lang="en-US" sz="2000" dirty="0"/>
              <a:t>(The lesser of Annual Income or YMPE − YBE) × 9.9%</a:t>
            </a:r>
          </a:p>
          <a:p>
            <a:pPr marL="914400" indent="-914400">
              <a:buNone/>
            </a:pPr>
            <a:r>
              <a:rPr lang="en-US" sz="2000" dirty="0"/>
              <a:t>	= ($38 000 − $3500) × 9.9%</a:t>
            </a:r>
          </a:p>
          <a:p>
            <a:pPr marL="914400" indent="-914400">
              <a:buNone/>
            </a:pPr>
            <a:r>
              <a:rPr lang="en-US" sz="2000" dirty="0"/>
              <a:t>	= $3415.50</a:t>
            </a:r>
          </a:p>
        </p:txBody>
      </p:sp>
    </p:spTree>
    <p:extLst>
      <p:ext uri="{BB962C8B-B14F-4D97-AF65-F5344CB8AC3E}">
        <p14:creationId xmlns:p14="http://schemas.microsoft.com/office/powerpoint/2010/main" val="21462915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CPP Program </a:t>
            </a:r>
            <a:r>
              <a:rPr lang="en-US" sz="2000" dirty="0"/>
              <a:t>(2 of 3)</a:t>
            </a:r>
            <a:endParaRPr lang="en-US" dirty="0"/>
          </a:p>
        </p:txBody>
      </p:sp>
      <p:sp>
        <p:nvSpPr>
          <p:cNvPr id="3" name="Content Placeholder 2"/>
          <p:cNvSpPr>
            <a:spLocks noGrp="1"/>
          </p:cNvSpPr>
          <p:nvPr>
            <p:ph idx="1"/>
          </p:nvPr>
        </p:nvSpPr>
        <p:spPr>
          <a:xfrm>
            <a:off x="1981200" y="1600200"/>
            <a:ext cx="8229600" cy="4648200"/>
          </a:xfrm>
        </p:spPr>
        <p:txBody>
          <a:bodyPr/>
          <a:lstStyle/>
          <a:p>
            <a:pPr marL="0" indent="0">
              <a:spcBef>
                <a:spcPts val="1200"/>
              </a:spcBef>
              <a:buNone/>
            </a:pPr>
            <a:endParaRPr lang="en-US" dirty="0">
              <a:ea typeface="ＭＳ Ｐゴシック" pitchFamily="34" charset="-128"/>
            </a:endParaRPr>
          </a:p>
          <a:p>
            <a:pPr>
              <a:spcBef>
                <a:spcPts val="1200"/>
              </a:spcBef>
            </a:pPr>
            <a:r>
              <a:rPr lang="en-US" dirty="0">
                <a:ea typeface="ＭＳ Ｐゴシック" pitchFamily="34" charset="-128"/>
              </a:rPr>
              <a:t>Must apply to receive CPP benefits, 2017 max was $1114.17 monthly</a:t>
            </a:r>
          </a:p>
          <a:p>
            <a:pPr>
              <a:spcBef>
                <a:spcPts val="1200"/>
              </a:spcBef>
            </a:pPr>
            <a:r>
              <a:rPr lang="en-US" dirty="0">
                <a:ea typeface="ＭＳ Ｐゴシック" pitchFamily="34" charset="-128"/>
              </a:rPr>
              <a:t>You may apply early or delay benefits</a:t>
            </a:r>
          </a:p>
          <a:p>
            <a:pPr lvl="1"/>
            <a:r>
              <a:rPr lang="en-US" dirty="0">
                <a:ea typeface="ＭＳ Ｐゴシック" pitchFamily="34" charset="-128"/>
              </a:rPr>
              <a:t>In 2017, between ages 60 and 65, benefits are reduced by 0.60 % for every month early</a:t>
            </a:r>
          </a:p>
          <a:p>
            <a:pPr lvl="1"/>
            <a:r>
              <a:rPr lang="en-US" dirty="0">
                <a:ea typeface="ＭＳ Ｐゴシック" pitchFamily="34" charset="-128"/>
              </a:rPr>
              <a:t>In 2017, between ages 65 and 70, benefits are increase by 0.7 % for every month late</a:t>
            </a:r>
            <a:endParaRPr lang="en-US" dirty="0"/>
          </a:p>
        </p:txBody>
      </p:sp>
    </p:spTree>
    <p:extLst>
      <p:ext uri="{BB962C8B-B14F-4D97-AF65-F5344CB8AC3E}">
        <p14:creationId xmlns:p14="http://schemas.microsoft.com/office/powerpoint/2010/main" val="19620895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CPP Program </a:t>
            </a:r>
            <a:r>
              <a:rPr lang="en-US" sz="2000" dirty="0"/>
              <a:t>(3 of 3)</a:t>
            </a:r>
            <a:endParaRPr lang="en-US" dirty="0"/>
          </a:p>
        </p:txBody>
      </p:sp>
      <p:sp>
        <p:nvSpPr>
          <p:cNvPr id="3" name="Content Placeholder 2"/>
          <p:cNvSpPr>
            <a:spLocks noGrp="1"/>
          </p:cNvSpPr>
          <p:nvPr>
            <p:ph idx="1"/>
          </p:nvPr>
        </p:nvSpPr>
        <p:spPr/>
        <p:txBody>
          <a:bodyPr/>
          <a:lstStyle/>
          <a:p>
            <a:r>
              <a:rPr lang="en-US" dirty="0">
                <a:ea typeface="ＭＳ Ｐゴシック" pitchFamily="34" charset="-128"/>
              </a:rPr>
              <a:t>Inflation Protection (adjusted every January)</a:t>
            </a:r>
          </a:p>
          <a:p>
            <a:r>
              <a:rPr lang="en-US" dirty="0">
                <a:ea typeface="ＭＳ Ｐゴシック" pitchFamily="34" charset="-128"/>
              </a:rPr>
              <a:t>CPP retirement pension is a taxable benefit</a:t>
            </a:r>
          </a:p>
          <a:p>
            <a:r>
              <a:rPr lang="en-US" dirty="0">
                <a:ea typeface="ＭＳ Ｐゴシック" pitchFamily="34" charset="-128"/>
              </a:rPr>
              <a:t>Employee contributions can be claimed as a non-refundable tax credit</a:t>
            </a:r>
          </a:p>
          <a:p>
            <a:r>
              <a:rPr lang="en-US" dirty="0">
                <a:ea typeface="ＭＳ Ｐゴシック" pitchFamily="34" charset="-128"/>
              </a:rPr>
              <a:t>Employer contributions are a deductible business expense</a:t>
            </a:r>
          </a:p>
          <a:p>
            <a:r>
              <a:rPr lang="en-US" dirty="0">
                <a:ea typeface="ＭＳ Ｐゴシック" pitchFamily="34" charset="-128"/>
              </a:rPr>
              <a:t>Self-employed individuals can claim both the tax credit and the expense deduction</a:t>
            </a:r>
            <a:endParaRPr lang="en-US" dirty="0"/>
          </a:p>
        </p:txBody>
      </p:sp>
    </p:spTree>
    <p:extLst>
      <p:ext uri="{BB962C8B-B14F-4D97-AF65-F5344CB8AC3E}">
        <p14:creationId xmlns:p14="http://schemas.microsoft.com/office/powerpoint/2010/main" val="6167531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calculation of CPP benefit (Brief)</a:t>
            </a:r>
          </a:p>
        </p:txBody>
      </p:sp>
      <p:sp>
        <p:nvSpPr>
          <p:cNvPr id="3" name="Content Placeholder 2"/>
          <p:cNvSpPr>
            <a:spLocks noGrp="1"/>
          </p:cNvSpPr>
          <p:nvPr>
            <p:ph idx="1"/>
          </p:nvPr>
        </p:nvSpPr>
        <p:spPr/>
        <p:txBody>
          <a:bodyPr>
            <a:normAutofit/>
          </a:bodyPr>
          <a:lstStyle/>
          <a:p>
            <a:r>
              <a:rPr lang="en-US" dirty="0"/>
              <a:t>The calculation is quite involved. For details, please check</a:t>
            </a:r>
          </a:p>
          <a:p>
            <a:r>
              <a:rPr lang="en-US" dirty="0">
                <a:hlinkClick r:id="rId2"/>
              </a:rPr>
              <a:t>https://retirehappy.ca/how-to-calculate-your-cpp-retirement-pension/</a:t>
            </a:r>
            <a:endParaRPr lang="en-US" dirty="0"/>
          </a:p>
          <a:p>
            <a:endParaRPr lang="en-US" dirty="0"/>
          </a:p>
          <a:p>
            <a:r>
              <a:rPr lang="en-US" dirty="0"/>
              <a:t>Essentially, the amount of CPP payment is 25% of average monthly pensionable earning (AMPE).</a:t>
            </a:r>
          </a:p>
          <a:p>
            <a:r>
              <a:rPr lang="en-US" dirty="0"/>
              <a:t>CPP contribution starts at age 18, ends at 65</a:t>
            </a:r>
          </a:p>
          <a:p>
            <a:r>
              <a:rPr lang="en-US" dirty="0"/>
              <a:t>Can remove 8 years with least income from calculation</a:t>
            </a:r>
          </a:p>
        </p:txBody>
      </p:sp>
    </p:spTree>
    <p:extLst>
      <p:ext uri="{BB962C8B-B14F-4D97-AF65-F5344CB8AC3E}">
        <p14:creationId xmlns:p14="http://schemas.microsoft.com/office/powerpoint/2010/main" val="18066308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CPP Example 2</a:t>
            </a:r>
          </a:p>
        </p:txBody>
      </p:sp>
      <p:sp>
        <p:nvSpPr>
          <p:cNvPr id="3" name="Content Placeholder 2"/>
          <p:cNvSpPr>
            <a:spLocks noGrp="1"/>
          </p:cNvSpPr>
          <p:nvPr>
            <p:ph idx="1"/>
          </p:nvPr>
        </p:nvSpPr>
        <p:spPr/>
        <p:txBody>
          <a:bodyPr/>
          <a:lstStyle/>
          <a:p>
            <a:r>
              <a:rPr lang="en-US" dirty="0"/>
              <a:t>Jason started working since he is 18. He earns 30,000 every year.  He will retire at 65, after working for 47 years. His annual CPP contribution is (30,000-3500)*10% = 2650 dollar. Jason’s annual CPP benefit will be 30000*25% = 7500 dollar</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3621639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CPP Example 3 (Continued from Example 2)</a:t>
            </a:r>
          </a:p>
        </p:txBody>
      </p:sp>
      <p:sp>
        <p:nvSpPr>
          <p:cNvPr id="3" name="Content Placeholder 2"/>
          <p:cNvSpPr>
            <a:spLocks noGrp="1"/>
          </p:cNvSpPr>
          <p:nvPr>
            <p:ph idx="1"/>
          </p:nvPr>
        </p:nvSpPr>
        <p:spPr/>
        <p:txBody>
          <a:bodyPr>
            <a:noAutofit/>
          </a:bodyPr>
          <a:lstStyle/>
          <a:p>
            <a:r>
              <a:rPr lang="en-US" sz="3600" dirty="0"/>
              <a:t>Suppose Jason live to 80 years old. He will receive CPP benefit for 15 years. Calculate how much he contribute to and receive from CPP, without considering time value.</a:t>
            </a:r>
          </a:p>
          <a:p>
            <a:endParaRPr lang="en-US" sz="3600" dirty="0"/>
          </a:p>
        </p:txBody>
      </p:sp>
    </p:spTree>
    <p:extLst>
      <p:ext uri="{BB962C8B-B14F-4D97-AF65-F5344CB8AC3E}">
        <p14:creationId xmlns:p14="http://schemas.microsoft.com/office/powerpoint/2010/main" val="11881026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88DFC-A929-427C-84B7-FD063244744C}"/>
              </a:ext>
            </a:extLst>
          </p:cNvPr>
          <p:cNvSpPr>
            <a:spLocks noGrp="1"/>
          </p:cNvSpPr>
          <p:nvPr>
            <p:ph type="title"/>
          </p:nvPr>
        </p:nvSpPr>
        <p:spPr/>
        <p:txBody>
          <a:bodyPr/>
          <a:lstStyle/>
          <a:p>
            <a:r>
              <a:rPr lang="en-CA" dirty="0"/>
              <a:t>Solution</a:t>
            </a:r>
          </a:p>
        </p:txBody>
      </p:sp>
      <p:sp>
        <p:nvSpPr>
          <p:cNvPr id="3" name="Content Placeholder 2">
            <a:extLst>
              <a:ext uri="{FF2B5EF4-FFF2-40B4-BE49-F238E27FC236}">
                <a16:creationId xmlns:a16="http://schemas.microsoft.com/office/drawing/2014/main" id="{23129258-0BFA-4065-8A03-76E2490A2685}"/>
              </a:ext>
            </a:extLst>
          </p:cNvPr>
          <p:cNvSpPr>
            <a:spLocks noGrp="1"/>
          </p:cNvSpPr>
          <p:nvPr>
            <p:ph idx="1"/>
          </p:nvPr>
        </p:nvSpPr>
        <p:spPr/>
        <p:txBody>
          <a:bodyPr/>
          <a:lstStyle/>
          <a:p>
            <a:r>
              <a:rPr lang="en-CA" dirty="0"/>
              <a:t>Jason’s contribution</a:t>
            </a:r>
          </a:p>
          <a:p>
            <a:r>
              <a:rPr lang="en-CA" dirty="0"/>
              <a:t>47*2650 = 124550</a:t>
            </a:r>
          </a:p>
          <a:p>
            <a:r>
              <a:rPr lang="en-CA" dirty="0"/>
              <a:t>Jason’s benefit</a:t>
            </a:r>
          </a:p>
          <a:p>
            <a:r>
              <a:rPr lang="en-CA" dirty="0"/>
              <a:t>7500*15 = 112500</a:t>
            </a:r>
          </a:p>
        </p:txBody>
      </p:sp>
    </p:spTree>
    <p:extLst>
      <p:ext uri="{BB962C8B-B14F-4D97-AF65-F5344CB8AC3E}">
        <p14:creationId xmlns:p14="http://schemas.microsoft.com/office/powerpoint/2010/main" val="712831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a:t>
            </a:r>
            <a:r>
              <a:rPr lang="en-US" sz="2400" dirty="0"/>
              <a:t>(1 of 2)</a:t>
            </a:r>
          </a:p>
        </p:txBody>
      </p:sp>
      <p:sp>
        <p:nvSpPr>
          <p:cNvPr id="3" name="Content Placeholder 2"/>
          <p:cNvSpPr>
            <a:spLocks noGrp="1"/>
          </p:cNvSpPr>
          <p:nvPr>
            <p:ph idx="1"/>
          </p:nvPr>
        </p:nvSpPr>
        <p:spPr>
          <a:xfrm>
            <a:off x="1981200" y="1600201"/>
            <a:ext cx="8458200" cy="4525963"/>
          </a:xfrm>
        </p:spPr>
        <p:txBody>
          <a:bodyPr/>
          <a:lstStyle/>
          <a:p>
            <a:pPr marL="256032" indent="-256032">
              <a:spcBef>
                <a:spcPts val="1200"/>
              </a:spcBef>
              <a:buSzPct val="100000"/>
            </a:pPr>
            <a:r>
              <a:rPr lang="en-US" sz="2600" dirty="0">
                <a:ea typeface="ＭＳ Ｐゴシック" pitchFamily="34" charset="-128"/>
              </a:rPr>
              <a:t>Describe the role of Old Age Security</a:t>
            </a:r>
          </a:p>
          <a:p>
            <a:pPr marL="256032" indent="-256032">
              <a:spcBef>
                <a:spcPts val="1200"/>
              </a:spcBef>
              <a:buSzPct val="100000"/>
            </a:pPr>
            <a:r>
              <a:rPr lang="en-US" sz="2600" dirty="0">
                <a:ea typeface="ＭＳ Ｐゴシック" pitchFamily="34" charset="-128"/>
              </a:rPr>
              <a:t>Describe the role of the Canada Pension Plan</a:t>
            </a:r>
          </a:p>
          <a:p>
            <a:pPr marL="256032" indent="-256032">
              <a:spcBef>
                <a:spcPts val="1200"/>
              </a:spcBef>
              <a:buSzPct val="100000"/>
            </a:pPr>
            <a:r>
              <a:rPr lang="en-US" sz="2600" dirty="0">
                <a:ea typeface="ＭＳ Ｐゴシック" pitchFamily="34" charset="-128"/>
              </a:rPr>
              <a:t>Describe the broad impacts of CPP and pension system in general</a:t>
            </a:r>
          </a:p>
          <a:p>
            <a:pPr marL="256032" indent="-256032">
              <a:spcBef>
                <a:spcPts val="1200"/>
              </a:spcBef>
              <a:buSzPct val="100000"/>
            </a:pPr>
            <a:r>
              <a:rPr lang="en-US" sz="2600" dirty="0">
                <a:ea typeface="ＭＳ Ｐゴシック" pitchFamily="34" charset="-128"/>
              </a:rPr>
              <a:t>Explain the difference between defined-benefit and defined-contribution retirement plans</a:t>
            </a:r>
          </a:p>
          <a:p>
            <a:pPr marL="256032" indent="-256032">
              <a:spcBef>
                <a:spcPts val="1200"/>
              </a:spcBef>
              <a:buSzPct val="100000"/>
            </a:pPr>
            <a:r>
              <a:rPr lang="en-US" sz="2600" dirty="0">
                <a:ea typeface="ＭＳ Ｐゴシック" pitchFamily="34" charset="-128"/>
              </a:rPr>
              <a:t>Describe types of individual retirement savings plans</a:t>
            </a:r>
          </a:p>
          <a:p>
            <a:pPr marL="256032" indent="-256032">
              <a:spcBef>
                <a:spcPts val="1200"/>
              </a:spcBef>
              <a:buSzPct val="100000"/>
            </a:pPr>
            <a:r>
              <a:rPr lang="en-US" sz="2600" dirty="0">
                <a:ea typeface="ＭＳ Ｐゴシック" pitchFamily="34" charset="-128"/>
              </a:rPr>
              <a:t>The above plans form four layers of retirement incomes</a:t>
            </a:r>
          </a:p>
        </p:txBody>
      </p:sp>
    </p:spTree>
    <p:extLst>
      <p:ext uri="{BB962C8B-B14F-4D97-AF65-F5344CB8AC3E}">
        <p14:creationId xmlns:p14="http://schemas.microsoft.com/office/powerpoint/2010/main" val="13018228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B34CC-B127-42EB-BD5A-BE935DC8B107}"/>
              </a:ext>
            </a:extLst>
          </p:cNvPr>
          <p:cNvSpPr>
            <a:spLocks noGrp="1"/>
          </p:cNvSpPr>
          <p:nvPr>
            <p:ph type="title"/>
          </p:nvPr>
        </p:nvSpPr>
        <p:spPr/>
        <p:txBody>
          <a:bodyPr/>
          <a:lstStyle/>
          <a:p>
            <a:r>
              <a:rPr lang="en-CA" dirty="0"/>
              <a:t>Observation</a:t>
            </a:r>
          </a:p>
        </p:txBody>
      </p:sp>
      <p:sp>
        <p:nvSpPr>
          <p:cNvPr id="3" name="Content Placeholder 2">
            <a:extLst>
              <a:ext uri="{FF2B5EF4-FFF2-40B4-BE49-F238E27FC236}">
                <a16:creationId xmlns:a16="http://schemas.microsoft.com/office/drawing/2014/main" id="{F1B78DA7-3695-4A52-A31A-A5261AA34C18}"/>
              </a:ext>
            </a:extLst>
          </p:cNvPr>
          <p:cNvSpPr>
            <a:spLocks noGrp="1"/>
          </p:cNvSpPr>
          <p:nvPr>
            <p:ph idx="1"/>
          </p:nvPr>
        </p:nvSpPr>
        <p:spPr/>
        <p:txBody>
          <a:bodyPr/>
          <a:lstStyle/>
          <a:p>
            <a:r>
              <a:rPr lang="en-CA" dirty="0"/>
              <a:t>Jason worked for long years. He contributed much, received little.</a:t>
            </a:r>
          </a:p>
          <a:p>
            <a:r>
              <a:rPr lang="en-CA" dirty="0"/>
              <a:t>For him, even without considering for time value, his contribution is higher than his benefit.</a:t>
            </a:r>
          </a:p>
          <a:p>
            <a:r>
              <a:rPr lang="en-CA" dirty="0"/>
              <a:t>Since pension calculation allows eight years exclusion, the best time to start working is 26, or later, from the perspective of CPP</a:t>
            </a:r>
          </a:p>
          <a:p>
            <a:pPr marL="0" indent="0">
              <a:buNone/>
            </a:pPr>
            <a:endParaRPr lang="en-CA" dirty="0"/>
          </a:p>
        </p:txBody>
      </p:sp>
    </p:spTree>
    <p:extLst>
      <p:ext uri="{BB962C8B-B14F-4D97-AF65-F5344CB8AC3E}">
        <p14:creationId xmlns:p14="http://schemas.microsoft.com/office/powerpoint/2010/main" val="34241056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A795F-FF75-42A7-B993-461ACE84C05B}"/>
              </a:ext>
            </a:extLst>
          </p:cNvPr>
          <p:cNvSpPr>
            <a:spLocks noGrp="1"/>
          </p:cNvSpPr>
          <p:nvPr>
            <p:ph type="title"/>
          </p:nvPr>
        </p:nvSpPr>
        <p:spPr/>
        <p:txBody>
          <a:bodyPr/>
          <a:lstStyle/>
          <a:p>
            <a:r>
              <a:rPr lang="en-CA" dirty="0"/>
              <a:t>Start withdrawing CPP benefits  at different ages</a:t>
            </a:r>
          </a:p>
        </p:txBody>
      </p:sp>
      <p:sp>
        <p:nvSpPr>
          <p:cNvPr id="3" name="Content Placeholder 2">
            <a:extLst>
              <a:ext uri="{FF2B5EF4-FFF2-40B4-BE49-F238E27FC236}">
                <a16:creationId xmlns:a16="http://schemas.microsoft.com/office/drawing/2014/main" id="{E622BE26-4278-447D-9424-39F29DE56F4C}"/>
              </a:ext>
            </a:extLst>
          </p:cNvPr>
          <p:cNvSpPr>
            <a:spLocks noGrp="1"/>
          </p:cNvSpPr>
          <p:nvPr>
            <p:ph idx="1"/>
          </p:nvPr>
        </p:nvSpPr>
        <p:spPr/>
        <p:txBody>
          <a:bodyPr>
            <a:normAutofit fontScale="92500" lnSpcReduction="10000"/>
          </a:bodyPr>
          <a:lstStyle/>
          <a:p>
            <a:r>
              <a:rPr lang="en-CA" dirty="0"/>
              <a:t>The following table comparing retirement at 60, 65 and 70.</a:t>
            </a:r>
          </a:p>
          <a:p>
            <a:r>
              <a:rPr lang="en-CA" dirty="0"/>
              <a:t>The benchmark payment retiring at 65 is 13370 dollar annually, the maximum annual CPP benefit at 2017.</a:t>
            </a:r>
          </a:p>
          <a:p>
            <a:r>
              <a:rPr lang="en-CA" dirty="0"/>
              <a:t>When start withdrawing at 60, CPP benefit is reduced by 0.6%*12*5 = 36%</a:t>
            </a:r>
          </a:p>
          <a:p>
            <a:r>
              <a:rPr lang="en-CA" dirty="0"/>
              <a:t>The annual CPP payment is</a:t>
            </a:r>
          </a:p>
          <a:p>
            <a:r>
              <a:rPr lang="en-CA" dirty="0"/>
              <a:t>13370*(1-36%) = 8557</a:t>
            </a:r>
          </a:p>
          <a:p>
            <a:r>
              <a:rPr lang="en-CA" dirty="0"/>
              <a:t>When start withdrawing at 70, CPP benefit is increased by 0.7%*12*5 = 42%</a:t>
            </a:r>
          </a:p>
          <a:p>
            <a:r>
              <a:rPr lang="en-CA" dirty="0"/>
              <a:t>The annual CPP payment is</a:t>
            </a:r>
          </a:p>
          <a:p>
            <a:r>
              <a:rPr lang="en-CA" dirty="0"/>
              <a:t>13370*(1+42%) = 18985</a:t>
            </a:r>
          </a:p>
        </p:txBody>
      </p:sp>
    </p:spTree>
    <p:extLst>
      <p:ext uri="{BB962C8B-B14F-4D97-AF65-F5344CB8AC3E}">
        <p14:creationId xmlns:p14="http://schemas.microsoft.com/office/powerpoint/2010/main" val="40182052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15373"/>
            <a:ext cx="8229600" cy="575203"/>
          </a:xfrm>
        </p:spPr>
        <p:txBody>
          <a:bodyPr anchor="t">
            <a:normAutofit fontScale="90000"/>
          </a:bodyPr>
          <a:lstStyle/>
          <a:p>
            <a:r>
              <a:rPr lang="en-US" dirty="0"/>
              <a:t>CPP Alternatives </a:t>
            </a:r>
            <a:r>
              <a:rPr lang="en-US" sz="2000" dirty="0"/>
              <a:t>(1 of 3)</a:t>
            </a:r>
            <a:endParaRPr lang="en-US" b="0" dirty="0"/>
          </a:p>
        </p:txBody>
      </p:sp>
      <p:sp>
        <p:nvSpPr>
          <p:cNvPr id="3" name="Content Placeholder 2"/>
          <p:cNvSpPr>
            <a:spLocks noGrp="1"/>
          </p:cNvSpPr>
          <p:nvPr>
            <p:ph idx="1"/>
          </p:nvPr>
        </p:nvSpPr>
        <p:spPr>
          <a:xfrm>
            <a:off x="1981200" y="914401"/>
            <a:ext cx="8229600" cy="466725"/>
          </a:xfrm>
        </p:spPr>
        <p:txBody>
          <a:bodyPr>
            <a:normAutofit lnSpcReduction="10000"/>
          </a:bodyPr>
          <a:lstStyle/>
          <a:p>
            <a:pPr marL="0" indent="0">
              <a:buNone/>
            </a:pPr>
            <a:r>
              <a:rPr lang="en-US" dirty="0"/>
              <a:t>Accumulated CPP Retirement Pension</a:t>
            </a:r>
          </a:p>
        </p:txBody>
      </p:sp>
      <p:graphicFrame>
        <p:nvGraphicFramePr>
          <p:cNvPr id="5" name="Table 4"/>
          <p:cNvGraphicFramePr>
            <a:graphicFrameLocks noGrp="1"/>
          </p:cNvGraphicFramePr>
          <p:nvPr/>
        </p:nvGraphicFramePr>
        <p:xfrm>
          <a:off x="1981200" y="1569720"/>
          <a:ext cx="8229600" cy="4450080"/>
        </p:xfrm>
        <a:graphic>
          <a:graphicData uri="http://schemas.openxmlformats.org/drawingml/2006/table">
            <a:tbl>
              <a:tblPr firstRow="1">
                <a:tableStyleId>{3B4B98B0-60AC-42C2-AFA5-B58CD77FA1E5}</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pPr marL="0" marR="0">
                        <a:lnSpc>
                          <a:spcPct val="115000"/>
                        </a:lnSpc>
                        <a:spcBef>
                          <a:spcPts val="0"/>
                        </a:spcBef>
                        <a:spcAft>
                          <a:spcPts val="0"/>
                        </a:spcAft>
                      </a:pPr>
                      <a:r>
                        <a:rPr lang="en-US" sz="1400" b="0" dirty="0">
                          <a:solidFill>
                            <a:schemeClr val="bg1"/>
                          </a:solidFill>
                          <a:effectLst/>
                          <a:latin typeface="+mn-lt"/>
                          <a:ea typeface="Calibri"/>
                          <a:cs typeface="UniversLTStd-BoldCn"/>
                        </a:rPr>
                        <a:t>Blank</a:t>
                      </a:r>
                      <a:endParaRPr lang="en-US" sz="1400" dirty="0">
                        <a:solidFill>
                          <a:schemeClr val="bg1"/>
                        </a:solidFill>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Mark</a:t>
                      </a:r>
                      <a:endParaRPr lang="en-US" sz="1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Janet</a:t>
                      </a:r>
                      <a:endParaRPr lang="en-US" sz="1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Bob</a:t>
                      </a:r>
                      <a:endParaRPr lang="en-US" sz="1400">
                        <a:effectLst/>
                        <a:latin typeface="+mn-lt"/>
                        <a:ea typeface="Calibri"/>
                        <a:cs typeface="Times New Roman"/>
                      </a:endParaRPr>
                    </a:p>
                  </a:txBody>
                  <a:tcPr/>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400" b="1" dirty="0">
                          <a:effectLst/>
                          <a:latin typeface="+mn-lt"/>
                          <a:ea typeface="Calibri"/>
                          <a:cs typeface="UniversLTStd-BoldCn"/>
                        </a:rPr>
                        <a:t>Age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Early Retirement</a:t>
                      </a:r>
                      <a:endParaRPr lang="en-US" sz="1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dirty="0">
                          <a:effectLst/>
                          <a:latin typeface="+mn-lt"/>
                          <a:ea typeface="Calibri"/>
                          <a:cs typeface="UniversLTStd-BoldCn"/>
                        </a:rPr>
                        <a:t>Normal Retirement</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Late Retirement</a:t>
                      </a:r>
                      <a:endParaRPr lang="en-US" sz="1400">
                        <a:effectLst/>
                        <a:latin typeface="+mn-lt"/>
                        <a:ea typeface="Calibri"/>
                        <a:cs typeface="Times New Roman"/>
                      </a:endParaRPr>
                    </a:p>
                  </a:txBody>
                  <a:tcPr/>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400" dirty="0">
                          <a:effectLst/>
                          <a:latin typeface="+mn-lt"/>
                          <a:ea typeface="Calibri"/>
                          <a:cs typeface="UniversLTStd-Cn"/>
                        </a:rPr>
                        <a:t>60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$8 </a:t>
                      </a:r>
                      <a:r>
                        <a:rPr lang="en-US" sz="1400" dirty="0">
                          <a:effectLst/>
                          <a:latin typeface="+mn-lt"/>
                          <a:ea typeface="Calibri"/>
                          <a:cs typeface="UniversLTStd-Cn"/>
                        </a:rPr>
                        <a:t>557</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0">
                          <a:solidFill>
                            <a:schemeClr val="tx1"/>
                          </a:solidFill>
                          <a:effectLst/>
                          <a:latin typeface="+mn-lt"/>
                          <a:ea typeface="Calibri"/>
                          <a:cs typeface="UniversLTStd-BoldCn"/>
                        </a:rPr>
                        <a:t>—</a:t>
                      </a:r>
                      <a:endParaRPr lang="en-US" sz="1400" dirty="0">
                        <a:solidFill>
                          <a:schemeClr val="tx1"/>
                        </a:solidFill>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0">
                          <a:solidFill>
                            <a:schemeClr val="tx1"/>
                          </a:solidFill>
                          <a:effectLst/>
                          <a:latin typeface="+mn-lt"/>
                          <a:ea typeface="Calibri"/>
                          <a:cs typeface="UniversLTStd-BoldCn"/>
                        </a:rPr>
                        <a:t>—</a:t>
                      </a:r>
                      <a:endParaRPr lang="en-US" sz="1400" dirty="0">
                        <a:effectLst/>
                        <a:latin typeface="+mn-lt"/>
                        <a:ea typeface="Calibri"/>
                        <a:cs typeface="Times New Roman"/>
                      </a:endParaRPr>
                    </a:p>
                  </a:txBody>
                  <a:tcPr/>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400" dirty="0">
                          <a:effectLst/>
                          <a:latin typeface="+mn-lt"/>
                          <a:ea typeface="Calibri"/>
                          <a:cs typeface="UniversLTStd-Cn"/>
                        </a:rPr>
                        <a:t>61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17 285</a:t>
                      </a:r>
                      <a:endParaRPr lang="en-US" sz="1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0">
                          <a:solidFill>
                            <a:schemeClr val="tx1"/>
                          </a:solidFill>
                          <a:effectLst/>
                          <a:latin typeface="+mn-lt"/>
                          <a:ea typeface="Calibri"/>
                          <a:cs typeface="UniversLTStd-BoldCn"/>
                        </a:rPr>
                        <a:t>—</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0">
                          <a:solidFill>
                            <a:schemeClr val="tx1"/>
                          </a:solidFill>
                          <a:effectLst/>
                          <a:latin typeface="+mn-lt"/>
                          <a:ea typeface="Calibri"/>
                          <a:cs typeface="UniversLTStd-BoldCn"/>
                        </a:rPr>
                        <a:t>—</a:t>
                      </a:r>
                      <a:endParaRPr lang="en-US" sz="1400" dirty="0">
                        <a:effectLst/>
                        <a:latin typeface="+mn-lt"/>
                        <a:ea typeface="Calibri"/>
                        <a:cs typeface="Times New Roman"/>
                      </a:endParaRPr>
                    </a:p>
                  </a:txBody>
                  <a:tcPr/>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400" dirty="0">
                          <a:effectLst/>
                          <a:latin typeface="+mn-lt"/>
                          <a:ea typeface="Calibri"/>
                          <a:cs typeface="UniversLTStd-Cn"/>
                        </a:rPr>
                        <a:t>62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26 187</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0">
                          <a:solidFill>
                            <a:schemeClr val="tx1"/>
                          </a:solidFill>
                          <a:effectLst/>
                          <a:latin typeface="+mn-lt"/>
                          <a:ea typeface="Calibri"/>
                          <a:cs typeface="UniversLTStd-BoldCn"/>
                        </a:rPr>
                        <a:t>—</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0">
                          <a:solidFill>
                            <a:schemeClr val="tx1"/>
                          </a:solidFill>
                          <a:effectLst/>
                          <a:latin typeface="+mn-lt"/>
                          <a:ea typeface="Calibri"/>
                          <a:cs typeface="UniversLTStd-BoldCn"/>
                        </a:rPr>
                        <a:t>—</a:t>
                      </a:r>
                      <a:endParaRPr lang="en-US" sz="1400" dirty="0">
                        <a:effectLst/>
                        <a:latin typeface="+mn-lt"/>
                        <a:ea typeface="Calibri"/>
                        <a:cs typeface="Times New Roman"/>
                      </a:endParaRPr>
                    </a:p>
                  </a:txBody>
                  <a:tcPr/>
                </a:tc>
                <a:extLst>
                  <a:ext uri="{0D108BD9-81ED-4DB2-BD59-A6C34878D82A}">
                    <a16:rowId xmlns:a16="http://schemas.microsoft.com/office/drawing/2014/main" val="10004"/>
                  </a:ext>
                </a:extLst>
              </a:tr>
              <a:tr h="370840">
                <a:tc>
                  <a:txBody>
                    <a:bodyPr/>
                    <a:lstStyle/>
                    <a:p>
                      <a:pPr marL="0" marR="0">
                        <a:lnSpc>
                          <a:spcPct val="115000"/>
                        </a:lnSpc>
                        <a:spcBef>
                          <a:spcPts val="0"/>
                        </a:spcBef>
                        <a:spcAft>
                          <a:spcPts val="0"/>
                        </a:spcAft>
                      </a:pPr>
                      <a:r>
                        <a:rPr lang="en-US" sz="1400" dirty="0">
                          <a:effectLst/>
                          <a:latin typeface="+mn-lt"/>
                          <a:ea typeface="Calibri"/>
                          <a:cs typeface="UniversLTStd-Cn"/>
                        </a:rPr>
                        <a:t>63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35 268</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0">
                          <a:solidFill>
                            <a:schemeClr val="tx1"/>
                          </a:solidFill>
                          <a:effectLst/>
                          <a:latin typeface="+mn-lt"/>
                          <a:ea typeface="Calibri"/>
                          <a:cs typeface="UniversLTStd-BoldCn"/>
                        </a:rPr>
                        <a:t>—</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0">
                          <a:solidFill>
                            <a:schemeClr val="tx1"/>
                          </a:solidFill>
                          <a:effectLst/>
                          <a:latin typeface="+mn-lt"/>
                          <a:ea typeface="Calibri"/>
                          <a:cs typeface="UniversLTStd-BoldCn"/>
                        </a:rPr>
                        <a:t>—</a:t>
                      </a:r>
                      <a:endParaRPr lang="en-US" sz="1400" dirty="0">
                        <a:effectLst/>
                        <a:latin typeface="+mn-lt"/>
                        <a:ea typeface="Calibri"/>
                        <a:cs typeface="Times New Roman"/>
                      </a:endParaRPr>
                    </a:p>
                  </a:txBody>
                  <a:tcPr/>
                </a:tc>
                <a:extLst>
                  <a:ext uri="{0D108BD9-81ED-4DB2-BD59-A6C34878D82A}">
                    <a16:rowId xmlns:a16="http://schemas.microsoft.com/office/drawing/2014/main" val="10005"/>
                  </a:ext>
                </a:extLst>
              </a:tr>
              <a:tr h="370840">
                <a:tc>
                  <a:txBody>
                    <a:bodyPr/>
                    <a:lstStyle/>
                    <a:p>
                      <a:pPr marL="0" marR="0">
                        <a:lnSpc>
                          <a:spcPct val="115000"/>
                        </a:lnSpc>
                        <a:spcBef>
                          <a:spcPts val="0"/>
                        </a:spcBef>
                        <a:spcAft>
                          <a:spcPts val="0"/>
                        </a:spcAft>
                      </a:pPr>
                      <a:r>
                        <a:rPr lang="en-US" sz="1400" dirty="0">
                          <a:effectLst/>
                          <a:latin typeface="+mn-lt"/>
                          <a:ea typeface="Calibri"/>
                          <a:cs typeface="UniversLTStd-Cn"/>
                        </a:rPr>
                        <a:t>64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44 530</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0" dirty="0">
                          <a:solidFill>
                            <a:schemeClr val="tx1"/>
                          </a:solidFill>
                          <a:effectLst/>
                          <a:latin typeface="+mn-lt"/>
                          <a:ea typeface="Calibri"/>
                          <a:cs typeface="UniversLTStd-BoldCn"/>
                        </a:rPr>
                        <a:t>—</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0">
                          <a:solidFill>
                            <a:schemeClr val="tx1"/>
                          </a:solidFill>
                          <a:effectLst/>
                          <a:latin typeface="+mn-lt"/>
                          <a:ea typeface="Calibri"/>
                          <a:cs typeface="UniversLTStd-BoldCn"/>
                        </a:rPr>
                        <a:t>—</a:t>
                      </a:r>
                      <a:endParaRPr lang="en-US" sz="1400" dirty="0">
                        <a:effectLst/>
                        <a:latin typeface="+mn-lt"/>
                        <a:ea typeface="Calibri"/>
                        <a:cs typeface="Times New Roman"/>
                      </a:endParaRPr>
                    </a:p>
                  </a:txBody>
                  <a:tcPr/>
                </a:tc>
                <a:extLst>
                  <a:ext uri="{0D108BD9-81ED-4DB2-BD59-A6C34878D82A}">
                    <a16:rowId xmlns:a16="http://schemas.microsoft.com/office/drawing/2014/main" val="10006"/>
                  </a:ext>
                </a:extLst>
              </a:tr>
              <a:tr h="370840">
                <a:tc>
                  <a:txBody>
                    <a:bodyPr/>
                    <a:lstStyle/>
                    <a:p>
                      <a:pPr marL="0" marR="0">
                        <a:lnSpc>
                          <a:spcPct val="115000"/>
                        </a:lnSpc>
                        <a:spcBef>
                          <a:spcPts val="0"/>
                        </a:spcBef>
                        <a:spcAft>
                          <a:spcPts val="0"/>
                        </a:spcAft>
                      </a:pPr>
                      <a:r>
                        <a:rPr lang="en-US" sz="1400" dirty="0">
                          <a:effectLst/>
                          <a:latin typeface="+mn-lt"/>
                          <a:ea typeface="Calibri"/>
                          <a:cs typeface="UniversLTStd-Cn"/>
                        </a:rPr>
                        <a:t>65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53 978</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13 370</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0">
                          <a:solidFill>
                            <a:schemeClr val="tx1"/>
                          </a:solidFill>
                          <a:effectLst/>
                          <a:latin typeface="+mn-lt"/>
                          <a:ea typeface="Calibri"/>
                          <a:cs typeface="UniversLTStd-BoldCn"/>
                        </a:rPr>
                        <a:t>—</a:t>
                      </a:r>
                      <a:endParaRPr lang="en-US" sz="1400" dirty="0">
                        <a:effectLst/>
                        <a:latin typeface="+mn-lt"/>
                        <a:ea typeface="Calibri"/>
                        <a:cs typeface="Times New Roman"/>
                      </a:endParaRPr>
                    </a:p>
                  </a:txBody>
                  <a:tcPr/>
                </a:tc>
                <a:extLst>
                  <a:ext uri="{0D108BD9-81ED-4DB2-BD59-A6C34878D82A}">
                    <a16:rowId xmlns:a16="http://schemas.microsoft.com/office/drawing/2014/main" val="10007"/>
                  </a:ext>
                </a:extLst>
              </a:tr>
              <a:tr h="370840">
                <a:tc>
                  <a:txBody>
                    <a:bodyPr/>
                    <a:lstStyle/>
                    <a:p>
                      <a:pPr marL="0" marR="0">
                        <a:lnSpc>
                          <a:spcPct val="115000"/>
                        </a:lnSpc>
                        <a:spcBef>
                          <a:spcPts val="0"/>
                        </a:spcBef>
                        <a:spcAft>
                          <a:spcPts val="0"/>
                        </a:spcAft>
                      </a:pPr>
                      <a:r>
                        <a:rPr lang="en-US" sz="1400">
                          <a:effectLst/>
                          <a:latin typeface="+mn-lt"/>
                          <a:ea typeface="Calibri"/>
                          <a:cs typeface="UniversLTStd-Cn"/>
                        </a:rPr>
                        <a:t>66 </a:t>
                      </a:r>
                      <a:endParaRPr lang="en-US" sz="1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63 614</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27 007</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0">
                          <a:solidFill>
                            <a:schemeClr val="tx1"/>
                          </a:solidFill>
                          <a:effectLst/>
                          <a:latin typeface="+mn-lt"/>
                          <a:ea typeface="Calibri"/>
                          <a:cs typeface="UniversLTStd-BoldCn"/>
                        </a:rPr>
                        <a:t>—</a:t>
                      </a:r>
                      <a:endParaRPr lang="en-US" sz="1400" dirty="0">
                        <a:effectLst/>
                        <a:latin typeface="+mn-lt"/>
                        <a:ea typeface="Calibri"/>
                        <a:cs typeface="Times New Roman"/>
                      </a:endParaRPr>
                    </a:p>
                  </a:txBody>
                  <a:tcPr/>
                </a:tc>
                <a:extLst>
                  <a:ext uri="{0D108BD9-81ED-4DB2-BD59-A6C34878D82A}">
                    <a16:rowId xmlns:a16="http://schemas.microsoft.com/office/drawing/2014/main" val="10008"/>
                  </a:ext>
                </a:extLst>
              </a:tr>
              <a:tr h="370840">
                <a:tc>
                  <a:txBody>
                    <a:bodyPr/>
                    <a:lstStyle/>
                    <a:p>
                      <a:pPr marL="0" marR="0">
                        <a:lnSpc>
                          <a:spcPct val="115000"/>
                        </a:lnSpc>
                        <a:spcBef>
                          <a:spcPts val="0"/>
                        </a:spcBef>
                        <a:spcAft>
                          <a:spcPts val="0"/>
                        </a:spcAft>
                      </a:pPr>
                      <a:r>
                        <a:rPr lang="en-US" sz="1400" dirty="0">
                          <a:effectLst/>
                          <a:latin typeface="+mn-lt"/>
                          <a:ea typeface="Calibri"/>
                          <a:cs typeface="UniversLTStd-Cn"/>
                        </a:rPr>
                        <a:t>67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73 443</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40 918</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0">
                          <a:solidFill>
                            <a:schemeClr val="tx1"/>
                          </a:solidFill>
                          <a:effectLst/>
                          <a:latin typeface="+mn-lt"/>
                          <a:ea typeface="Calibri"/>
                          <a:cs typeface="UniversLTStd-BoldCn"/>
                        </a:rPr>
                        <a:t>—</a:t>
                      </a:r>
                      <a:endParaRPr lang="en-US" sz="1400" dirty="0">
                        <a:effectLst/>
                        <a:latin typeface="+mn-lt"/>
                        <a:ea typeface="Calibri"/>
                        <a:cs typeface="Times New Roman"/>
                      </a:endParaRPr>
                    </a:p>
                  </a:txBody>
                  <a:tcPr/>
                </a:tc>
                <a:extLst>
                  <a:ext uri="{0D108BD9-81ED-4DB2-BD59-A6C34878D82A}">
                    <a16:rowId xmlns:a16="http://schemas.microsoft.com/office/drawing/2014/main" val="10009"/>
                  </a:ext>
                </a:extLst>
              </a:tr>
              <a:tr h="370840">
                <a:tc>
                  <a:txBody>
                    <a:bodyPr/>
                    <a:lstStyle/>
                    <a:p>
                      <a:pPr marL="0" marR="0">
                        <a:lnSpc>
                          <a:spcPct val="115000"/>
                        </a:lnSpc>
                        <a:spcBef>
                          <a:spcPts val="0"/>
                        </a:spcBef>
                        <a:spcAft>
                          <a:spcPts val="0"/>
                        </a:spcAft>
                      </a:pPr>
                      <a:r>
                        <a:rPr lang="en-US" sz="1400">
                          <a:effectLst/>
                          <a:latin typeface="+mn-lt"/>
                          <a:ea typeface="Calibri"/>
                          <a:cs typeface="UniversLTStd-Cn"/>
                        </a:rPr>
                        <a:t>68 </a:t>
                      </a:r>
                      <a:endParaRPr lang="en-US" sz="1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83 469</a:t>
                      </a:r>
                      <a:endParaRPr lang="en-US" sz="1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55 106</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0">
                          <a:solidFill>
                            <a:schemeClr val="tx1"/>
                          </a:solidFill>
                          <a:effectLst/>
                          <a:latin typeface="+mn-lt"/>
                          <a:ea typeface="Calibri"/>
                          <a:cs typeface="UniversLTStd-BoldCn"/>
                        </a:rPr>
                        <a:t>—</a:t>
                      </a:r>
                      <a:endParaRPr lang="en-US" sz="1400" dirty="0">
                        <a:effectLst/>
                        <a:latin typeface="+mn-lt"/>
                        <a:ea typeface="Calibri"/>
                        <a:cs typeface="Times New Roman"/>
                      </a:endParaRPr>
                    </a:p>
                  </a:txBody>
                  <a:tcPr/>
                </a:tc>
                <a:extLst>
                  <a:ext uri="{0D108BD9-81ED-4DB2-BD59-A6C34878D82A}">
                    <a16:rowId xmlns:a16="http://schemas.microsoft.com/office/drawing/2014/main" val="10010"/>
                  </a:ext>
                </a:extLst>
              </a:tr>
              <a:tr h="370840">
                <a:tc>
                  <a:txBody>
                    <a:bodyPr/>
                    <a:lstStyle/>
                    <a:p>
                      <a:pPr marL="0" marR="0">
                        <a:lnSpc>
                          <a:spcPct val="115000"/>
                        </a:lnSpc>
                        <a:spcBef>
                          <a:spcPts val="0"/>
                        </a:spcBef>
                        <a:spcAft>
                          <a:spcPts val="0"/>
                        </a:spcAft>
                      </a:pPr>
                      <a:r>
                        <a:rPr lang="en-US" sz="1400">
                          <a:effectLst/>
                          <a:latin typeface="+mn-lt"/>
                          <a:ea typeface="Calibri"/>
                          <a:cs typeface="UniversLTStd-Cn"/>
                        </a:rPr>
                        <a:t>69 </a:t>
                      </a:r>
                      <a:endParaRPr lang="en-US" sz="1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93 695</a:t>
                      </a:r>
                      <a:endParaRPr lang="en-US" sz="1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69 578</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0" dirty="0">
                          <a:solidFill>
                            <a:schemeClr val="tx1"/>
                          </a:solidFill>
                          <a:effectLst/>
                          <a:latin typeface="+mn-lt"/>
                          <a:ea typeface="Calibri"/>
                          <a:cs typeface="UniversLTStd-BoldCn"/>
                        </a:rPr>
                        <a:t>—</a:t>
                      </a:r>
                      <a:endParaRPr lang="en-US" sz="1400" dirty="0">
                        <a:effectLst/>
                        <a:latin typeface="+mn-lt"/>
                        <a:ea typeface="Calibri"/>
                        <a:cs typeface="Times New Roman"/>
                      </a:endParaRPr>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4732630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15372"/>
            <a:ext cx="8229600" cy="546628"/>
          </a:xfrm>
        </p:spPr>
        <p:txBody>
          <a:bodyPr anchor="t">
            <a:normAutofit fontScale="90000"/>
          </a:bodyPr>
          <a:lstStyle/>
          <a:p>
            <a:r>
              <a:rPr lang="en-US" dirty="0"/>
              <a:t>CPP Alternatives </a:t>
            </a:r>
            <a:r>
              <a:rPr lang="en-US" sz="2000" dirty="0"/>
              <a:t>(2 of 3)</a:t>
            </a:r>
            <a:endParaRPr lang="en-US" b="0" dirty="0"/>
          </a:p>
        </p:txBody>
      </p:sp>
      <p:sp>
        <p:nvSpPr>
          <p:cNvPr id="3" name="Content Placeholder 2"/>
          <p:cNvSpPr>
            <a:spLocks noGrp="1"/>
          </p:cNvSpPr>
          <p:nvPr>
            <p:ph idx="1"/>
          </p:nvPr>
        </p:nvSpPr>
        <p:spPr>
          <a:xfrm>
            <a:off x="1981200" y="912813"/>
            <a:ext cx="8229600" cy="477838"/>
          </a:xfrm>
        </p:spPr>
        <p:txBody>
          <a:bodyPr/>
          <a:lstStyle/>
          <a:p>
            <a:pPr marL="0" indent="0">
              <a:buNone/>
            </a:pPr>
            <a:endParaRPr lang="en-US" dirty="0"/>
          </a:p>
        </p:txBody>
      </p:sp>
      <p:graphicFrame>
        <p:nvGraphicFramePr>
          <p:cNvPr id="5" name="Table 4"/>
          <p:cNvGraphicFramePr>
            <a:graphicFrameLocks noGrp="1"/>
          </p:cNvGraphicFramePr>
          <p:nvPr/>
        </p:nvGraphicFramePr>
        <p:xfrm>
          <a:off x="1981200" y="1569720"/>
          <a:ext cx="8229600" cy="4450080"/>
        </p:xfrm>
        <a:graphic>
          <a:graphicData uri="http://schemas.openxmlformats.org/drawingml/2006/table">
            <a:tbl>
              <a:tblPr firstRow="1">
                <a:tableStyleId>{3B4B98B0-60AC-42C2-AFA5-B58CD77FA1E5}</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pPr marL="0" marR="0">
                        <a:lnSpc>
                          <a:spcPct val="115000"/>
                        </a:lnSpc>
                        <a:spcBef>
                          <a:spcPts val="0"/>
                        </a:spcBef>
                        <a:spcAft>
                          <a:spcPts val="0"/>
                        </a:spcAft>
                      </a:pPr>
                      <a:r>
                        <a:rPr lang="en-US" sz="1400" b="1" dirty="0">
                          <a:solidFill>
                            <a:schemeClr val="bg1"/>
                          </a:solidFill>
                          <a:effectLst/>
                          <a:latin typeface="+mn-lt"/>
                          <a:ea typeface="Calibri"/>
                          <a:cs typeface="UniversLTStd-BoldCn"/>
                        </a:rPr>
                        <a:t> Blank</a:t>
                      </a:r>
                      <a:endParaRPr lang="en-US" sz="2400" dirty="0">
                        <a:solidFill>
                          <a:schemeClr val="bg1"/>
                        </a:solidFill>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Mark</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Janet</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Bob</a:t>
                      </a:r>
                      <a:endParaRPr lang="en-US" sz="2400">
                        <a:effectLst/>
                        <a:latin typeface="+mn-lt"/>
                        <a:ea typeface="Calibri"/>
                        <a:cs typeface="Times New Roman"/>
                      </a:endParaRPr>
                    </a:p>
                  </a:txBody>
                  <a:tcPr/>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400" b="1" dirty="0">
                          <a:effectLst/>
                          <a:latin typeface="+mn-lt"/>
                          <a:ea typeface="Calibri"/>
                          <a:cs typeface="UniversLTStd-BoldCn"/>
                        </a:rPr>
                        <a:t>Age </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Early Retirement</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Normal Retirement</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Late Retirement</a:t>
                      </a:r>
                      <a:endParaRPr lang="en-US" sz="2400">
                        <a:effectLst/>
                        <a:latin typeface="+mn-lt"/>
                        <a:ea typeface="Calibri"/>
                        <a:cs typeface="Times New Roman"/>
                      </a:endParaRPr>
                    </a:p>
                  </a:txBody>
                  <a:tcPr/>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400" dirty="0">
                          <a:effectLst/>
                          <a:latin typeface="+mn-lt"/>
                          <a:ea typeface="Calibri"/>
                          <a:cs typeface="UniversLTStd-Cn"/>
                        </a:rPr>
                        <a:t>70 </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104 126</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84 340</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18 985</a:t>
                      </a:r>
                      <a:endParaRPr lang="en-US" sz="2400" dirty="0">
                        <a:effectLst/>
                        <a:latin typeface="+mn-lt"/>
                        <a:ea typeface="Calibri"/>
                        <a:cs typeface="Times New Roman"/>
                      </a:endParaRPr>
                    </a:p>
                  </a:txBody>
                  <a:tcPr/>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400" dirty="0">
                          <a:effectLst/>
                          <a:latin typeface="+mn-lt"/>
                          <a:ea typeface="Calibri"/>
                          <a:cs typeface="UniversLTStd-Cn"/>
                        </a:rPr>
                        <a:t>71 </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114 765</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99 397</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38 351</a:t>
                      </a:r>
                      <a:endParaRPr lang="en-US" sz="2400" dirty="0">
                        <a:effectLst/>
                        <a:latin typeface="+mn-lt"/>
                        <a:ea typeface="Calibri"/>
                        <a:cs typeface="Times New Roman"/>
                      </a:endParaRPr>
                    </a:p>
                  </a:txBody>
                  <a:tcPr/>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400">
                          <a:effectLst/>
                          <a:latin typeface="+mn-lt"/>
                          <a:ea typeface="Calibri"/>
                          <a:cs typeface="UniversLTStd-Cn"/>
                        </a:rPr>
                        <a:t>72 </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125 617</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114 755</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58 103</a:t>
                      </a:r>
                      <a:endParaRPr lang="en-US" sz="2400">
                        <a:effectLst/>
                        <a:latin typeface="+mn-lt"/>
                        <a:ea typeface="Calibri"/>
                        <a:cs typeface="Times New Roman"/>
                      </a:endParaRPr>
                    </a:p>
                  </a:txBody>
                  <a:tcPr/>
                </a:tc>
                <a:extLst>
                  <a:ext uri="{0D108BD9-81ED-4DB2-BD59-A6C34878D82A}">
                    <a16:rowId xmlns:a16="http://schemas.microsoft.com/office/drawing/2014/main" val="10004"/>
                  </a:ext>
                </a:extLst>
              </a:tr>
              <a:tr h="370840">
                <a:tc>
                  <a:txBody>
                    <a:bodyPr/>
                    <a:lstStyle/>
                    <a:p>
                      <a:pPr marL="0" marR="0">
                        <a:lnSpc>
                          <a:spcPct val="115000"/>
                        </a:lnSpc>
                        <a:spcBef>
                          <a:spcPts val="0"/>
                        </a:spcBef>
                        <a:spcAft>
                          <a:spcPts val="0"/>
                        </a:spcAft>
                      </a:pPr>
                      <a:r>
                        <a:rPr lang="en-US" sz="1400">
                          <a:effectLst/>
                          <a:latin typeface="+mn-lt"/>
                          <a:ea typeface="Calibri"/>
                          <a:cs typeface="UniversLTStd-Cn"/>
                        </a:rPr>
                        <a:t>73 </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136 686</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130 420</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78 251</a:t>
                      </a:r>
                      <a:endParaRPr lang="en-US" sz="2400">
                        <a:effectLst/>
                        <a:latin typeface="+mn-lt"/>
                        <a:ea typeface="Calibri"/>
                        <a:cs typeface="Times New Roman"/>
                      </a:endParaRPr>
                    </a:p>
                  </a:txBody>
                  <a:tcPr/>
                </a:tc>
                <a:extLst>
                  <a:ext uri="{0D108BD9-81ED-4DB2-BD59-A6C34878D82A}">
                    <a16:rowId xmlns:a16="http://schemas.microsoft.com/office/drawing/2014/main" val="10005"/>
                  </a:ext>
                </a:extLst>
              </a:tr>
              <a:tr h="370840">
                <a:tc>
                  <a:txBody>
                    <a:bodyPr/>
                    <a:lstStyle/>
                    <a:p>
                      <a:pPr marL="0" marR="0">
                        <a:lnSpc>
                          <a:spcPct val="115000"/>
                        </a:lnSpc>
                        <a:spcBef>
                          <a:spcPts val="0"/>
                        </a:spcBef>
                        <a:spcAft>
                          <a:spcPts val="0"/>
                        </a:spcAft>
                      </a:pPr>
                      <a:r>
                        <a:rPr lang="en-US" sz="1400">
                          <a:effectLst/>
                          <a:latin typeface="+mn-lt"/>
                          <a:ea typeface="Calibri"/>
                          <a:cs typeface="UniversLTStd-Cn"/>
                        </a:rPr>
                        <a:t>74 </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147 977</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146 398</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98 801</a:t>
                      </a:r>
                      <a:endParaRPr lang="en-US" sz="2400">
                        <a:effectLst/>
                        <a:latin typeface="+mn-lt"/>
                        <a:ea typeface="Calibri"/>
                        <a:cs typeface="Times New Roman"/>
                      </a:endParaRPr>
                    </a:p>
                  </a:txBody>
                  <a:tcPr/>
                </a:tc>
                <a:extLst>
                  <a:ext uri="{0D108BD9-81ED-4DB2-BD59-A6C34878D82A}">
                    <a16:rowId xmlns:a16="http://schemas.microsoft.com/office/drawing/2014/main" val="10006"/>
                  </a:ext>
                </a:extLst>
              </a:tr>
              <a:tr h="370840">
                <a:tc>
                  <a:txBody>
                    <a:bodyPr/>
                    <a:lstStyle/>
                    <a:p>
                      <a:pPr marL="0" marR="0">
                        <a:lnSpc>
                          <a:spcPct val="115000"/>
                        </a:lnSpc>
                        <a:spcBef>
                          <a:spcPts val="0"/>
                        </a:spcBef>
                        <a:spcAft>
                          <a:spcPts val="0"/>
                        </a:spcAft>
                      </a:pPr>
                      <a:r>
                        <a:rPr lang="en-US" sz="1400" b="1">
                          <a:effectLst/>
                          <a:latin typeface="+mn-lt"/>
                          <a:ea typeface="Calibri"/>
                          <a:cs typeface="UniversLTStd-Bold"/>
                        </a:rPr>
                        <a:t>75 </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
                        </a:rPr>
                        <a:t>159 493</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
                        </a:rPr>
                        <a:t>162 696</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
                        </a:rPr>
                        <a:t>119 763</a:t>
                      </a:r>
                      <a:endParaRPr lang="en-US" sz="2400">
                        <a:effectLst/>
                        <a:latin typeface="+mn-lt"/>
                        <a:ea typeface="Calibri"/>
                        <a:cs typeface="Times New Roman"/>
                      </a:endParaRPr>
                    </a:p>
                  </a:txBody>
                  <a:tcPr/>
                </a:tc>
                <a:extLst>
                  <a:ext uri="{0D108BD9-81ED-4DB2-BD59-A6C34878D82A}">
                    <a16:rowId xmlns:a16="http://schemas.microsoft.com/office/drawing/2014/main" val="10007"/>
                  </a:ext>
                </a:extLst>
              </a:tr>
              <a:tr h="370840">
                <a:tc>
                  <a:txBody>
                    <a:bodyPr/>
                    <a:lstStyle/>
                    <a:p>
                      <a:pPr marL="0" marR="0">
                        <a:lnSpc>
                          <a:spcPct val="115000"/>
                        </a:lnSpc>
                        <a:spcBef>
                          <a:spcPts val="0"/>
                        </a:spcBef>
                        <a:spcAft>
                          <a:spcPts val="0"/>
                        </a:spcAft>
                      </a:pPr>
                      <a:r>
                        <a:rPr lang="en-US" sz="1400">
                          <a:effectLst/>
                          <a:latin typeface="+mn-lt"/>
                          <a:ea typeface="Calibri"/>
                          <a:cs typeface="UniversLTStd-Cn"/>
                        </a:rPr>
                        <a:t>76 </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171 240</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179 320</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141 143</a:t>
                      </a:r>
                      <a:endParaRPr lang="en-US" sz="2400">
                        <a:effectLst/>
                        <a:latin typeface="+mn-lt"/>
                        <a:ea typeface="Calibri"/>
                        <a:cs typeface="Times New Roman"/>
                      </a:endParaRPr>
                    </a:p>
                  </a:txBody>
                  <a:tcPr/>
                </a:tc>
                <a:extLst>
                  <a:ext uri="{0D108BD9-81ED-4DB2-BD59-A6C34878D82A}">
                    <a16:rowId xmlns:a16="http://schemas.microsoft.com/office/drawing/2014/main" val="10008"/>
                  </a:ext>
                </a:extLst>
              </a:tr>
              <a:tr h="370840">
                <a:tc>
                  <a:txBody>
                    <a:bodyPr/>
                    <a:lstStyle/>
                    <a:p>
                      <a:pPr marL="0" marR="0">
                        <a:lnSpc>
                          <a:spcPct val="115000"/>
                        </a:lnSpc>
                        <a:spcBef>
                          <a:spcPts val="0"/>
                        </a:spcBef>
                        <a:spcAft>
                          <a:spcPts val="0"/>
                        </a:spcAft>
                      </a:pPr>
                      <a:r>
                        <a:rPr lang="en-US" sz="1400">
                          <a:effectLst/>
                          <a:latin typeface="+mn-lt"/>
                          <a:ea typeface="Calibri"/>
                          <a:cs typeface="UniversLTStd-Cn"/>
                        </a:rPr>
                        <a:t>77 </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183 222</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196 277</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162 952</a:t>
                      </a:r>
                      <a:endParaRPr lang="en-US" sz="2400">
                        <a:effectLst/>
                        <a:latin typeface="+mn-lt"/>
                        <a:ea typeface="Calibri"/>
                        <a:cs typeface="Times New Roman"/>
                      </a:endParaRPr>
                    </a:p>
                  </a:txBody>
                  <a:tcPr/>
                </a:tc>
                <a:extLst>
                  <a:ext uri="{0D108BD9-81ED-4DB2-BD59-A6C34878D82A}">
                    <a16:rowId xmlns:a16="http://schemas.microsoft.com/office/drawing/2014/main" val="10009"/>
                  </a:ext>
                </a:extLst>
              </a:tr>
              <a:tr h="370840">
                <a:tc>
                  <a:txBody>
                    <a:bodyPr/>
                    <a:lstStyle/>
                    <a:p>
                      <a:pPr marL="0" marR="0">
                        <a:lnSpc>
                          <a:spcPct val="115000"/>
                        </a:lnSpc>
                        <a:spcBef>
                          <a:spcPts val="0"/>
                        </a:spcBef>
                        <a:spcAft>
                          <a:spcPts val="0"/>
                        </a:spcAft>
                      </a:pPr>
                      <a:r>
                        <a:rPr lang="en-US" sz="1400">
                          <a:effectLst/>
                          <a:latin typeface="+mn-lt"/>
                          <a:ea typeface="Calibri"/>
                          <a:cs typeface="UniversLTStd-Cn"/>
                        </a:rPr>
                        <a:t>78 </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195 443</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213 572</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185 196</a:t>
                      </a:r>
                      <a:endParaRPr lang="en-US" sz="2400">
                        <a:effectLst/>
                        <a:latin typeface="+mn-lt"/>
                        <a:ea typeface="Calibri"/>
                        <a:cs typeface="Times New Roman"/>
                      </a:endParaRPr>
                    </a:p>
                  </a:txBody>
                  <a:tcPr/>
                </a:tc>
                <a:extLst>
                  <a:ext uri="{0D108BD9-81ED-4DB2-BD59-A6C34878D82A}">
                    <a16:rowId xmlns:a16="http://schemas.microsoft.com/office/drawing/2014/main" val="10010"/>
                  </a:ext>
                </a:extLst>
              </a:tr>
              <a:tr h="370840">
                <a:tc>
                  <a:txBody>
                    <a:bodyPr/>
                    <a:lstStyle/>
                    <a:p>
                      <a:pPr marL="0" marR="0">
                        <a:lnSpc>
                          <a:spcPct val="115000"/>
                        </a:lnSpc>
                        <a:spcBef>
                          <a:spcPts val="0"/>
                        </a:spcBef>
                        <a:spcAft>
                          <a:spcPts val="0"/>
                        </a:spcAft>
                      </a:pPr>
                      <a:r>
                        <a:rPr lang="en-US" sz="1400">
                          <a:effectLst/>
                          <a:latin typeface="+mn-lt"/>
                          <a:ea typeface="Calibri"/>
                          <a:cs typeface="UniversLTStd-Cn"/>
                        </a:rPr>
                        <a:t>79 </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207 908</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231 214</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207 885</a:t>
                      </a:r>
                      <a:endParaRPr lang="en-US" sz="2400" dirty="0">
                        <a:effectLst/>
                        <a:latin typeface="+mn-lt"/>
                        <a:ea typeface="Calibri"/>
                        <a:cs typeface="Times New Roman"/>
                      </a:endParaRPr>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2667551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15373"/>
            <a:ext cx="8229600" cy="537103"/>
          </a:xfrm>
        </p:spPr>
        <p:txBody>
          <a:bodyPr anchor="t">
            <a:normAutofit fontScale="90000"/>
          </a:bodyPr>
          <a:lstStyle/>
          <a:p>
            <a:r>
              <a:rPr lang="en-US" dirty="0"/>
              <a:t>CPP Alternatives</a:t>
            </a:r>
          </a:p>
        </p:txBody>
      </p:sp>
      <p:sp>
        <p:nvSpPr>
          <p:cNvPr id="3" name="Content Placeholder 2"/>
          <p:cNvSpPr>
            <a:spLocks noGrp="1"/>
          </p:cNvSpPr>
          <p:nvPr>
            <p:ph idx="1"/>
          </p:nvPr>
        </p:nvSpPr>
        <p:spPr>
          <a:xfrm>
            <a:off x="1981200" y="914401"/>
            <a:ext cx="8229600" cy="523875"/>
          </a:xfrm>
        </p:spPr>
        <p:txBody>
          <a:bodyPr/>
          <a:lstStyle/>
          <a:p>
            <a:pPr marL="0" indent="0">
              <a:buNone/>
            </a:pPr>
            <a:endParaRPr lang="en-US" i="1" dirty="0"/>
          </a:p>
        </p:txBody>
      </p:sp>
      <p:graphicFrame>
        <p:nvGraphicFramePr>
          <p:cNvPr id="5" name="Table 4"/>
          <p:cNvGraphicFramePr>
            <a:graphicFrameLocks noGrp="1"/>
          </p:cNvGraphicFramePr>
          <p:nvPr/>
        </p:nvGraphicFramePr>
        <p:xfrm>
          <a:off x="1981200" y="1600200"/>
          <a:ext cx="8229600" cy="3337560"/>
        </p:xfrm>
        <a:graphic>
          <a:graphicData uri="http://schemas.openxmlformats.org/drawingml/2006/table">
            <a:tbl>
              <a:tblPr firstRow="1">
                <a:tableStyleId>{3B4B98B0-60AC-42C2-AFA5-B58CD77FA1E5}</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pPr marL="0" marR="0">
                        <a:lnSpc>
                          <a:spcPct val="115000"/>
                        </a:lnSpc>
                        <a:spcBef>
                          <a:spcPts val="0"/>
                        </a:spcBef>
                        <a:spcAft>
                          <a:spcPts val="0"/>
                        </a:spcAft>
                      </a:pPr>
                      <a:r>
                        <a:rPr lang="en-US" sz="1400" b="1" dirty="0">
                          <a:solidFill>
                            <a:schemeClr val="bg1"/>
                          </a:solidFill>
                          <a:effectLst/>
                          <a:latin typeface="+mn-lt"/>
                          <a:ea typeface="Calibri"/>
                          <a:cs typeface="UniversLTStd-BoldCn"/>
                        </a:rPr>
                        <a:t> Blank</a:t>
                      </a:r>
                      <a:endParaRPr lang="en-US" sz="2400" dirty="0">
                        <a:solidFill>
                          <a:schemeClr val="bg1"/>
                        </a:solidFill>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Mark</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Janet</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Bob</a:t>
                      </a:r>
                      <a:endParaRPr lang="en-US" sz="2400">
                        <a:effectLst/>
                        <a:latin typeface="+mn-lt"/>
                        <a:ea typeface="Calibri"/>
                        <a:cs typeface="Times New Roman"/>
                      </a:endParaRPr>
                    </a:p>
                  </a:txBody>
                  <a:tcPr/>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400" b="1" dirty="0">
                          <a:effectLst/>
                          <a:latin typeface="+mn-lt"/>
                          <a:ea typeface="Calibri"/>
                          <a:cs typeface="UniversLTStd-BoldCn"/>
                        </a:rPr>
                        <a:t>Age </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Early Retirement</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Normal Retirement</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Late Retirement</a:t>
                      </a:r>
                      <a:endParaRPr lang="en-US" sz="2400">
                        <a:effectLst/>
                        <a:latin typeface="+mn-lt"/>
                        <a:ea typeface="Calibri"/>
                        <a:cs typeface="Times New Roman"/>
                      </a:endParaRPr>
                    </a:p>
                  </a:txBody>
                  <a:tcPr/>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400" b="1" dirty="0">
                          <a:effectLst/>
                          <a:latin typeface="+mn-lt"/>
                          <a:ea typeface="Calibri"/>
                          <a:cs typeface="UniversLTStd-Bold"/>
                        </a:rPr>
                        <a:t>80 </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
                        </a:rPr>
                        <a:t>220 623</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
                        </a:rPr>
                        <a:t>249 208</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
                        </a:rPr>
                        <a:t>231 029</a:t>
                      </a:r>
                      <a:endParaRPr lang="en-US" sz="2400">
                        <a:effectLst/>
                        <a:latin typeface="+mn-lt"/>
                        <a:ea typeface="Calibri"/>
                        <a:cs typeface="Times New Roman"/>
                      </a:endParaRPr>
                    </a:p>
                  </a:txBody>
                  <a:tcPr/>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400" dirty="0">
                          <a:effectLst/>
                          <a:latin typeface="+mn-lt"/>
                          <a:ea typeface="Calibri"/>
                          <a:cs typeface="UniversLTStd-Cn"/>
                        </a:rPr>
                        <a:t>81 </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233 593</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267 562</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254 635</a:t>
                      </a:r>
                      <a:endParaRPr lang="en-US" sz="2400" dirty="0">
                        <a:effectLst/>
                        <a:latin typeface="+mn-lt"/>
                        <a:ea typeface="Calibri"/>
                        <a:cs typeface="Times New Roman"/>
                      </a:endParaRPr>
                    </a:p>
                  </a:txBody>
                  <a:tcPr/>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400">
                          <a:effectLst/>
                          <a:latin typeface="+mn-lt"/>
                          <a:ea typeface="Calibri"/>
                          <a:cs typeface="UniversLTStd-Cn"/>
                        </a:rPr>
                        <a:t>82 </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246 821</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286 283</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278 713</a:t>
                      </a:r>
                      <a:endParaRPr lang="en-US" sz="2400" dirty="0">
                        <a:effectLst/>
                        <a:latin typeface="+mn-lt"/>
                        <a:ea typeface="Calibri"/>
                        <a:cs typeface="Times New Roman"/>
                      </a:endParaRPr>
                    </a:p>
                  </a:txBody>
                  <a:tcPr/>
                </a:tc>
                <a:extLst>
                  <a:ext uri="{0D108BD9-81ED-4DB2-BD59-A6C34878D82A}">
                    <a16:rowId xmlns:a16="http://schemas.microsoft.com/office/drawing/2014/main" val="10004"/>
                  </a:ext>
                </a:extLst>
              </a:tr>
              <a:tr h="370840">
                <a:tc>
                  <a:txBody>
                    <a:bodyPr/>
                    <a:lstStyle/>
                    <a:p>
                      <a:pPr marL="0" marR="0">
                        <a:lnSpc>
                          <a:spcPct val="115000"/>
                        </a:lnSpc>
                        <a:spcBef>
                          <a:spcPts val="0"/>
                        </a:spcBef>
                        <a:spcAft>
                          <a:spcPts val="0"/>
                        </a:spcAft>
                      </a:pPr>
                      <a:r>
                        <a:rPr lang="en-US" sz="1400">
                          <a:effectLst/>
                          <a:latin typeface="+mn-lt"/>
                          <a:ea typeface="Calibri"/>
                          <a:cs typeface="UniversLTStd-Cn"/>
                        </a:rPr>
                        <a:t>83 </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260 315</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305 379</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303 273</a:t>
                      </a:r>
                      <a:endParaRPr lang="en-US" sz="2400" dirty="0">
                        <a:effectLst/>
                        <a:latin typeface="+mn-lt"/>
                        <a:ea typeface="Calibri"/>
                        <a:cs typeface="Times New Roman"/>
                      </a:endParaRPr>
                    </a:p>
                  </a:txBody>
                  <a:tcPr/>
                </a:tc>
                <a:extLst>
                  <a:ext uri="{0D108BD9-81ED-4DB2-BD59-A6C34878D82A}">
                    <a16:rowId xmlns:a16="http://schemas.microsoft.com/office/drawing/2014/main" val="10005"/>
                  </a:ext>
                </a:extLst>
              </a:tr>
              <a:tr h="370840">
                <a:tc>
                  <a:txBody>
                    <a:bodyPr/>
                    <a:lstStyle/>
                    <a:p>
                      <a:pPr marL="0" marR="0">
                        <a:lnSpc>
                          <a:spcPct val="115000"/>
                        </a:lnSpc>
                        <a:spcBef>
                          <a:spcPts val="0"/>
                        </a:spcBef>
                        <a:spcAft>
                          <a:spcPts val="0"/>
                        </a:spcAft>
                      </a:pPr>
                      <a:r>
                        <a:rPr lang="en-US" sz="1400" b="1">
                          <a:effectLst/>
                          <a:latin typeface="+mn-lt"/>
                          <a:ea typeface="Calibri"/>
                          <a:cs typeface="UniversLTStd-Bold"/>
                        </a:rPr>
                        <a:t>84 </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dirty="0">
                          <a:effectLst/>
                          <a:latin typeface="+mn-lt"/>
                          <a:ea typeface="Calibri"/>
                          <a:cs typeface="UniversLTStd-Bold"/>
                        </a:rPr>
                        <a:t>274 078</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
                        </a:rPr>
                        <a:t>324 857</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dirty="0">
                          <a:effectLst/>
                          <a:latin typeface="+mn-lt"/>
                          <a:ea typeface="Calibri"/>
                          <a:cs typeface="UniversLTStd-Bold"/>
                        </a:rPr>
                        <a:t>328 323</a:t>
                      </a:r>
                      <a:endParaRPr lang="en-US" sz="2400" dirty="0">
                        <a:effectLst/>
                        <a:latin typeface="+mn-lt"/>
                        <a:ea typeface="Calibri"/>
                        <a:cs typeface="Times New Roman"/>
                      </a:endParaRPr>
                    </a:p>
                  </a:txBody>
                  <a:tcPr/>
                </a:tc>
                <a:extLst>
                  <a:ext uri="{0D108BD9-81ED-4DB2-BD59-A6C34878D82A}">
                    <a16:rowId xmlns:a16="http://schemas.microsoft.com/office/drawing/2014/main" val="10006"/>
                  </a:ext>
                </a:extLst>
              </a:tr>
              <a:tr h="370840">
                <a:tc>
                  <a:txBody>
                    <a:bodyPr/>
                    <a:lstStyle/>
                    <a:p>
                      <a:pPr marL="0" marR="0">
                        <a:lnSpc>
                          <a:spcPct val="115000"/>
                        </a:lnSpc>
                        <a:spcBef>
                          <a:spcPts val="0"/>
                        </a:spcBef>
                        <a:spcAft>
                          <a:spcPts val="0"/>
                        </a:spcAft>
                      </a:pPr>
                      <a:r>
                        <a:rPr lang="en-US" sz="1400">
                          <a:effectLst/>
                          <a:latin typeface="+mn-lt"/>
                          <a:ea typeface="Calibri"/>
                          <a:cs typeface="UniversLTStd-Cn"/>
                        </a:rPr>
                        <a:t>85 </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288 116</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344 724</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353 875</a:t>
                      </a:r>
                      <a:endParaRPr lang="en-US" sz="2400" dirty="0">
                        <a:effectLst/>
                        <a:latin typeface="+mn-lt"/>
                        <a:ea typeface="Calibri"/>
                        <a:cs typeface="Times New Roman"/>
                      </a:endParaRPr>
                    </a:p>
                  </a:txBody>
                  <a:tcPr/>
                </a:tc>
                <a:extLst>
                  <a:ext uri="{0D108BD9-81ED-4DB2-BD59-A6C34878D82A}">
                    <a16:rowId xmlns:a16="http://schemas.microsoft.com/office/drawing/2014/main" val="10007"/>
                  </a:ext>
                </a:extLst>
              </a:tr>
              <a:tr h="370840">
                <a:tc>
                  <a:txBody>
                    <a:bodyPr/>
                    <a:lstStyle/>
                    <a:p>
                      <a:pPr marL="0" marR="0">
                        <a:lnSpc>
                          <a:spcPct val="115000"/>
                        </a:lnSpc>
                        <a:spcBef>
                          <a:spcPts val="0"/>
                        </a:spcBef>
                        <a:spcAft>
                          <a:spcPts val="0"/>
                        </a:spcAft>
                      </a:pPr>
                      <a:r>
                        <a:rPr lang="en-US" sz="1400">
                          <a:effectLst/>
                          <a:latin typeface="+mn-lt"/>
                          <a:ea typeface="Calibri"/>
                          <a:cs typeface="UniversLTStd-Cn"/>
                        </a:rPr>
                        <a:t>86 </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302 435</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364 989</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379 938</a:t>
                      </a:r>
                      <a:endParaRPr lang="en-US" sz="2400" dirty="0">
                        <a:effectLst/>
                        <a:latin typeface="+mn-lt"/>
                        <a:ea typeface="Calibri"/>
                        <a:cs typeface="Times New Roman"/>
                      </a:endParaRPr>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1994837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63748"/>
            <a:ext cx="8229600" cy="474452"/>
          </a:xfrm>
        </p:spPr>
        <p:txBody>
          <a:bodyPr>
            <a:normAutofit fontScale="90000"/>
          </a:bodyPr>
          <a:lstStyle/>
          <a:p>
            <a:r>
              <a:rPr lang="en-US" dirty="0"/>
              <a:t>Early or Late: CPP Example </a:t>
            </a:r>
            <a:r>
              <a:rPr lang="en-US" sz="2400" dirty="0"/>
              <a:t>(1 of 2)</a:t>
            </a:r>
            <a:endParaRPr lang="en-US" b="0" dirty="0"/>
          </a:p>
        </p:txBody>
      </p:sp>
      <p:sp>
        <p:nvSpPr>
          <p:cNvPr id="3" name="Content Placeholder 2"/>
          <p:cNvSpPr>
            <a:spLocks noGrp="1"/>
          </p:cNvSpPr>
          <p:nvPr>
            <p:ph idx="1"/>
          </p:nvPr>
        </p:nvSpPr>
        <p:spPr>
          <a:xfrm>
            <a:off x="1981200" y="960438"/>
            <a:ext cx="8229600" cy="5287963"/>
          </a:xfrm>
        </p:spPr>
        <p:txBody>
          <a:bodyPr>
            <a:normAutofit/>
          </a:bodyPr>
          <a:lstStyle/>
          <a:p>
            <a:pPr marL="0" indent="0">
              <a:buNone/>
            </a:pPr>
            <a:r>
              <a:rPr lang="en-US" dirty="0"/>
              <a:t>Mark has decided to apply for early CPP benefit, Janet will apply for CPP at the normal retirement age, and Bob will apply for CPP at age 70. The annual CPP benefit amount is calculated using the 2017 maximum monthly CPP retirement pension of $1114.17. Inflation is assumed to be 2 percent per year. Exhibit illustrates that Janet will receive an annual CPP benefit of $13 370 when she turns age 65. This represents 100 percent of the amount she is eligible for, calculated as $1114.17 × 12 = $13 370. Notice that Mark receives less than this amount ($8557) and that Bob receives more than this amount ($18 985). </a:t>
            </a:r>
          </a:p>
        </p:txBody>
      </p:sp>
    </p:spTree>
    <p:extLst>
      <p:ext uri="{BB962C8B-B14F-4D97-AF65-F5344CB8AC3E}">
        <p14:creationId xmlns:p14="http://schemas.microsoft.com/office/powerpoint/2010/main" val="6992635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E8875-DB11-43E2-9891-4082EE867C1C}"/>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129B796E-4A5F-45CE-8C48-5B43E63EE71F}"/>
              </a:ext>
            </a:extLst>
          </p:cNvPr>
          <p:cNvSpPr>
            <a:spLocks noGrp="1"/>
          </p:cNvSpPr>
          <p:nvPr>
            <p:ph idx="1"/>
          </p:nvPr>
        </p:nvSpPr>
        <p:spPr/>
        <p:txBody>
          <a:bodyPr/>
          <a:lstStyle/>
          <a:p>
            <a:r>
              <a:rPr lang="en-US" dirty="0"/>
              <a:t>As mentioned earlier, in 2017, benefits are reduced by 0.60 percent for every month that you take benefits early and are increased by 0.70 percent for every month that you take benefits late, up to age 70. Mark is taking his CPP at age 60, which is 60 months earlier than the normal retirement age of 65. As a result, his CPP benefit is reduced by 36 percent, calculated as 0.60 × 60 months. Bob is taking his CPP at age 70, which is 60 months later than the normal retirement age of 65. As a result, his CPP benefit is increased by 42 percent, calculated as 0.7 × 60 months.</a:t>
            </a:r>
            <a:endParaRPr lang="en-CA" dirty="0"/>
          </a:p>
        </p:txBody>
      </p:sp>
    </p:spTree>
    <p:extLst>
      <p:ext uri="{BB962C8B-B14F-4D97-AF65-F5344CB8AC3E}">
        <p14:creationId xmlns:p14="http://schemas.microsoft.com/office/powerpoint/2010/main" val="41542724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63748"/>
            <a:ext cx="8229600" cy="474452"/>
          </a:xfrm>
        </p:spPr>
        <p:txBody>
          <a:bodyPr>
            <a:normAutofit fontScale="90000"/>
          </a:bodyPr>
          <a:lstStyle/>
          <a:p>
            <a:r>
              <a:rPr lang="en-US" dirty="0"/>
              <a:t>Early or Late: CPP Example </a:t>
            </a:r>
            <a:r>
              <a:rPr lang="en-US" sz="2400" dirty="0"/>
              <a:t>(2 of 2)</a:t>
            </a:r>
            <a:endParaRPr lang="en-US" b="0" dirty="0"/>
          </a:p>
        </p:txBody>
      </p:sp>
      <p:sp>
        <p:nvSpPr>
          <p:cNvPr id="3" name="Content Placeholder 2"/>
          <p:cNvSpPr>
            <a:spLocks noGrp="1"/>
          </p:cNvSpPr>
          <p:nvPr>
            <p:ph idx="1"/>
          </p:nvPr>
        </p:nvSpPr>
        <p:spPr>
          <a:xfrm>
            <a:off x="1981200" y="960438"/>
            <a:ext cx="8229600" cy="5287963"/>
          </a:xfrm>
        </p:spPr>
        <p:txBody>
          <a:bodyPr>
            <a:noAutofit/>
          </a:bodyPr>
          <a:lstStyle/>
          <a:p>
            <a:pPr marL="0" indent="0">
              <a:buNone/>
            </a:pPr>
            <a:r>
              <a:rPr lang="en-US" dirty="0"/>
              <a:t>Exhibit shows that even though Janet and Bob start receiving CPP benefits later than Mark, the total CPP retirement pension received by Janet and Bob will eventually be greater than the amount received by Mark. In Janet’s case, her total CPP benefit will exceed that of Mark by age 75. Bob will exceed Mark’s total CPP benefit by age 80, and he will pass Janet by age 84. The amount of CPP you will collect over a period of time should not be the only consideration as to when you apply for CPP benefits. Exhibit implies that Mark, Janet, and Bob will each live until at least age 86. Although this may not be the case, Exhibit does illustrate that if you have other retirement income options, you should carefully consider the timing of your CPP retirement pension application.</a:t>
            </a:r>
          </a:p>
          <a:p>
            <a:pPr marL="0" indent="0">
              <a:buNone/>
            </a:pPr>
            <a:endParaRPr lang="en-US" dirty="0"/>
          </a:p>
        </p:txBody>
      </p:sp>
    </p:spTree>
    <p:extLst>
      <p:ext uri="{BB962C8B-B14F-4D97-AF65-F5344CB8AC3E}">
        <p14:creationId xmlns:p14="http://schemas.microsoft.com/office/powerpoint/2010/main" val="11399467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value in consideration</a:t>
            </a:r>
          </a:p>
        </p:txBody>
      </p:sp>
      <p:sp>
        <p:nvSpPr>
          <p:cNvPr id="3" name="Content Placeholder 2"/>
          <p:cNvSpPr>
            <a:spLocks noGrp="1"/>
          </p:cNvSpPr>
          <p:nvPr>
            <p:ph idx="1"/>
          </p:nvPr>
        </p:nvSpPr>
        <p:spPr/>
        <p:txBody>
          <a:bodyPr/>
          <a:lstStyle/>
          <a:p>
            <a:r>
              <a:rPr lang="en-US" dirty="0"/>
              <a:t>The above discussion does not consider time value. </a:t>
            </a:r>
          </a:p>
          <a:p>
            <a:r>
              <a:rPr lang="en-US" dirty="0"/>
              <a:t>If time value is considered, one should take CPP as soon as one is retired. </a:t>
            </a:r>
          </a:p>
        </p:txBody>
      </p:sp>
    </p:spTree>
    <p:extLst>
      <p:ext uri="{BB962C8B-B14F-4D97-AF65-F5344CB8AC3E}">
        <p14:creationId xmlns:p14="http://schemas.microsoft.com/office/powerpoint/2010/main" val="33513721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efficiency of government pensions</a:t>
            </a:r>
          </a:p>
        </p:txBody>
      </p:sp>
      <p:sp>
        <p:nvSpPr>
          <p:cNvPr id="3" name="Content Placeholder 2"/>
          <p:cNvSpPr>
            <a:spLocks noGrp="1"/>
          </p:cNvSpPr>
          <p:nvPr>
            <p:ph idx="1"/>
          </p:nvPr>
        </p:nvSpPr>
        <p:spPr/>
        <p:txBody>
          <a:bodyPr/>
          <a:lstStyle/>
          <a:p>
            <a:pPr marL="0" indent="0">
              <a:buNone/>
            </a:pPr>
            <a:endParaRPr lang="en-US" dirty="0"/>
          </a:p>
          <a:p>
            <a:r>
              <a:rPr lang="en-US" dirty="0"/>
              <a:t>Many articles talked about the benefit we will receive upon retirement. Few articles talk about how much we have to pay for the potential benefit. We will briefly discuss the cost we pay for retirement.</a:t>
            </a:r>
            <a:br>
              <a:rPr lang="en-US" dirty="0"/>
            </a:br>
            <a:endParaRPr lang="en-US" dirty="0"/>
          </a:p>
          <a:p>
            <a:endParaRPr lang="en-US" dirty="0"/>
          </a:p>
        </p:txBody>
      </p:sp>
    </p:spTree>
    <p:extLst>
      <p:ext uri="{BB962C8B-B14F-4D97-AF65-F5344CB8AC3E}">
        <p14:creationId xmlns:p14="http://schemas.microsoft.com/office/powerpoint/2010/main" val="3252233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a:t>
            </a:r>
            <a:r>
              <a:rPr lang="en-US" sz="2400" dirty="0"/>
              <a:t>(2 of 2)</a:t>
            </a:r>
          </a:p>
        </p:txBody>
      </p:sp>
      <p:sp>
        <p:nvSpPr>
          <p:cNvPr id="3" name="Content Placeholder 2"/>
          <p:cNvSpPr>
            <a:spLocks noGrp="1"/>
          </p:cNvSpPr>
          <p:nvPr>
            <p:ph idx="1"/>
          </p:nvPr>
        </p:nvSpPr>
        <p:spPr/>
        <p:txBody>
          <a:bodyPr/>
          <a:lstStyle/>
          <a:p>
            <a:pPr marL="256032" indent="-256032">
              <a:spcBef>
                <a:spcPts val="1200"/>
              </a:spcBef>
              <a:buSzPct val="100000"/>
            </a:pPr>
            <a:r>
              <a:rPr lang="en-US" dirty="0">
                <a:ea typeface="ＭＳ Ｐゴシック" pitchFamily="34" charset="-128"/>
              </a:rPr>
              <a:t>Describe types of retirement income conversion options</a:t>
            </a:r>
          </a:p>
          <a:p>
            <a:pPr marL="256032" indent="-256032">
              <a:spcBef>
                <a:spcPts val="1200"/>
              </a:spcBef>
              <a:buSzPct val="100000"/>
            </a:pPr>
            <a:r>
              <a:rPr lang="en-US" dirty="0">
                <a:ea typeface="ＭＳ Ｐゴシック" pitchFamily="34" charset="-128"/>
              </a:rPr>
              <a:t>Present the key decisions you must make regarding retirement plans</a:t>
            </a:r>
          </a:p>
          <a:p>
            <a:pPr marL="256032" indent="-256032">
              <a:spcBef>
                <a:spcPts val="1200"/>
              </a:spcBef>
              <a:buSzPct val="100000"/>
            </a:pPr>
            <a:r>
              <a:rPr lang="en-US" dirty="0">
                <a:ea typeface="ＭＳ Ｐゴシック" pitchFamily="34" charset="-128"/>
              </a:rPr>
              <a:t>Illustrate how to estimate the savings you will have in your retirement account at the time you retire</a:t>
            </a:r>
            <a:endParaRPr lang="en-US" dirty="0"/>
          </a:p>
          <a:p>
            <a:endParaRPr lang="en-US" dirty="0"/>
          </a:p>
        </p:txBody>
      </p:sp>
    </p:spTree>
    <p:extLst>
      <p:ext uri="{BB962C8B-B14F-4D97-AF65-F5344CB8AC3E}">
        <p14:creationId xmlns:p14="http://schemas.microsoft.com/office/powerpoint/2010/main" val="4747345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easiest part to calculate is CPP (Canada Pension Plan) contribution. In 2022, the maximum CPP contribution is 7000 </a:t>
            </a:r>
          </a:p>
          <a:p>
            <a:r>
              <a:rPr lang="en-US" dirty="0"/>
              <a:t>OAS (Old Age Security) benefits come from general tax income. It is not directly connected to your individual tax contribution. As OAS benefits cover everyone and benefit amount is often more than CPP, our average tax contribution to OAS is probably higher than $7000. </a:t>
            </a:r>
          </a:p>
        </p:txBody>
      </p:sp>
    </p:spTree>
    <p:extLst>
      <p:ext uri="{BB962C8B-B14F-4D97-AF65-F5344CB8AC3E}">
        <p14:creationId xmlns:p14="http://schemas.microsoft.com/office/powerpoint/2010/main" val="39113115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With CPP and OAS, a person pays about $14,000 per year for retirement.</a:t>
            </a:r>
          </a:p>
          <a:p>
            <a:br>
              <a:rPr lang="en-US" dirty="0"/>
            </a:br>
            <a:endParaRPr lang="en-US" dirty="0"/>
          </a:p>
          <a:p>
            <a:endParaRPr lang="en-US" dirty="0"/>
          </a:p>
        </p:txBody>
      </p:sp>
    </p:spTree>
    <p:extLst>
      <p:ext uri="{BB962C8B-B14F-4D97-AF65-F5344CB8AC3E}">
        <p14:creationId xmlns:p14="http://schemas.microsoft.com/office/powerpoint/2010/main" val="29117860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estimate the efficiency of government retirement benefit.</a:t>
            </a:r>
          </a:p>
        </p:txBody>
      </p:sp>
      <p:sp>
        <p:nvSpPr>
          <p:cNvPr id="3" name="Content Placeholder 2"/>
          <p:cNvSpPr>
            <a:spLocks noGrp="1"/>
          </p:cNvSpPr>
          <p:nvPr>
            <p:ph idx="1"/>
          </p:nvPr>
        </p:nvSpPr>
        <p:spPr/>
        <p:txBody>
          <a:bodyPr>
            <a:normAutofit/>
          </a:bodyPr>
          <a:lstStyle/>
          <a:p>
            <a:r>
              <a:rPr lang="en-US" dirty="0"/>
              <a:t>Suppose the average CPP and OAS contribution is $10,000 a year. Over 40 years, our total contribution is $400,000. </a:t>
            </a:r>
          </a:p>
          <a:p>
            <a:r>
              <a:rPr lang="en-US" dirty="0"/>
              <a:t>Average Canadian life span is 81 years old. On average, we will receive 81-65 = 16 years benefits. The maximum retirement benefit for a single pensioner from the government is $24000, or $23997 to be precise, in the year 2017. </a:t>
            </a:r>
          </a:p>
          <a:p>
            <a:pPr marL="0" indent="0">
              <a:buNone/>
            </a:pPr>
            <a:endParaRPr lang="en-US" dirty="0"/>
          </a:p>
          <a:p>
            <a:endParaRPr lang="en-US" dirty="0"/>
          </a:p>
        </p:txBody>
      </p:sp>
    </p:spTree>
    <p:extLst>
      <p:ext uri="{BB962C8B-B14F-4D97-AF65-F5344CB8AC3E}">
        <p14:creationId xmlns:p14="http://schemas.microsoft.com/office/powerpoint/2010/main" val="42686624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But not every one is a single, and majority have other incomes, such as company pensions. The average payout may be much lower than $20,000. Suppose the average payout is $20,000. Over 16 years, the total payout is $320000, which is lower than the total contribution of $400,000. </a:t>
            </a:r>
          </a:p>
          <a:p>
            <a:r>
              <a:rPr lang="en-US" dirty="0"/>
              <a:t>This has not considered time value.</a:t>
            </a:r>
          </a:p>
          <a:p>
            <a:endParaRPr lang="en-US" dirty="0"/>
          </a:p>
        </p:txBody>
      </p:sp>
    </p:spTree>
    <p:extLst>
      <p:ext uri="{BB962C8B-B14F-4D97-AF65-F5344CB8AC3E}">
        <p14:creationId xmlns:p14="http://schemas.microsoft.com/office/powerpoint/2010/main" val="13882073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Calculation of total retirement benefits from the government</a:t>
            </a:r>
          </a:p>
        </p:txBody>
      </p:sp>
      <p:sp>
        <p:nvSpPr>
          <p:cNvPr id="3" name="Content Placeholder 2"/>
          <p:cNvSpPr>
            <a:spLocks noGrp="1"/>
          </p:cNvSpPr>
          <p:nvPr>
            <p:ph idx="1"/>
          </p:nvPr>
        </p:nvSpPr>
        <p:spPr/>
        <p:txBody>
          <a:bodyPr/>
          <a:lstStyle/>
          <a:p>
            <a:r>
              <a:rPr lang="en-US" sz="2400" dirty="0"/>
              <a:t>Maximum benefit for a single pensioner from the government (OAS + CPP)</a:t>
            </a:r>
          </a:p>
          <a:p>
            <a:r>
              <a:rPr lang="en-US" sz="2400" dirty="0"/>
              <a:t>(578.53+864.09)*12 + 13370*0.5 = 23997</a:t>
            </a:r>
          </a:p>
          <a:p>
            <a:r>
              <a:rPr lang="en-US" sz="2400" dirty="0"/>
              <a:t>Or monthly payment of 2000 dollars</a:t>
            </a:r>
          </a:p>
          <a:p>
            <a:r>
              <a:rPr lang="en-US" sz="2400" dirty="0"/>
              <a:t>The first part is full OAS+ GIS. The second part is half of full CPP payment. When CPP, or any other income, increase one dollar, GIS will reduce half dollar.</a:t>
            </a:r>
          </a:p>
          <a:p>
            <a:r>
              <a:rPr lang="en-US" sz="2400" dirty="0"/>
              <a:t>The average CPP payment in 2018 is 664 dollars per month. Total monthly payment would be</a:t>
            </a:r>
          </a:p>
          <a:p>
            <a:r>
              <a:rPr lang="en-US" sz="2400" dirty="0"/>
              <a:t>(578.53+864.09) + 664*0.5 = 1774</a:t>
            </a:r>
          </a:p>
        </p:txBody>
      </p:sp>
    </p:spTree>
    <p:extLst>
      <p:ext uri="{BB962C8B-B14F-4D97-AF65-F5344CB8AC3E}">
        <p14:creationId xmlns:p14="http://schemas.microsoft.com/office/powerpoint/2010/main" val="7083955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pattern</a:t>
            </a:r>
          </a:p>
        </p:txBody>
      </p:sp>
      <p:sp>
        <p:nvSpPr>
          <p:cNvPr id="3" name="Content Placeholder 2"/>
          <p:cNvSpPr>
            <a:spLocks noGrp="1"/>
          </p:cNvSpPr>
          <p:nvPr>
            <p:ph idx="1"/>
          </p:nvPr>
        </p:nvSpPr>
        <p:spPr/>
        <p:txBody>
          <a:bodyPr/>
          <a:lstStyle/>
          <a:p>
            <a:r>
              <a:rPr lang="en-US" dirty="0"/>
              <a:t>CPP contribution rate website</a:t>
            </a:r>
          </a:p>
          <a:p>
            <a:r>
              <a:rPr lang="en-US" dirty="0">
                <a:hlinkClick r:id="rId2"/>
              </a:rPr>
              <a:t>https://www.canada.ca/en/revenue-agency/services/tax/businesses/topics/payroll/payroll-deductions-contributions/canada-pension-plan-cpp/cpp-contribution-rates-maximums-exemptions.html</a:t>
            </a:r>
            <a:endParaRPr lang="en-US" dirty="0"/>
          </a:p>
          <a:p>
            <a:r>
              <a:rPr lang="en-US" dirty="0"/>
              <a:t>The contribution rate has been increasing over time. </a:t>
            </a:r>
          </a:p>
        </p:txBody>
      </p:sp>
    </p:spTree>
    <p:extLst>
      <p:ext uri="{BB962C8B-B14F-4D97-AF65-F5344CB8AC3E}">
        <p14:creationId xmlns:p14="http://schemas.microsoft.com/office/powerpoint/2010/main" val="20236845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CPP pension benefit</a:t>
            </a:r>
          </a:p>
        </p:txBody>
      </p:sp>
      <p:sp>
        <p:nvSpPr>
          <p:cNvPr id="3" name="Content Placeholder 2"/>
          <p:cNvSpPr>
            <a:spLocks noGrp="1"/>
          </p:cNvSpPr>
          <p:nvPr>
            <p:ph idx="1"/>
          </p:nvPr>
        </p:nvSpPr>
        <p:spPr/>
        <p:txBody>
          <a:bodyPr/>
          <a:lstStyle/>
          <a:p>
            <a:r>
              <a:rPr lang="en-US" dirty="0"/>
              <a:t>CPP benefit rate is 25% of pensionable earning after one is 65. </a:t>
            </a:r>
          </a:p>
          <a:p>
            <a:r>
              <a:rPr lang="en-US" dirty="0"/>
              <a:t>Will increase to 33% over time.</a:t>
            </a:r>
          </a:p>
          <a:p>
            <a:r>
              <a:rPr lang="en-US" dirty="0"/>
              <a:t>When? 2065</a:t>
            </a:r>
          </a:p>
          <a:p>
            <a:r>
              <a:rPr lang="en-US" dirty="0"/>
              <a:t>Why 2065?</a:t>
            </a:r>
          </a:p>
          <a:p>
            <a:r>
              <a:rPr lang="en-US" dirty="0"/>
              <a:t>The transition started from 2018. 2065 – 2018 = 47.</a:t>
            </a:r>
          </a:p>
          <a:p>
            <a:r>
              <a:rPr lang="en-US" dirty="0"/>
              <a:t>CPP deduction starts from 18. One retire at 65. 65 – 18 = 47. </a:t>
            </a:r>
          </a:p>
          <a:p>
            <a:r>
              <a:rPr lang="en-US" dirty="0"/>
              <a:t>One might wonder why 2018 was chosen to be the transition year.</a:t>
            </a:r>
          </a:p>
          <a:p>
            <a:r>
              <a:rPr lang="en-US" dirty="0"/>
              <a:t>Does 2018 mirror 18?</a:t>
            </a:r>
          </a:p>
        </p:txBody>
      </p:sp>
    </p:spTree>
    <p:extLst>
      <p:ext uri="{BB962C8B-B14F-4D97-AF65-F5344CB8AC3E}">
        <p14:creationId xmlns:p14="http://schemas.microsoft.com/office/powerpoint/2010/main" val="39277116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Concern about Retirement Benefits in the Future</a:t>
            </a:r>
          </a:p>
        </p:txBody>
      </p:sp>
      <p:sp>
        <p:nvSpPr>
          <p:cNvPr id="3" name="Content Placeholder 2"/>
          <p:cNvSpPr>
            <a:spLocks noGrp="1"/>
          </p:cNvSpPr>
          <p:nvPr>
            <p:ph idx="1"/>
          </p:nvPr>
        </p:nvSpPr>
        <p:spPr/>
        <p:txBody>
          <a:bodyPr>
            <a:normAutofit fontScale="92500"/>
          </a:bodyPr>
          <a:lstStyle/>
          <a:p>
            <a:r>
              <a:rPr lang="en-US" dirty="0">
                <a:ea typeface="ＭＳ Ｐゴシック" pitchFamily="34" charset="-128"/>
              </a:rPr>
              <a:t>In 2010, OAS and CPP represented more than 40% of seniors</a:t>
            </a:r>
            <a:r>
              <a:rPr lang="en-US" altLang="en-US" dirty="0">
                <a:ea typeface="ＭＳ Ｐゴシック" pitchFamily="34" charset="-128"/>
              </a:rPr>
              <a:t>’</a:t>
            </a:r>
            <a:r>
              <a:rPr lang="en-US" dirty="0">
                <a:ea typeface="ＭＳ Ｐゴシック" pitchFamily="34" charset="-128"/>
              </a:rPr>
              <a:t> total income</a:t>
            </a:r>
          </a:p>
          <a:p>
            <a:r>
              <a:rPr lang="en-US" dirty="0">
                <a:ea typeface="ＭＳ Ｐゴシック" pitchFamily="34" charset="-128"/>
              </a:rPr>
              <a:t>A single pensioner receiving 100% OAS and CPP will receive $23 997/year, in 2017</a:t>
            </a:r>
          </a:p>
          <a:p>
            <a:r>
              <a:rPr lang="en-US" dirty="0">
                <a:ea typeface="ＭＳ Ｐゴシック" pitchFamily="34" charset="-128"/>
              </a:rPr>
              <a:t>With high pension deduction at youth, young people have less resources to support large families. Fertility has dropped below replacement rate for several decades.</a:t>
            </a:r>
          </a:p>
          <a:p>
            <a:r>
              <a:rPr lang="en-US" dirty="0">
                <a:ea typeface="ＭＳ Ｐゴシック" pitchFamily="34" charset="-128"/>
              </a:rPr>
              <a:t>Population ages with low fertility rate.</a:t>
            </a:r>
          </a:p>
          <a:p>
            <a:r>
              <a:rPr lang="en-US" dirty="0">
                <a:ea typeface="ＭＳ Ｐゴシック" pitchFamily="34" charset="-128"/>
              </a:rPr>
              <a:t>Will government-sponsored benefits be available to future generations?</a:t>
            </a:r>
          </a:p>
          <a:p>
            <a:pPr marL="256032" lvl="1" indent="-256032">
              <a:spcBef>
                <a:spcPts val="1500"/>
              </a:spcBef>
              <a:buFont typeface="Arial" charset="0"/>
              <a:buChar char="•"/>
            </a:pPr>
            <a:r>
              <a:rPr lang="en-US" sz="2800" dirty="0"/>
              <a:t>This will be a great topic for presentation or essay.</a:t>
            </a:r>
          </a:p>
        </p:txBody>
      </p:sp>
    </p:spTree>
    <p:extLst>
      <p:ext uri="{BB962C8B-B14F-4D97-AF65-F5344CB8AC3E}">
        <p14:creationId xmlns:p14="http://schemas.microsoft.com/office/powerpoint/2010/main" val="9747801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Retirement income: A comparison with prime time income</a:t>
            </a:r>
          </a:p>
        </p:txBody>
      </p:sp>
      <p:sp>
        <p:nvSpPr>
          <p:cNvPr id="3" name="Content Placeholder 2"/>
          <p:cNvSpPr>
            <a:spLocks noGrp="1"/>
          </p:cNvSpPr>
          <p:nvPr>
            <p:ph idx="1"/>
          </p:nvPr>
        </p:nvSpPr>
        <p:spPr/>
        <p:txBody>
          <a:bodyPr/>
          <a:lstStyle/>
          <a:p>
            <a:r>
              <a:rPr lang="en-US" dirty="0"/>
              <a:t>The median income of a Canadian household is less than 60,000 dollar a year. If a family has two children, each person would have less than 15,000 dollars a year. </a:t>
            </a:r>
          </a:p>
          <a:p>
            <a:r>
              <a:rPr lang="en-US" dirty="0"/>
              <a:t>If you are from such a family, the retirement income from government alone is higher than your income in your prime time. </a:t>
            </a:r>
          </a:p>
          <a:p>
            <a:r>
              <a:rPr lang="en-US" dirty="0"/>
              <a:t>There are other sources of retirement income, such as company pensions. </a:t>
            </a:r>
          </a:p>
        </p:txBody>
      </p:sp>
    </p:spTree>
    <p:extLst>
      <p:ext uri="{BB962C8B-B14F-4D97-AF65-F5344CB8AC3E}">
        <p14:creationId xmlns:p14="http://schemas.microsoft.com/office/powerpoint/2010/main" val="322644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0EB58-9BFC-460A-899B-7AD4454F8FA9}"/>
              </a:ext>
            </a:extLst>
          </p:cNvPr>
          <p:cNvSpPr>
            <a:spLocks noGrp="1"/>
          </p:cNvSpPr>
          <p:nvPr>
            <p:ph type="title"/>
          </p:nvPr>
        </p:nvSpPr>
        <p:spPr/>
        <p:txBody>
          <a:bodyPr/>
          <a:lstStyle/>
          <a:p>
            <a:r>
              <a:rPr lang="en-CA" dirty="0"/>
              <a:t>wealth distribution among generations</a:t>
            </a:r>
          </a:p>
        </p:txBody>
      </p:sp>
      <p:sp>
        <p:nvSpPr>
          <p:cNvPr id="3" name="Content Placeholder 2">
            <a:extLst>
              <a:ext uri="{FF2B5EF4-FFF2-40B4-BE49-F238E27FC236}">
                <a16:creationId xmlns:a16="http://schemas.microsoft.com/office/drawing/2014/main" id="{F73390D6-D756-460E-B4E0-9065FD854961}"/>
              </a:ext>
            </a:extLst>
          </p:cNvPr>
          <p:cNvSpPr>
            <a:spLocks noGrp="1"/>
          </p:cNvSpPr>
          <p:nvPr>
            <p:ph idx="1"/>
          </p:nvPr>
        </p:nvSpPr>
        <p:spPr/>
        <p:txBody>
          <a:bodyPr/>
          <a:lstStyle/>
          <a:p>
            <a:r>
              <a:rPr lang="en-CA" dirty="0"/>
              <a:t>A good talk about wealth distribution among generations and its social impacts.</a:t>
            </a:r>
          </a:p>
          <a:p>
            <a:r>
              <a:rPr lang="en-CA" dirty="0"/>
              <a:t>Have the boomers pinched their children’s future?</a:t>
            </a:r>
          </a:p>
          <a:p>
            <a:r>
              <a:rPr lang="en-CA" dirty="0">
                <a:hlinkClick r:id="rId2"/>
              </a:rPr>
              <a:t>https://www.youtube.com/watch?v=ZuXzvjBYW8A&amp;t=18s</a:t>
            </a:r>
            <a:endParaRPr lang="en-CA" dirty="0"/>
          </a:p>
          <a:p>
            <a:endParaRPr lang="en-CA" dirty="0"/>
          </a:p>
        </p:txBody>
      </p:sp>
    </p:spTree>
    <p:extLst>
      <p:ext uri="{BB962C8B-B14F-4D97-AF65-F5344CB8AC3E}">
        <p14:creationId xmlns:p14="http://schemas.microsoft.com/office/powerpoint/2010/main" val="2567748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4D4F3-36B0-48A5-88D3-89D41F4A4534}"/>
              </a:ext>
            </a:extLst>
          </p:cNvPr>
          <p:cNvSpPr>
            <a:spLocks noGrp="1"/>
          </p:cNvSpPr>
          <p:nvPr>
            <p:ph type="title"/>
          </p:nvPr>
        </p:nvSpPr>
        <p:spPr/>
        <p:txBody>
          <a:bodyPr/>
          <a:lstStyle/>
          <a:p>
            <a:r>
              <a:rPr lang="en-CA" dirty="0"/>
              <a:t>Brief introduction to retirement systems</a:t>
            </a:r>
          </a:p>
        </p:txBody>
      </p:sp>
      <p:sp>
        <p:nvSpPr>
          <p:cNvPr id="3" name="Content Placeholder 2">
            <a:extLst>
              <a:ext uri="{FF2B5EF4-FFF2-40B4-BE49-F238E27FC236}">
                <a16:creationId xmlns:a16="http://schemas.microsoft.com/office/drawing/2014/main" id="{5244C8B8-C4D5-45DC-926E-C9E19F1F3AF7}"/>
              </a:ext>
            </a:extLst>
          </p:cNvPr>
          <p:cNvSpPr>
            <a:spLocks noGrp="1"/>
          </p:cNvSpPr>
          <p:nvPr>
            <p:ph idx="1"/>
          </p:nvPr>
        </p:nvSpPr>
        <p:spPr/>
        <p:txBody>
          <a:bodyPr/>
          <a:lstStyle/>
          <a:p>
            <a:r>
              <a:rPr lang="en-CA" dirty="0"/>
              <a:t>Old Age Security (OAS) and Canada Pension Plan (CPP) are government programs.</a:t>
            </a:r>
          </a:p>
          <a:p>
            <a:r>
              <a:rPr lang="en-CA" dirty="0"/>
              <a:t>The amount of CPP benefit is based on the amount of contribution. The amount of OAS benefit is based on the years of residence in Canada. It is also based on the other sources of retirement incomes. The more incomes you have, the less OAS you will receive.</a:t>
            </a:r>
          </a:p>
          <a:p>
            <a:r>
              <a:rPr lang="en-CA" dirty="0"/>
              <a:t>Company pension plans are employment based.</a:t>
            </a:r>
          </a:p>
          <a:p>
            <a:r>
              <a:rPr lang="en-CA" dirty="0"/>
              <a:t>Registered Retirement Saving Plan (RRSP) and other types of plans are tax deferred or tax deductible individual retirement accounts.</a:t>
            </a:r>
          </a:p>
          <a:p>
            <a:endParaRPr lang="en-CA" dirty="0"/>
          </a:p>
        </p:txBody>
      </p:sp>
    </p:spTree>
    <p:extLst>
      <p:ext uri="{BB962C8B-B14F-4D97-AF65-F5344CB8AC3E}">
        <p14:creationId xmlns:p14="http://schemas.microsoft.com/office/powerpoint/2010/main" val="11765040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Some recent </a:t>
            </a:r>
            <a:r>
              <a:rPr lang="en-US" dirty="0"/>
              <a:t>development on CPP </a:t>
            </a:r>
          </a:p>
        </p:txBody>
      </p:sp>
      <p:sp>
        <p:nvSpPr>
          <p:cNvPr id="3" name="Content Placeholder 2"/>
          <p:cNvSpPr>
            <a:spLocks noGrp="1"/>
          </p:cNvSpPr>
          <p:nvPr>
            <p:ph idx="1"/>
          </p:nvPr>
        </p:nvSpPr>
        <p:spPr/>
        <p:txBody>
          <a:bodyPr/>
          <a:lstStyle/>
          <a:p>
            <a:r>
              <a:rPr lang="en-US" dirty="0"/>
              <a:t>A New Premium on Retirement, Globe and Mail, June 21, 2016</a:t>
            </a:r>
            <a:endParaRPr lang="en-US" dirty="0">
              <a:hlinkClick r:id="" action="ppaction://noaction"/>
            </a:endParaRPr>
          </a:p>
          <a:p>
            <a:r>
              <a:rPr lang="en-US" dirty="0">
                <a:hlinkClick r:id="" action="ppaction://noaction"/>
              </a:rPr>
              <a:t>https</a:t>
            </a:r>
            <a:r>
              <a:rPr lang="en-US" dirty="0">
                <a:hlinkClick r:id="rId2"/>
              </a:rPr>
              <a:t>://www.theglobeandmail.com/globe-investor/retirement/cpp-reform-whats-changing-and-how-it-will-affectyou/article30551445/</a:t>
            </a:r>
            <a:endParaRPr lang="en-US" dirty="0"/>
          </a:p>
          <a:p>
            <a:endParaRPr lang="en-US" dirty="0"/>
          </a:p>
        </p:txBody>
      </p:sp>
    </p:spTree>
    <p:extLst>
      <p:ext uri="{BB962C8B-B14F-4D97-AF65-F5344CB8AC3E}">
        <p14:creationId xmlns:p14="http://schemas.microsoft.com/office/powerpoint/2010/main" val="30782199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Observations from the Globe and Mail article, </a:t>
            </a:r>
            <a:r>
              <a:rPr lang="en-US" sz="2400" dirty="0"/>
              <a:t>(1 of 2)</a:t>
            </a:r>
          </a:p>
        </p:txBody>
      </p:sp>
      <p:sp>
        <p:nvSpPr>
          <p:cNvPr id="3" name="Content Placeholder 2"/>
          <p:cNvSpPr>
            <a:spLocks noGrp="1"/>
          </p:cNvSpPr>
          <p:nvPr>
            <p:ph idx="1"/>
          </p:nvPr>
        </p:nvSpPr>
        <p:spPr/>
        <p:txBody>
          <a:bodyPr/>
          <a:lstStyle/>
          <a:p>
            <a:r>
              <a:rPr lang="en-US" dirty="0"/>
              <a:t>How the increase of pension was introduced?</a:t>
            </a:r>
          </a:p>
          <a:p>
            <a:pPr lvl="1"/>
            <a:r>
              <a:rPr lang="en-US" dirty="0"/>
              <a:t>The federal finance department said the portion of earnings between $54,900 and $82,700 will have a different contribution rate for workers and employers, expected to be set at 4 per cent.</a:t>
            </a:r>
          </a:p>
          <a:p>
            <a:pPr lvl="1"/>
            <a:r>
              <a:rPr lang="en-US" dirty="0"/>
              <a:t>That is not the case. The contribution rate turns out to be the same in later years.</a:t>
            </a:r>
          </a:p>
          <a:p>
            <a:pPr lvl="1"/>
            <a:r>
              <a:rPr lang="en-US" dirty="0"/>
              <a:t>The statement was made in 2016. In 2017, the contribution rate for higher portion was the same. If the government could not keep the promise made less than one year ago, how likely it will keep the promises made decades ago?</a:t>
            </a:r>
          </a:p>
          <a:p>
            <a:endParaRPr lang="en-US" dirty="0"/>
          </a:p>
        </p:txBody>
      </p:sp>
    </p:spTree>
    <p:extLst>
      <p:ext uri="{BB962C8B-B14F-4D97-AF65-F5344CB8AC3E}">
        <p14:creationId xmlns:p14="http://schemas.microsoft.com/office/powerpoint/2010/main" val="29164680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Observations from the Globe and Mail article, </a:t>
            </a:r>
            <a:r>
              <a:rPr lang="en-US" sz="2400" dirty="0"/>
              <a:t>(2 of 2)</a:t>
            </a:r>
            <a:endParaRPr lang="en-US" dirty="0"/>
          </a:p>
        </p:txBody>
      </p:sp>
      <p:sp>
        <p:nvSpPr>
          <p:cNvPr id="3" name="Content Placeholder 2"/>
          <p:cNvSpPr>
            <a:spLocks noGrp="1"/>
          </p:cNvSpPr>
          <p:nvPr>
            <p:ph idx="1"/>
          </p:nvPr>
        </p:nvSpPr>
        <p:spPr/>
        <p:txBody>
          <a:bodyPr/>
          <a:lstStyle/>
          <a:p>
            <a:r>
              <a:rPr lang="en-US" dirty="0"/>
              <a:t>The language of benefit and cost</a:t>
            </a:r>
          </a:p>
          <a:p>
            <a:pPr lvl="1"/>
            <a:r>
              <a:rPr lang="en-US" dirty="0"/>
              <a:t>Benefit is called benefit</a:t>
            </a:r>
          </a:p>
          <a:p>
            <a:pPr lvl="1"/>
            <a:r>
              <a:rPr lang="en-US" dirty="0"/>
              <a:t>Cost is not called cost in the article. It is called funding. The title of the section is How will higher benefits be funded.</a:t>
            </a:r>
          </a:p>
          <a:p>
            <a:endParaRPr lang="en-US" dirty="0"/>
          </a:p>
        </p:txBody>
      </p:sp>
    </p:spTree>
    <p:extLst>
      <p:ext uri="{BB962C8B-B14F-4D97-AF65-F5344CB8AC3E}">
        <p14:creationId xmlns:p14="http://schemas.microsoft.com/office/powerpoint/2010/main" val="89761429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456B6-4883-435E-9DA5-F99433C30808}"/>
              </a:ext>
            </a:extLst>
          </p:cNvPr>
          <p:cNvSpPr>
            <a:spLocks noGrp="1"/>
          </p:cNvSpPr>
          <p:nvPr>
            <p:ph type="title"/>
          </p:nvPr>
        </p:nvSpPr>
        <p:spPr/>
        <p:txBody>
          <a:bodyPr/>
          <a:lstStyle/>
          <a:p>
            <a:r>
              <a:rPr lang="en-CA" dirty="0"/>
              <a:t>A new article on CPP (Dec 02, 2021)</a:t>
            </a:r>
          </a:p>
        </p:txBody>
      </p:sp>
      <p:sp>
        <p:nvSpPr>
          <p:cNvPr id="3" name="Content Placeholder 2">
            <a:extLst>
              <a:ext uri="{FF2B5EF4-FFF2-40B4-BE49-F238E27FC236}">
                <a16:creationId xmlns:a16="http://schemas.microsoft.com/office/drawing/2014/main" id="{F4BAB153-9E57-48C6-BDE4-C363A4987597}"/>
              </a:ext>
            </a:extLst>
          </p:cNvPr>
          <p:cNvSpPr>
            <a:spLocks noGrp="1"/>
          </p:cNvSpPr>
          <p:nvPr>
            <p:ph idx="1"/>
          </p:nvPr>
        </p:nvSpPr>
        <p:spPr/>
        <p:txBody>
          <a:bodyPr/>
          <a:lstStyle/>
          <a:p>
            <a:r>
              <a:rPr lang="en-US" b="1" i="0" dirty="0">
                <a:solidFill>
                  <a:srgbClr val="333333"/>
                </a:solidFill>
                <a:effectLst/>
                <a:latin typeface="Segoe UI Bold" panose="020B0802040204020203" pitchFamily="34" charset="0"/>
              </a:rPr>
              <a:t>Sabrina </a:t>
            </a:r>
            <a:r>
              <a:rPr lang="en-US" b="1" i="0" dirty="0" err="1">
                <a:solidFill>
                  <a:srgbClr val="333333"/>
                </a:solidFill>
                <a:effectLst/>
                <a:latin typeface="Segoe UI Bold" panose="020B0802040204020203" pitchFamily="34" charset="0"/>
              </a:rPr>
              <a:t>Maddeaux</a:t>
            </a:r>
            <a:r>
              <a:rPr lang="en-US" b="1" i="0" dirty="0">
                <a:solidFill>
                  <a:srgbClr val="333333"/>
                </a:solidFill>
                <a:effectLst/>
                <a:latin typeface="Segoe UI Bold" panose="020B0802040204020203" pitchFamily="34" charset="0"/>
              </a:rPr>
              <a:t>: Thanks to Trudeau Liberals, working Canadians will pay too much into CPP</a:t>
            </a:r>
          </a:p>
          <a:p>
            <a:endParaRPr lang="en-CA" dirty="0"/>
          </a:p>
          <a:p>
            <a:r>
              <a:rPr lang="en-CA" dirty="0">
                <a:hlinkClick r:id="rId2"/>
              </a:rPr>
              <a:t>https://nationalpost.com/opinion/sabrina-maddeaux-thanks-to-trudeau-liberals-working-canadians-will-pay-too-much-into-cpp</a:t>
            </a:r>
            <a:endParaRPr lang="en-CA" dirty="0"/>
          </a:p>
        </p:txBody>
      </p:sp>
    </p:spTree>
    <p:extLst>
      <p:ext uri="{BB962C8B-B14F-4D97-AF65-F5344CB8AC3E}">
        <p14:creationId xmlns:p14="http://schemas.microsoft.com/office/powerpoint/2010/main" val="98283827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D7A71-1540-45CC-B924-C079CE773C19}"/>
              </a:ext>
            </a:extLst>
          </p:cNvPr>
          <p:cNvSpPr>
            <a:spLocks noGrp="1"/>
          </p:cNvSpPr>
          <p:nvPr>
            <p:ph type="title"/>
          </p:nvPr>
        </p:nvSpPr>
        <p:spPr/>
        <p:txBody>
          <a:bodyPr/>
          <a:lstStyle/>
          <a:p>
            <a:r>
              <a:rPr lang="en-CA" dirty="0"/>
              <a:t>The broad impacts of pension systems</a:t>
            </a:r>
          </a:p>
        </p:txBody>
      </p:sp>
      <p:sp>
        <p:nvSpPr>
          <p:cNvPr id="3" name="Content Placeholder 2">
            <a:extLst>
              <a:ext uri="{FF2B5EF4-FFF2-40B4-BE49-F238E27FC236}">
                <a16:creationId xmlns:a16="http://schemas.microsoft.com/office/drawing/2014/main" id="{EDF8AFA9-7BE3-478C-A879-12CDB97A4D70}"/>
              </a:ext>
            </a:extLst>
          </p:cNvPr>
          <p:cNvSpPr>
            <a:spLocks noGrp="1"/>
          </p:cNvSpPr>
          <p:nvPr>
            <p:ph idx="1"/>
          </p:nvPr>
        </p:nvSpPr>
        <p:spPr/>
        <p:txBody>
          <a:bodyPr/>
          <a:lstStyle/>
          <a:p>
            <a:r>
              <a:rPr lang="en-CA" dirty="0"/>
              <a:t>Pension deduction has been increasing over time.</a:t>
            </a:r>
          </a:p>
          <a:p>
            <a:r>
              <a:rPr lang="en-CA" dirty="0"/>
              <a:t>In 1966, it was 3.6%.</a:t>
            </a:r>
          </a:p>
          <a:p>
            <a:r>
              <a:rPr lang="en-CA" dirty="0"/>
              <a:t>In 2022, it is at 11.4% and keep increasing.</a:t>
            </a:r>
          </a:p>
          <a:p>
            <a:r>
              <a:rPr lang="en-CA" dirty="0"/>
              <a:t>This might benefit financial industry in the narrow sense.</a:t>
            </a:r>
          </a:p>
          <a:p>
            <a:r>
              <a:rPr lang="en-CA" dirty="0"/>
              <a:t>However, it reduces incomes for most working people. The increased pension deduction retards the overall economy.</a:t>
            </a:r>
          </a:p>
          <a:p>
            <a:r>
              <a:rPr lang="en-CA" dirty="0"/>
              <a:t>Most people have less opportunities in weak economy. </a:t>
            </a:r>
          </a:p>
        </p:txBody>
      </p:sp>
    </p:spTree>
    <p:extLst>
      <p:ext uri="{BB962C8B-B14F-4D97-AF65-F5344CB8AC3E}">
        <p14:creationId xmlns:p14="http://schemas.microsoft.com/office/powerpoint/2010/main" val="12813703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D5F68-7101-4F3D-913B-9F73515109E9}"/>
              </a:ext>
            </a:extLst>
          </p:cNvPr>
          <p:cNvSpPr>
            <a:spLocks noGrp="1"/>
          </p:cNvSpPr>
          <p:nvPr>
            <p:ph type="title"/>
          </p:nvPr>
        </p:nvSpPr>
        <p:spPr/>
        <p:txBody>
          <a:bodyPr/>
          <a:lstStyle/>
          <a:p>
            <a:r>
              <a:rPr lang="en-CA" dirty="0"/>
              <a:t>The evolution of pension and economic systems</a:t>
            </a:r>
          </a:p>
        </p:txBody>
      </p:sp>
      <p:sp>
        <p:nvSpPr>
          <p:cNvPr id="3" name="Content Placeholder 2">
            <a:extLst>
              <a:ext uri="{FF2B5EF4-FFF2-40B4-BE49-F238E27FC236}">
                <a16:creationId xmlns:a16="http://schemas.microsoft.com/office/drawing/2014/main" id="{FA4B48FE-00A1-4CD0-8E63-607FB0E9CBCF}"/>
              </a:ext>
            </a:extLst>
          </p:cNvPr>
          <p:cNvSpPr>
            <a:spLocks noGrp="1"/>
          </p:cNvSpPr>
          <p:nvPr>
            <p:ph idx="1"/>
          </p:nvPr>
        </p:nvSpPr>
        <p:spPr/>
        <p:txBody>
          <a:bodyPr/>
          <a:lstStyle/>
          <a:p>
            <a:r>
              <a:rPr lang="en-CA" dirty="0"/>
              <a:t>The deduction rate is increasing over the years.</a:t>
            </a:r>
          </a:p>
          <a:p>
            <a:r>
              <a:rPr lang="en-CA" dirty="0"/>
              <a:t>The burden to working population is increasing over the years.</a:t>
            </a:r>
          </a:p>
          <a:p>
            <a:r>
              <a:rPr lang="en-CA" dirty="0"/>
              <a:t>The changing of deduction rate changes the financial and social system over time.</a:t>
            </a:r>
          </a:p>
          <a:p>
            <a:r>
              <a:rPr lang="en-CA" dirty="0"/>
              <a:t>The financial systems and social systems are evolving over time. </a:t>
            </a:r>
          </a:p>
          <a:p>
            <a:r>
              <a:rPr lang="en-CA" dirty="0"/>
              <a:t>We will make a brief analysis here.</a:t>
            </a:r>
          </a:p>
        </p:txBody>
      </p:sp>
    </p:spTree>
    <p:extLst>
      <p:ext uri="{BB962C8B-B14F-4D97-AF65-F5344CB8AC3E}">
        <p14:creationId xmlns:p14="http://schemas.microsoft.com/office/powerpoint/2010/main" val="279516239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A5082-3DEF-4A85-8C8F-908E8CB5D995}"/>
              </a:ext>
            </a:extLst>
          </p:cNvPr>
          <p:cNvSpPr>
            <a:spLocks noGrp="1"/>
          </p:cNvSpPr>
          <p:nvPr>
            <p:ph type="title"/>
          </p:nvPr>
        </p:nvSpPr>
        <p:spPr/>
        <p:txBody>
          <a:bodyPr/>
          <a:lstStyle/>
          <a:p>
            <a:r>
              <a:rPr lang="en-CA" dirty="0"/>
              <a:t>The structure of pension system</a:t>
            </a:r>
          </a:p>
        </p:txBody>
      </p:sp>
      <p:sp>
        <p:nvSpPr>
          <p:cNvPr id="3" name="Content Placeholder 2">
            <a:extLst>
              <a:ext uri="{FF2B5EF4-FFF2-40B4-BE49-F238E27FC236}">
                <a16:creationId xmlns:a16="http://schemas.microsoft.com/office/drawing/2014/main" id="{CD581F29-0034-4738-8780-B9BC144FA2B0}"/>
              </a:ext>
            </a:extLst>
          </p:cNvPr>
          <p:cNvSpPr>
            <a:spLocks noGrp="1"/>
          </p:cNvSpPr>
          <p:nvPr>
            <p:ph idx="1"/>
          </p:nvPr>
        </p:nvSpPr>
        <p:spPr/>
        <p:txBody>
          <a:bodyPr>
            <a:normAutofit/>
          </a:bodyPr>
          <a:lstStyle/>
          <a:p>
            <a:r>
              <a:rPr lang="en-CA" dirty="0"/>
              <a:t>In Canada, CPP (Canada Pension Plan) deducts 11.4% of a person’s income for retirement funds in 2022.</a:t>
            </a:r>
          </a:p>
          <a:p>
            <a:r>
              <a:rPr lang="en-CA" dirty="0"/>
              <a:t>CPP is only part of the pension system.</a:t>
            </a:r>
          </a:p>
          <a:p>
            <a:r>
              <a:rPr lang="en-CA" dirty="0"/>
              <a:t>Other pension plans include</a:t>
            </a:r>
          </a:p>
          <a:p>
            <a:pPr lvl="1"/>
            <a:r>
              <a:rPr lang="en-CA" dirty="0"/>
              <a:t>Old Age Security: A government sponsored pension plan for all seniors.</a:t>
            </a:r>
          </a:p>
          <a:p>
            <a:pPr lvl="1"/>
            <a:r>
              <a:rPr lang="en-CA" dirty="0"/>
              <a:t>Company pension plans</a:t>
            </a:r>
          </a:p>
          <a:p>
            <a:pPr lvl="1"/>
            <a:r>
              <a:rPr lang="en-CA" dirty="0"/>
              <a:t>Individual pension plans with tax benefits, such as RRSP (Registered Retirement Saving Plans).</a:t>
            </a:r>
          </a:p>
          <a:p>
            <a:pPr lvl="1"/>
            <a:r>
              <a:rPr lang="en-CA" dirty="0"/>
              <a:t>Private savings</a:t>
            </a:r>
          </a:p>
          <a:p>
            <a:r>
              <a:rPr lang="en-CA" dirty="0"/>
              <a:t>Together, pension systems have enormous impacts on our society.</a:t>
            </a:r>
          </a:p>
        </p:txBody>
      </p:sp>
    </p:spTree>
    <p:extLst>
      <p:ext uri="{BB962C8B-B14F-4D97-AF65-F5344CB8AC3E}">
        <p14:creationId xmlns:p14="http://schemas.microsoft.com/office/powerpoint/2010/main" val="63926037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22410-8879-EA65-6C47-DD575A36692F}"/>
              </a:ext>
            </a:extLst>
          </p:cNvPr>
          <p:cNvSpPr>
            <a:spLocks noGrp="1"/>
          </p:cNvSpPr>
          <p:nvPr>
            <p:ph type="title"/>
          </p:nvPr>
        </p:nvSpPr>
        <p:spPr/>
        <p:txBody>
          <a:bodyPr/>
          <a:lstStyle/>
          <a:p>
            <a:r>
              <a:rPr lang="en-CA" dirty="0"/>
              <a:t>Some impacts of pension systems</a:t>
            </a:r>
          </a:p>
        </p:txBody>
      </p:sp>
      <p:sp>
        <p:nvSpPr>
          <p:cNvPr id="3" name="Content Placeholder 2">
            <a:extLst>
              <a:ext uri="{FF2B5EF4-FFF2-40B4-BE49-F238E27FC236}">
                <a16:creationId xmlns:a16="http://schemas.microsoft.com/office/drawing/2014/main" id="{24D8B3CC-17A6-6AF1-E256-0F25C4E10164}"/>
              </a:ext>
            </a:extLst>
          </p:cNvPr>
          <p:cNvSpPr>
            <a:spLocks noGrp="1"/>
          </p:cNvSpPr>
          <p:nvPr>
            <p:ph idx="1"/>
          </p:nvPr>
        </p:nvSpPr>
        <p:spPr/>
        <p:txBody>
          <a:bodyPr/>
          <a:lstStyle/>
          <a:p>
            <a:endParaRPr lang="en-CA"/>
          </a:p>
        </p:txBody>
      </p:sp>
    </p:spTree>
    <p:extLst>
      <p:ext uri="{BB962C8B-B14F-4D97-AF65-F5344CB8AC3E}">
        <p14:creationId xmlns:p14="http://schemas.microsoft.com/office/powerpoint/2010/main" val="413177972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57446-D4A5-4381-AD1A-CD6DC22B7BB3}"/>
              </a:ext>
            </a:extLst>
          </p:cNvPr>
          <p:cNvSpPr>
            <a:spLocks noGrp="1"/>
          </p:cNvSpPr>
          <p:nvPr>
            <p:ph type="title"/>
          </p:nvPr>
        </p:nvSpPr>
        <p:spPr/>
        <p:txBody>
          <a:bodyPr/>
          <a:lstStyle/>
          <a:p>
            <a:r>
              <a:rPr lang="en-CA" dirty="0"/>
              <a:t>Young contribute, Old benefit</a:t>
            </a:r>
          </a:p>
        </p:txBody>
      </p:sp>
      <p:sp>
        <p:nvSpPr>
          <p:cNvPr id="3" name="Content Placeholder 2">
            <a:extLst>
              <a:ext uri="{FF2B5EF4-FFF2-40B4-BE49-F238E27FC236}">
                <a16:creationId xmlns:a16="http://schemas.microsoft.com/office/drawing/2014/main" id="{A64611A8-456B-4AA6-9737-F83D1FE1CE04}"/>
              </a:ext>
            </a:extLst>
          </p:cNvPr>
          <p:cNvSpPr>
            <a:spLocks noGrp="1"/>
          </p:cNvSpPr>
          <p:nvPr>
            <p:ph idx="1"/>
          </p:nvPr>
        </p:nvSpPr>
        <p:spPr/>
        <p:txBody>
          <a:bodyPr>
            <a:normAutofit lnSpcReduction="10000"/>
          </a:bodyPr>
          <a:lstStyle/>
          <a:p>
            <a:r>
              <a:rPr lang="en-CA" sz="3200" dirty="0"/>
              <a:t>Pension system increases the income of  old people and decreases the income of young people.</a:t>
            </a:r>
          </a:p>
          <a:p>
            <a:r>
              <a:rPr lang="en-CA" sz="3200" dirty="0"/>
              <a:t>Old people are invigorated.</a:t>
            </a:r>
          </a:p>
          <a:p>
            <a:r>
              <a:rPr lang="en-CA" sz="3200" dirty="0"/>
              <a:t>Lifespan increases due to high income of seniors</a:t>
            </a:r>
          </a:p>
          <a:p>
            <a:r>
              <a:rPr lang="en-CA" sz="3200" dirty="0"/>
              <a:t>Young people are depressed.</a:t>
            </a:r>
          </a:p>
          <a:p>
            <a:r>
              <a:rPr lang="en-CA" sz="3200" dirty="0"/>
              <a:t>Fertility decreases due to low income of juniors</a:t>
            </a:r>
          </a:p>
          <a:p>
            <a:r>
              <a:rPr lang="en-CA" sz="3200" dirty="0"/>
              <a:t>Longevity is generally regarded as a good thing.</a:t>
            </a:r>
          </a:p>
          <a:p>
            <a:r>
              <a:rPr lang="en-CA" sz="3200" dirty="0"/>
              <a:t>However, long life span leads to low fertility rate.</a:t>
            </a:r>
          </a:p>
        </p:txBody>
      </p:sp>
    </p:spTree>
    <p:extLst>
      <p:ext uri="{BB962C8B-B14F-4D97-AF65-F5344CB8AC3E}">
        <p14:creationId xmlns:p14="http://schemas.microsoft.com/office/powerpoint/2010/main" val="378890365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277D5-23EC-48D4-BF3B-258724741689}"/>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1344408D-860A-4784-8344-D3F06DE64480}"/>
              </a:ext>
            </a:extLst>
          </p:cNvPr>
          <p:cNvSpPr>
            <a:spLocks noGrp="1"/>
          </p:cNvSpPr>
          <p:nvPr>
            <p:ph idx="1"/>
          </p:nvPr>
        </p:nvSpPr>
        <p:spPr/>
        <p:txBody>
          <a:bodyPr>
            <a:normAutofit/>
          </a:bodyPr>
          <a:lstStyle/>
          <a:p>
            <a:r>
              <a:rPr lang="en-CA" sz="3200" dirty="0"/>
              <a:t>In countries with extensive pension systems, fertility rates drop below replacement rate. </a:t>
            </a:r>
          </a:p>
          <a:p>
            <a:r>
              <a:rPr lang="en-CA" sz="3200" dirty="0"/>
              <a:t>The current fertility rate in Canada is 1.5 per woman, far below the replacement rate. </a:t>
            </a:r>
          </a:p>
          <a:p>
            <a:r>
              <a:rPr lang="en-CA" sz="3200" dirty="0"/>
              <a:t> The low fertility rate makes the Canadian society unsustainable.</a:t>
            </a:r>
          </a:p>
          <a:p>
            <a:endParaRPr lang="en-CA" sz="3200" dirty="0"/>
          </a:p>
        </p:txBody>
      </p:sp>
    </p:spTree>
    <p:extLst>
      <p:ext uri="{BB962C8B-B14F-4D97-AF65-F5344CB8AC3E}">
        <p14:creationId xmlns:p14="http://schemas.microsoft.com/office/powerpoint/2010/main" val="3421548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Old Age Security (OAS) Program </a:t>
            </a:r>
            <a:r>
              <a:rPr lang="en-US" sz="2000" dirty="0"/>
              <a:t>(1 of 2)</a:t>
            </a:r>
            <a:endParaRPr lang="en-US" b="0" dirty="0"/>
          </a:p>
        </p:txBody>
      </p:sp>
      <p:sp>
        <p:nvSpPr>
          <p:cNvPr id="3" name="Content Placeholder 2"/>
          <p:cNvSpPr>
            <a:spLocks noGrp="1"/>
          </p:cNvSpPr>
          <p:nvPr>
            <p:ph idx="1"/>
          </p:nvPr>
        </p:nvSpPr>
        <p:spPr>
          <a:xfrm>
            <a:off x="1981200" y="1600200"/>
            <a:ext cx="8229600" cy="4724400"/>
          </a:xfrm>
        </p:spPr>
        <p:txBody>
          <a:bodyPr/>
          <a:lstStyle/>
          <a:p>
            <a:r>
              <a:rPr lang="en-US" sz="2700" dirty="0">
                <a:ea typeface="ＭＳ Ｐゴシック" pitchFamily="34" charset="-128"/>
              </a:rPr>
              <a:t>Federal program, from general tax revenues</a:t>
            </a:r>
          </a:p>
          <a:p>
            <a:r>
              <a:rPr lang="en-US" sz="2700" dirty="0">
                <a:ea typeface="ＭＳ Ｐゴシック" pitchFamily="34" charset="-128"/>
              </a:rPr>
              <a:t>Criteria are age and residency requirements</a:t>
            </a:r>
          </a:p>
          <a:p>
            <a:pPr lvl="1"/>
            <a:r>
              <a:rPr lang="en-US" dirty="0">
                <a:ea typeface="ＭＳ Ｐゴシック" pitchFamily="34" charset="-128"/>
              </a:rPr>
              <a:t>lived in Canada at least 40 years since turning age 18, you will receive the full OAS pension</a:t>
            </a:r>
          </a:p>
          <a:p>
            <a:pPr lvl="1"/>
            <a:r>
              <a:rPr lang="en-US" dirty="0">
                <a:ea typeface="ＭＳ Ｐゴシック" pitchFamily="34" charset="-128"/>
              </a:rPr>
              <a:t>partial pension if lived in Canada fewer than 40 years but more than 10 years since age 18</a:t>
            </a:r>
          </a:p>
          <a:p>
            <a:r>
              <a:rPr lang="en-US" sz="2700" dirty="0">
                <a:ea typeface="ＭＳ Ｐゴシック" pitchFamily="34" charset="-128"/>
              </a:rPr>
              <a:t>Age of </a:t>
            </a:r>
            <a:r>
              <a:rPr lang="en-US" sz="2700">
                <a:ea typeface="ＭＳ Ｐゴシック" pitchFamily="34" charset="-128"/>
              </a:rPr>
              <a:t>eligibility is 65.</a:t>
            </a:r>
            <a:endParaRPr lang="en-US" sz="2700" dirty="0">
              <a:ea typeface="ＭＳ Ｐゴシック" pitchFamily="34" charset="-128"/>
            </a:endParaRPr>
          </a:p>
          <a:p>
            <a:r>
              <a:rPr lang="en-US" sz="2700" dirty="0">
                <a:ea typeface="ＭＳ Ｐゴシック" pitchFamily="34" charset="-128"/>
              </a:rPr>
              <a:t>Benefits may be deferred to up to age 70 with increase of 0.6% per month that you defer your payment</a:t>
            </a:r>
            <a:endParaRPr lang="en-US" sz="2700" dirty="0"/>
          </a:p>
        </p:txBody>
      </p:sp>
    </p:spTree>
    <p:extLst>
      <p:ext uri="{BB962C8B-B14F-4D97-AF65-F5344CB8AC3E}">
        <p14:creationId xmlns:p14="http://schemas.microsoft.com/office/powerpoint/2010/main" val="41671813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AA759-DFF9-4856-9005-02278F091E36}"/>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5462B148-5FEA-44F9-9512-30BB6A2FEDAB}"/>
              </a:ext>
            </a:extLst>
          </p:cNvPr>
          <p:cNvSpPr>
            <a:spLocks noGrp="1"/>
          </p:cNvSpPr>
          <p:nvPr>
            <p:ph idx="1"/>
          </p:nvPr>
        </p:nvSpPr>
        <p:spPr/>
        <p:txBody>
          <a:bodyPr>
            <a:normAutofit/>
          </a:bodyPr>
          <a:lstStyle/>
          <a:p>
            <a:r>
              <a:rPr lang="en-CA" sz="3200" dirty="0"/>
              <a:t>Low fertility causes population aging.</a:t>
            </a:r>
          </a:p>
          <a:p>
            <a:r>
              <a:rPr lang="en-CA" sz="3200" dirty="0"/>
              <a:t>An aging population is very vulnerable to disturbances, such as the novel coronavirus pandemic. </a:t>
            </a:r>
          </a:p>
        </p:txBody>
      </p:sp>
    </p:spTree>
    <p:extLst>
      <p:ext uri="{BB962C8B-B14F-4D97-AF65-F5344CB8AC3E}">
        <p14:creationId xmlns:p14="http://schemas.microsoft.com/office/powerpoint/2010/main" val="271895975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FAB19-BE66-47DD-A2CB-D92C36D0F0AA}"/>
              </a:ext>
            </a:extLst>
          </p:cNvPr>
          <p:cNvSpPr>
            <a:spLocks noGrp="1"/>
          </p:cNvSpPr>
          <p:nvPr>
            <p:ph type="title"/>
          </p:nvPr>
        </p:nvSpPr>
        <p:spPr/>
        <p:txBody>
          <a:bodyPr/>
          <a:lstStyle/>
          <a:p>
            <a:r>
              <a:rPr lang="en-CA" dirty="0"/>
              <a:t>Everyone pays, Large companies benefit</a:t>
            </a:r>
          </a:p>
        </p:txBody>
      </p:sp>
      <p:sp>
        <p:nvSpPr>
          <p:cNvPr id="3" name="Content Placeholder 2">
            <a:extLst>
              <a:ext uri="{FF2B5EF4-FFF2-40B4-BE49-F238E27FC236}">
                <a16:creationId xmlns:a16="http://schemas.microsoft.com/office/drawing/2014/main" id="{B74A6C19-1FCD-4640-BD48-1514B7B430C6}"/>
              </a:ext>
            </a:extLst>
          </p:cNvPr>
          <p:cNvSpPr>
            <a:spLocks noGrp="1"/>
          </p:cNvSpPr>
          <p:nvPr>
            <p:ph idx="1"/>
          </p:nvPr>
        </p:nvSpPr>
        <p:spPr/>
        <p:txBody>
          <a:bodyPr>
            <a:noAutofit/>
          </a:bodyPr>
          <a:lstStyle/>
          <a:p>
            <a:r>
              <a:rPr lang="en-CA" sz="3200" dirty="0"/>
              <a:t>Everyone needs to make pension deduction.</a:t>
            </a:r>
          </a:p>
          <a:p>
            <a:r>
              <a:rPr lang="en-CA" sz="3200" dirty="0"/>
              <a:t>Most pension deductions are invested in stocks and bonds.</a:t>
            </a:r>
          </a:p>
          <a:p>
            <a:r>
              <a:rPr lang="en-CA" sz="3200" dirty="0"/>
              <a:t> Due to issuing and listing costs, stocks and bonds are mostly issued by large companies. </a:t>
            </a:r>
          </a:p>
          <a:p>
            <a:r>
              <a:rPr lang="en-CA" sz="3200" dirty="0"/>
              <a:t>The inflow of pension money raise the value of financial assets.</a:t>
            </a:r>
          </a:p>
          <a:p>
            <a:r>
              <a:rPr lang="en-CA" sz="3200" dirty="0"/>
              <a:t>Large companies benefit from high valuations.</a:t>
            </a:r>
          </a:p>
          <a:p>
            <a:r>
              <a:rPr lang="en-CA" sz="3200" dirty="0"/>
              <a:t>Self employed, small and medium sized companies are disadvantaged by pension deduction.</a:t>
            </a:r>
          </a:p>
          <a:p>
            <a:endParaRPr lang="en-CA" sz="3200" dirty="0"/>
          </a:p>
          <a:p>
            <a:endParaRPr lang="en-CA" sz="3200" dirty="0"/>
          </a:p>
        </p:txBody>
      </p:sp>
    </p:spTree>
    <p:extLst>
      <p:ext uri="{BB962C8B-B14F-4D97-AF65-F5344CB8AC3E}">
        <p14:creationId xmlns:p14="http://schemas.microsoft.com/office/powerpoint/2010/main" val="11771513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59C04-091C-46AE-A83E-3AD6A5C46139}"/>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8952FEC4-2CC5-40D9-8583-2353BCC7ECAE}"/>
              </a:ext>
            </a:extLst>
          </p:cNvPr>
          <p:cNvSpPr>
            <a:spLocks noGrp="1"/>
          </p:cNvSpPr>
          <p:nvPr>
            <p:ph idx="1"/>
          </p:nvPr>
        </p:nvSpPr>
        <p:spPr/>
        <p:txBody>
          <a:bodyPr>
            <a:normAutofit/>
          </a:bodyPr>
          <a:lstStyle/>
          <a:p>
            <a:r>
              <a:rPr lang="en-CA" sz="3200" dirty="0"/>
              <a:t>Small companies are more innovative. </a:t>
            </a:r>
          </a:p>
          <a:p>
            <a:r>
              <a:rPr lang="en-CA" sz="3200" dirty="0"/>
              <a:t>Pension systems make our societies less innovative.</a:t>
            </a:r>
          </a:p>
          <a:p>
            <a:r>
              <a:rPr lang="en-CA" sz="3200" dirty="0"/>
              <a:t>Over time, large companies dominate economies.</a:t>
            </a:r>
          </a:p>
          <a:p>
            <a:r>
              <a:rPr lang="en-CA" sz="3200" dirty="0"/>
              <a:t>Economic systems become less diverse.</a:t>
            </a:r>
          </a:p>
          <a:p>
            <a:r>
              <a:rPr lang="en-CA" sz="3200" dirty="0"/>
              <a:t>The power of monopoly increases.</a:t>
            </a:r>
          </a:p>
          <a:p>
            <a:r>
              <a:rPr lang="en-CA" sz="3200" dirty="0"/>
              <a:t>Society becomes less democratic.</a:t>
            </a:r>
          </a:p>
        </p:txBody>
      </p:sp>
    </p:spTree>
    <p:extLst>
      <p:ext uri="{BB962C8B-B14F-4D97-AF65-F5344CB8AC3E}">
        <p14:creationId xmlns:p14="http://schemas.microsoft.com/office/powerpoint/2010/main" val="69553962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12826-0DF3-4C0B-8ED1-164D8560F620}"/>
              </a:ext>
            </a:extLst>
          </p:cNvPr>
          <p:cNvSpPr>
            <a:spLocks noGrp="1"/>
          </p:cNvSpPr>
          <p:nvPr>
            <p:ph type="title"/>
          </p:nvPr>
        </p:nvSpPr>
        <p:spPr/>
        <p:txBody>
          <a:bodyPr/>
          <a:lstStyle/>
          <a:p>
            <a:r>
              <a:rPr lang="en-CA" dirty="0"/>
              <a:t>Most countries lose, US gains</a:t>
            </a:r>
          </a:p>
        </p:txBody>
      </p:sp>
      <p:sp>
        <p:nvSpPr>
          <p:cNvPr id="3" name="Content Placeholder 2">
            <a:extLst>
              <a:ext uri="{FF2B5EF4-FFF2-40B4-BE49-F238E27FC236}">
                <a16:creationId xmlns:a16="http://schemas.microsoft.com/office/drawing/2014/main" id="{7EB8C1B0-AD69-497F-82F0-81E7562A5189}"/>
              </a:ext>
            </a:extLst>
          </p:cNvPr>
          <p:cNvSpPr>
            <a:spLocks noGrp="1"/>
          </p:cNvSpPr>
          <p:nvPr>
            <p:ph idx="1"/>
          </p:nvPr>
        </p:nvSpPr>
        <p:spPr/>
        <p:txBody>
          <a:bodyPr>
            <a:normAutofit lnSpcReduction="10000"/>
          </a:bodyPr>
          <a:lstStyle/>
          <a:p>
            <a:r>
              <a:rPr lang="en-CA" dirty="0">
                <a:solidFill>
                  <a:srgbClr val="000000"/>
                </a:solidFill>
                <a:effectLst/>
                <a:ea typeface="SimSun" panose="02010600030101010101" pitchFamily="2" charset="-122"/>
              </a:rPr>
              <a:t>Large businesses often operate in many different countries. </a:t>
            </a:r>
          </a:p>
          <a:p>
            <a:r>
              <a:rPr lang="en-CA" dirty="0">
                <a:solidFill>
                  <a:srgbClr val="000000"/>
                </a:solidFill>
                <a:effectLst/>
                <a:ea typeface="SimSun" panose="02010600030101010101" pitchFamily="2" charset="-122"/>
              </a:rPr>
              <a:t>In negotiations and disputes at different parts of the world, they hope to maintain favorable positions backed by a strong government. </a:t>
            </a:r>
          </a:p>
          <a:p>
            <a:r>
              <a:rPr lang="en-CA" dirty="0">
                <a:solidFill>
                  <a:srgbClr val="000000"/>
                </a:solidFill>
                <a:effectLst/>
                <a:ea typeface="SimSun" panose="02010600030101010101" pitchFamily="2" charset="-122"/>
              </a:rPr>
              <a:t>Large companies headquartered in the most powerful countries often enjoy competitive edge over others.</a:t>
            </a:r>
            <a:endParaRPr lang="en-CA" dirty="0"/>
          </a:p>
          <a:p>
            <a:r>
              <a:rPr lang="en-CA" dirty="0"/>
              <a:t>Most large companies are headquartered in USA. </a:t>
            </a:r>
          </a:p>
          <a:p>
            <a:r>
              <a:rPr lang="en-CA" dirty="0"/>
              <a:t>Pension money flow into USA and flow out of most other countries, including Canada. </a:t>
            </a:r>
          </a:p>
          <a:p>
            <a:r>
              <a:rPr lang="en-CA" dirty="0"/>
              <a:t>Most countries with high pension deduction become less competitive over time.</a:t>
            </a:r>
          </a:p>
        </p:txBody>
      </p:sp>
    </p:spTree>
    <p:extLst>
      <p:ext uri="{BB962C8B-B14F-4D97-AF65-F5344CB8AC3E}">
        <p14:creationId xmlns:p14="http://schemas.microsoft.com/office/powerpoint/2010/main" val="2153073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5A554-C9C4-4015-BA9A-824DF886BD91}"/>
              </a:ext>
            </a:extLst>
          </p:cNvPr>
          <p:cNvSpPr>
            <a:spLocks noGrp="1"/>
          </p:cNvSpPr>
          <p:nvPr>
            <p:ph type="title"/>
          </p:nvPr>
        </p:nvSpPr>
        <p:spPr/>
        <p:txBody>
          <a:bodyPr/>
          <a:lstStyle/>
          <a:p>
            <a:r>
              <a:rPr lang="en-CA" dirty="0"/>
              <a:t>Large cities gain, Small towns lose</a:t>
            </a:r>
          </a:p>
        </p:txBody>
      </p:sp>
      <p:sp>
        <p:nvSpPr>
          <p:cNvPr id="3" name="Content Placeholder 2">
            <a:extLst>
              <a:ext uri="{FF2B5EF4-FFF2-40B4-BE49-F238E27FC236}">
                <a16:creationId xmlns:a16="http://schemas.microsoft.com/office/drawing/2014/main" id="{72254C2D-E7CE-4F20-B802-9B436CDDC6A2}"/>
              </a:ext>
            </a:extLst>
          </p:cNvPr>
          <p:cNvSpPr>
            <a:spLocks noGrp="1"/>
          </p:cNvSpPr>
          <p:nvPr>
            <p:ph idx="1"/>
          </p:nvPr>
        </p:nvSpPr>
        <p:spPr/>
        <p:txBody>
          <a:bodyPr>
            <a:normAutofit lnSpcReduction="10000"/>
          </a:bodyPr>
          <a:lstStyle/>
          <a:p>
            <a:r>
              <a:rPr lang="en-CA" sz="3200" dirty="0">
                <a:solidFill>
                  <a:srgbClr val="000000"/>
                </a:solidFill>
                <a:effectLst/>
                <a:ea typeface="SimSun" panose="02010600030101010101" pitchFamily="2" charset="-122"/>
                <a:cs typeface="Times New Roman" panose="02020603050405020304" pitchFamily="18" charset="0"/>
              </a:rPr>
              <a:t>Most large businesses headquarter in a few metropolitan areas. </a:t>
            </a:r>
          </a:p>
          <a:p>
            <a:r>
              <a:rPr lang="en-CA" sz="3200" dirty="0">
                <a:solidFill>
                  <a:srgbClr val="000000"/>
                </a:solidFill>
                <a:effectLst/>
                <a:ea typeface="SimSun" panose="02010600030101010101" pitchFamily="2" charset="-122"/>
                <a:cs typeface="Times New Roman" panose="02020603050405020304" pitchFamily="18" charset="0"/>
              </a:rPr>
              <a:t>The development of the pension systems helps concentrate the wealth in a few regions and impoverish most other regions. </a:t>
            </a:r>
          </a:p>
          <a:p>
            <a:r>
              <a:rPr lang="en-CA" sz="3200" dirty="0">
                <a:solidFill>
                  <a:srgbClr val="000000"/>
                </a:solidFill>
                <a:effectLst/>
                <a:ea typeface="SimSun" panose="02010600030101010101" pitchFamily="2" charset="-122"/>
                <a:cs typeface="Times New Roman" panose="02020603050405020304" pitchFamily="18" charset="0"/>
              </a:rPr>
              <a:t>Indeed, most small towns and rural areas are in decline. This include much of Northern BC. </a:t>
            </a:r>
          </a:p>
          <a:p>
            <a:r>
              <a:rPr lang="en-CA" sz="3200" dirty="0">
                <a:solidFill>
                  <a:srgbClr val="000000"/>
                </a:solidFill>
                <a:effectLst/>
                <a:ea typeface="SimSun" panose="02010600030101010101" pitchFamily="2" charset="-122"/>
                <a:cs typeface="Times New Roman" panose="02020603050405020304" pitchFamily="18" charset="0"/>
              </a:rPr>
              <a:t>The population of Prince George is quite stagnant, despite the overall increase of </a:t>
            </a:r>
            <a:r>
              <a:rPr lang="en-CA" sz="3200">
                <a:solidFill>
                  <a:srgbClr val="000000"/>
                </a:solidFill>
                <a:effectLst/>
                <a:ea typeface="SimSun" panose="02010600030101010101" pitchFamily="2" charset="-122"/>
                <a:cs typeface="Times New Roman" panose="02020603050405020304" pitchFamily="18" charset="0"/>
              </a:rPr>
              <a:t>population in Canada.</a:t>
            </a:r>
            <a:endParaRPr lang="en-CA" sz="3200" dirty="0">
              <a:effectLst/>
              <a:ea typeface="DengXian" panose="02010600030101010101" pitchFamily="2" charset="-122"/>
              <a:cs typeface="Times New Roman" panose="02020603050405020304" pitchFamily="18" charset="0"/>
            </a:endParaRPr>
          </a:p>
          <a:p>
            <a:endParaRPr lang="en-CA" sz="3200" dirty="0"/>
          </a:p>
        </p:txBody>
      </p:sp>
    </p:spTree>
    <p:extLst>
      <p:ext uri="{BB962C8B-B14F-4D97-AF65-F5344CB8AC3E}">
        <p14:creationId xmlns:p14="http://schemas.microsoft.com/office/powerpoint/2010/main" val="305782787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AF481-238D-4D93-8E00-6BE430868DD5}"/>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F7688586-B613-49A8-B21A-E56DB1C72CB7}"/>
              </a:ext>
            </a:extLst>
          </p:cNvPr>
          <p:cNvSpPr>
            <a:spLocks noGrp="1"/>
          </p:cNvSpPr>
          <p:nvPr>
            <p:ph idx="1"/>
          </p:nvPr>
        </p:nvSpPr>
        <p:spPr/>
        <p:txBody>
          <a:bodyPr>
            <a:normAutofit lnSpcReduction="10000"/>
          </a:bodyPr>
          <a:lstStyle/>
          <a:p>
            <a:r>
              <a:rPr lang="en-CA" dirty="0">
                <a:solidFill>
                  <a:srgbClr val="000000"/>
                </a:solidFill>
                <a:effectLst/>
                <a:ea typeface="SimSun" panose="02010600030101010101" pitchFamily="2" charset="-122"/>
                <a:cs typeface="Times New Roman" panose="02020603050405020304" pitchFamily="18" charset="0"/>
              </a:rPr>
              <a:t>The inflow of pension cash creates ferocious appetites for new financial assets.  </a:t>
            </a:r>
          </a:p>
          <a:p>
            <a:r>
              <a:rPr lang="en-CA" dirty="0">
                <a:solidFill>
                  <a:srgbClr val="000000"/>
                </a:solidFill>
                <a:effectLst/>
                <a:ea typeface="SimSun" panose="02010600030101010101" pitchFamily="2" charset="-122"/>
                <a:cs typeface="Times New Roman" panose="02020603050405020304" pitchFamily="18" charset="0"/>
              </a:rPr>
              <a:t>Mortgage backed securities are a type of such financial assets. </a:t>
            </a:r>
          </a:p>
          <a:p>
            <a:r>
              <a:rPr lang="en-CA" dirty="0">
                <a:solidFill>
                  <a:srgbClr val="000000"/>
                </a:solidFill>
                <a:effectLst/>
                <a:ea typeface="SimSun" panose="02010600030101010101" pitchFamily="2" charset="-122"/>
                <a:cs typeface="Times New Roman" panose="02020603050405020304" pitchFamily="18" charset="0"/>
              </a:rPr>
              <a:t>The demand for more financial securities generates housing booms. </a:t>
            </a:r>
          </a:p>
          <a:p>
            <a:r>
              <a:rPr lang="en-CA" dirty="0">
                <a:solidFill>
                  <a:srgbClr val="000000"/>
                </a:solidFill>
                <a:effectLst/>
                <a:ea typeface="SimSun" panose="02010600030101010101" pitchFamily="2" charset="-122"/>
                <a:cs typeface="Times New Roman" panose="02020603050405020304" pitchFamily="18" charset="0"/>
              </a:rPr>
              <a:t>Houses become larger and larger. </a:t>
            </a:r>
          </a:p>
          <a:p>
            <a:r>
              <a:rPr lang="en-CA" dirty="0">
                <a:solidFill>
                  <a:srgbClr val="000000"/>
                </a:solidFill>
                <a:effectLst/>
                <a:ea typeface="SimSun" panose="02010600030101010101" pitchFamily="2" charset="-122"/>
                <a:cs typeface="Times New Roman" panose="02020603050405020304" pitchFamily="18" charset="0"/>
              </a:rPr>
              <a:t>People are encouraged to own many different houses.  </a:t>
            </a:r>
          </a:p>
          <a:p>
            <a:r>
              <a:rPr lang="en-CA" dirty="0">
                <a:solidFill>
                  <a:srgbClr val="000000"/>
                </a:solidFill>
                <a:effectLst/>
                <a:ea typeface="SimSun" panose="02010600030101010101" pitchFamily="2" charset="-122"/>
                <a:cs typeface="Times New Roman" panose="02020603050405020304" pitchFamily="18" charset="0"/>
              </a:rPr>
              <a:t>The tremendous amount of resources diverted to the housing reduces the amount of resources allocated to raising children. </a:t>
            </a:r>
          </a:p>
          <a:p>
            <a:r>
              <a:rPr lang="en-CA" dirty="0">
                <a:solidFill>
                  <a:srgbClr val="000000"/>
                </a:solidFill>
                <a:effectLst/>
                <a:ea typeface="SimSun" panose="02010600030101010101" pitchFamily="2" charset="-122"/>
                <a:cs typeface="Times New Roman" panose="02020603050405020304" pitchFamily="18" charset="0"/>
              </a:rPr>
              <a:t>As houses become larger and larger, the number of children in each household becomes less and less. </a:t>
            </a:r>
            <a:endParaRPr lang="en-CA" dirty="0">
              <a:effectLst/>
              <a:ea typeface="DengXia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121956936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43CDC-B98A-4DCA-B25A-962072FED898}"/>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19F6D4D7-73D8-4553-84F3-E384ACD2EDC7}"/>
              </a:ext>
            </a:extLst>
          </p:cNvPr>
          <p:cNvSpPr>
            <a:spLocks noGrp="1"/>
          </p:cNvSpPr>
          <p:nvPr>
            <p:ph idx="1"/>
          </p:nvPr>
        </p:nvSpPr>
        <p:spPr/>
        <p:txBody>
          <a:bodyPr>
            <a:normAutofit lnSpcReduction="10000"/>
          </a:bodyPr>
          <a:lstStyle/>
          <a:p>
            <a:r>
              <a:rPr lang="en-CA" sz="3200" dirty="0"/>
              <a:t>Most people are skilled in their own works and not in general financial markets.</a:t>
            </a:r>
          </a:p>
          <a:p>
            <a:r>
              <a:rPr lang="en-CA" sz="3200" dirty="0"/>
              <a:t>With pension deduction, we are forced to divest resources away from what we are doing best.</a:t>
            </a:r>
          </a:p>
          <a:p>
            <a:r>
              <a:rPr lang="en-CA" sz="3200" dirty="0"/>
              <a:t>This retard the potentials of our own works. </a:t>
            </a:r>
          </a:p>
          <a:p>
            <a:r>
              <a:rPr lang="en-CA" sz="3200" dirty="0"/>
              <a:t>Over the past half century, wages are stagnant while returns on financial assets soar. </a:t>
            </a:r>
          </a:p>
          <a:p>
            <a:r>
              <a:rPr lang="en-CA" sz="3200" dirty="0"/>
              <a:t>Over time, most industries decline and financial industry dominate in many countries, such as Canada.</a:t>
            </a:r>
          </a:p>
          <a:p>
            <a:endParaRPr lang="en-CA" sz="3200" dirty="0"/>
          </a:p>
        </p:txBody>
      </p:sp>
    </p:spTree>
    <p:extLst>
      <p:ext uri="{BB962C8B-B14F-4D97-AF65-F5344CB8AC3E}">
        <p14:creationId xmlns:p14="http://schemas.microsoft.com/office/powerpoint/2010/main" val="63680362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5F32B-82C6-480E-8501-20773EABFF74}"/>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299593E7-8047-49A3-98E0-BAAC5D20E2D9}"/>
              </a:ext>
            </a:extLst>
          </p:cNvPr>
          <p:cNvSpPr>
            <a:spLocks noGrp="1"/>
          </p:cNvSpPr>
          <p:nvPr>
            <p:ph idx="1"/>
          </p:nvPr>
        </p:nvSpPr>
        <p:spPr/>
        <p:txBody>
          <a:bodyPr>
            <a:normAutofit/>
          </a:bodyPr>
          <a:lstStyle/>
          <a:p>
            <a:r>
              <a:rPr lang="en-CA" sz="3200" dirty="0">
                <a:solidFill>
                  <a:srgbClr val="000000"/>
                </a:solidFill>
                <a:effectLst/>
                <a:ea typeface="SimSun" panose="02010600030101010101" pitchFamily="2" charset="-122"/>
              </a:rPr>
              <a:t>Increase of pension deductions reduces spending power of working population. </a:t>
            </a:r>
          </a:p>
          <a:p>
            <a:r>
              <a:rPr lang="en-CA" sz="3200" dirty="0">
                <a:solidFill>
                  <a:srgbClr val="000000"/>
                </a:solidFill>
                <a:effectLst/>
                <a:ea typeface="SimSun" panose="02010600030101010101" pitchFamily="2" charset="-122"/>
              </a:rPr>
              <a:t>It also increases the spending power of retirees. </a:t>
            </a:r>
          </a:p>
          <a:p>
            <a:r>
              <a:rPr lang="en-CA" sz="3200" dirty="0">
                <a:solidFill>
                  <a:srgbClr val="000000"/>
                </a:solidFill>
                <a:effectLst/>
                <a:ea typeface="SimSun" panose="02010600030101010101" pitchFamily="2" charset="-122"/>
              </a:rPr>
              <a:t>The locations of retirees are not tied to work places. </a:t>
            </a:r>
          </a:p>
          <a:p>
            <a:r>
              <a:rPr lang="en-CA" sz="3200" dirty="0">
                <a:solidFill>
                  <a:srgbClr val="000000"/>
                </a:solidFill>
                <a:effectLst/>
                <a:ea typeface="SimSun" panose="02010600030101010101" pitchFamily="2" charset="-122"/>
              </a:rPr>
              <a:t>Many retirees choose to live where weather and service are good. </a:t>
            </a:r>
          </a:p>
          <a:p>
            <a:r>
              <a:rPr lang="en-CA" sz="3200" dirty="0">
                <a:solidFill>
                  <a:srgbClr val="000000"/>
                </a:solidFill>
                <a:effectLst/>
                <a:ea typeface="SimSun" panose="02010600030101010101" pitchFamily="2" charset="-122"/>
              </a:rPr>
              <a:t>Many Canadian seniors move to USA and other countries, bringing resources into those places and away from Canada.</a:t>
            </a:r>
            <a:endParaRPr lang="en-CA" sz="3200" dirty="0"/>
          </a:p>
        </p:txBody>
      </p:sp>
    </p:spTree>
    <p:extLst>
      <p:ext uri="{BB962C8B-B14F-4D97-AF65-F5344CB8AC3E}">
        <p14:creationId xmlns:p14="http://schemas.microsoft.com/office/powerpoint/2010/main" val="160041635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43EEC-2590-4646-B384-F5C281607203}"/>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6962237B-787E-4839-94BD-12BDA1599D97}"/>
              </a:ext>
            </a:extLst>
          </p:cNvPr>
          <p:cNvSpPr>
            <a:spLocks noGrp="1"/>
          </p:cNvSpPr>
          <p:nvPr>
            <p:ph idx="1"/>
          </p:nvPr>
        </p:nvSpPr>
        <p:spPr/>
        <p:txBody>
          <a:bodyPr>
            <a:normAutofit/>
          </a:bodyPr>
          <a:lstStyle/>
          <a:p>
            <a:r>
              <a:rPr lang="en-CA" dirty="0">
                <a:solidFill>
                  <a:srgbClr val="000000"/>
                </a:solidFill>
                <a:effectLst/>
                <a:ea typeface="SimSun" panose="02010600030101010101" pitchFamily="2" charset="-122"/>
              </a:rPr>
              <a:t>Many retirees staying in Canada will move to places with good weather and comprehensive service. </a:t>
            </a:r>
          </a:p>
          <a:p>
            <a:r>
              <a:rPr lang="en-CA" dirty="0">
                <a:solidFill>
                  <a:srgbClr val="000000"/>
                </a:solidFill>
                <a:effectLst/>
                <a:ea typeface="SimSun" panose="02010600030101010101" pitchFamily="2" charset="-122"/>
              </a:rPr>
              <a:t>In general, large cities have more comprehensive services. </a:t>
            </a:r>
          </a:p>
          <a:p>
            <a:r>
              <a:rPr lang="en-CA" dirty="0">
                <a:solidFill>
                  <a:srgbClr val="000000"/>
                </a:solidFill>
                <a:effectLst/>
                <a:ea typeface="SimSun" panose="02010600030101010101" pitchFamily="2" charset="-122"/>
              </a:rPr>
              <a:t>This further increases the concentration of population in large cities. The productions of resources are more spread out in different parts of the country. </a:t>
            </a:r>
          </a:p>
          <a:p>
            <a:r>
              <a:rPr lang="en-CA" dirty="0">
                <a:solidFill>
                  <a:srgbClr val="000000"/>
                </a:solidFill>
                <a:effectLst/>
                <a:ea typeface="SimSun" panose="02010600030101010101" pitchFamily="2" charset="-122"/>
              </a:rPr>
              <a:t>High pension deduction causes the detachment of resource production and resource consumption. </a:t>
            </a:r>
          </a:p>
          <a:p>
            <a:r>
              <a:rPr lang="en-CA" dirty="0">
                <a:solidFill>
                  <a:srgbClr val="000000"/>
                </a:solidFill>
                <a:effectLst/>
                <a:ea typeface="SimSun" panose="02010600030101010101" pitchFamily="2" charset="-122"/>
              </a:rPr>
              <a:t>This makes the resource production and distribution less efficient. </a:t>
            </a:r>
          </a:p>
          <a:p>
            <a:endParaRPr lang="en-CA" dirty="0"/>
          </a:p>
        </p:txBody>
      </p:sp>
    </p:spTree>
    <p:extLst>
      <p:ext uri="{BB962C8B-B14F-4D97-AF65-F5344CB8AC3E}">
        <p14:creationId xmlns:p14="http://schemas.microsoft.com/office/powerpoint/2010/main" val="198198851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A6B83-0357-410D-840A-A34C127C3C02}"/>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4830A74B-5EE5-4A31-8836-98AEC4FF4065}"/>
              </a:ext>
            </a:extLst>
          </p:cNvPr>
          <p:cNvSpPr>
            <a:spLocks noGrp="1"/>
          </p:cNvSpPr>
          <p:nvPr>
            <p:ph idx="1"/>
          </p:nvPr>
        </p:nvSpPr>
        <p:spPr/>
        <p:txBody>
          <a:bodyPr/>
          <a:lstStyle/>
          <a:p>
            <a:r>
              <a:rPr lang="en-CA" sz="2800" dirty="0">
                <a:solidFill>
                  <a:srgbClr val="000000"/>
                </a:solidFill>
                <a:effectLst/>
                <a:ea typeface="SimSun" panose="02010600030101010101" pitchFamily="2" charset="-122"/>
              </a:rPr>
              <a:t>The increasing concentration of population to large cities and places of good weather makes the housing prices in these places very high. </a:t>
            </a:r>
          </a:p>
          <a:p>
            <a:r>
              <a:rPr lang="en-CA" sz="2800" dirty="0">
                <a:solidFill>
                  <a:srgbClr val="000000"/>
                </a:solidFill>
                <a:effectLst/>
                <a:ea typeface="SimSun" panose="02010600030101010101" pitchFamily="2" charset="-122"/>
              </a:rPr>
              <a:t>The good weather BC, especially Vancouver, faces continued upward pressure on housing prices. </a:t>
            </a:r>
          </a:p>
          <a:p>
            <a:r>
              <a:rPr lang="en-CA" sz="2800" dirty="0">
                <a:solidFill>
                  <a:srgbClr val="000000"/>
                </a:solidFill>
                <a:effectLst/>
                <a:ea typeface="SimSun" panose="02010600030101010101" pitchFamily="2" charset="-122"/>
              </a:rPr>
              <a:t>The increasing concentration of population also makes us more vulnerable to contagious diseases.</a:t>
            </a:r>
            <a:endParaRPr lang="en-CA" dirty="0"/>
          </a:p>
        </p:txBody>
      </p:sp>
    </p:spTree>
    <p:extLst>
      <p:ext uri="{BB962C8B-B14F-4D97-AF65-F5344CB8AC3E}">
        <p14:creationId xmlns:p14="http://schemas.microsoft.com/office/powerpoint/2010/main" val="1198464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Old Age Security (OAS) Program </a:t>
            </a:r>
            <a:r>
              <a:rPr lang="en-US" sz="2000" dirty="0"/>
              <a:t>(2 of 2)</a:t>
            </a:r>
            <a:endParaRPr lang="en-US" dirty="0"/>
          </a:p>
        </p:txBody>
      </p:sp>
      <p:sp>
        <p:nvSpPr>
          <p:cNvPr id="3" name="Content Placeholder 2"/>
          <p:cNvSpPr>
            <a:spLocks noGrp="1"/>
          </p:cNvSpPr>
          <p:nvPr>
            <p:ph idx="1"/>
          </p:nvPr>
        </p:nvSpPr>
        <p:spPr/>
        <p:txBody>
          <a:bodyPr/>
          <a:lstStyle/>
          <a:p>
            <a:r>
              <a:rPr lang="en-US" dirty="0">
                <a:ea typeface="ＭＳ Ｐゴシック" pitchFamily="34" charset="-128"/>
              </a:rPr>
              <a:t>Maximum monthly OAS pension for the period April 2017 to June 2017 was $578.53. The pension amount is adjusted quarterly.</a:t>
            </a:r>
          </a:p>
          <a:p>
            <a:r>
              <a:rPr lang="en-US" dirty="0">
                <a:ea typeface="ＭＳ Ｐゴシック" pitchFamily="34" charset="-128"/>
              </a:rPr>
              <a:t>OAS </a:t>
            </a:r>
            <a:r>
              <a:rPr lang="en-US" dirty="0" err="1">
                <a:ea typeface="ＭＳ Ｐゴシック" pitchFamily="34" charset="-128"/>
              </a:rPr>
              <a:t>Clawback</a:t>
            </a:r>
            <a:endParaRPr lang="en-US" dirty="0">
              <a:ea typeface="ＭＳ Ｐゴシック" pitchFamily="34" charset="-128"/>
            </a:endParaRPr>
          </a:p>
          <a:p>
            <a:pPr lvl="1"/>
            <a:r>
              <a:rPr lang="en-US" dirty="0">
                <a:ea typeface="ＭＳ Ｐゴシック" pitchFamily="34" charset="-128"/>
              </a:rPr>
              <a:t>OAS benefits are subject to a </a:t>
            </a:r>
            <a:r>
              <a:rPr lang="en-US" altLang="en-US" dirty="0">
                <a:ea typeface="ＭＳ Ｐゴシック" pitchFamily="34" charset="-128"/>
              </a:rPr>
              <a:t>“</a:t>
            </a:r>
            <a:r>
              <a:rPr lang="en-US" dirty="0">
                <a:ea typeface="ＭＳ Ｐゴシック" pitchFamily="34" charset="-128"/>
              </a:rPr>
              <a:t>means test</a:t>
            </a:r>
            <a:r>
              <a:rPr lang="en-US" altLang="en-US" dirty="0">
                <a:ea typeface="ＭＳ Ｐゴシック" pitchFamily="34" charset="-128"/>
              </a:rPr>
              <a:t>”</a:t>
            </a:r>
            <a:endParaRPr lang="en-US" dirty="0">
              <a:ea typeface="ＭＳ Ｐゴシック" pitchFamily="34" charset="-128"/>
            </a:endParaRPr>
          </a:p>
          <a:p>
            <a:pPr lvl="1"/>
            <a:r>
              <a:rPr lang="en-US" dirty="0">
                <a:ea typeface="ＭＳ Ｐゴシック" pitchFamily="34" charset="-128"/>
              </a:rPr>
              <a:t>If your income exceeds a certain amount, the benefits you will receive from the OAS program will be reduced</a:t>
            </a:r>
          </a:p>
          <a:p>
            <a:pPr lvl="1"/>
            <a:r>
              <a:rPr lang="en-US" dirty="0">
                <a:ea typeface="ＭＳ Ｐゴシック" pitchFamily="34" charset="-128"/>
              </a:rPr>
              <a:t>In 2017, the OAS pension was reduced by $0.15 for every dollar of net income above $74 788, at $119 615, full repayment is required</a:t>
            </a:r>
            <a:endParaRPr lang="en-US" dirty="0"/>
          </a:p>
        </p:txBody>
      </p:sp>
    </p:spTree>
    <p:extLst>
      <p:ext uri="{BB962C8B-B14F-4D97-AF65-F5344CB8AC3E}">
        <p14:creationId xmlns:p14="http://schemas.microsoft.com/office/powerpoint/2010/main" val="49135577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550D8-DB4D-403C-0C26-1A576F569A7F}"/>
              </a:ext>
            </a:extLst>
          </p:cNvPr>
          <p:cNvSpPr>
            <a:spLocks noGrp="1"/>
          </p:cNvSpPr>
          <p:nvPr>
            <p:ph type="title"/>
          </p:nvPr>
        </p:nvSpPr>
        <p:spPr/>
        <p:txBody>
          <a:bodyPr/>
          <a:lstStyle/>
          <a:p>
            <a:r>
              <a:rPr lang="en-CA" dirty="0"/>
              <a:t>Most industries lose, financial industry gain</a:t>
            </a:r>
          </a:p>
        </p:txBody>
      </p:sp>
      <p:sp>
        <p:nvSpPr>
          <p:cNvPr id="3" name="Content Placeholder 2">
            <a:extLst>
              <a:ext uri="{FF2B5EF4-FFF2-40B4-BE49-F238E27FC236}">
                <a16:creationId xmlns:a16="http://schemas.microsoft.com/office/drawing/2014/main" id="{A3A42F7D-8F45-87A2-98AB-DE9933A600D9}"/>
              </a:ext>
            </a:extLst>
          </p:cNvPr>
          <p:cNvSpPr>
            <a:spLocks noGrp="1"/>
          </p:cNvSpPr>
          <p:nvPr>
            <p:ph idx="1"/>
          </p:nvPr>
        </p:nvSpPr>
        <p:spPr/>
        <p:txBody>
          <a:bodyPr>
            <a:noAutofit/>
          </a:bodyPr>
          <a:lstStyle/>
          <a:p>
            <a:pPr>
              <a:lnSpc>
                <a:spcPct val="107000"/>
              </a:lnSpc>
              <a:spcAft>
                <a:spcPts val="800"/>
              </a:spcAft>
            </a:pPr>
            <a:r>
              <a:rPr lang="en-CA" dirty="0">
                <a:effectLst/>
                <a:latin typeface="Times New Roman" panose="02020603050405020304" pitchFamily="18" charset="0"/>
                <a:ea typeface="Times New Roman" panose="02020603050405020304" pitchFamily="18" charset="0"/>
                <a:cs typeface="Times New Roman" panose="02020603050405020304" pitchFamily="18" charset="0"/>
              </a:rPr>
              <a:t>Pension deductions are taken from all industries. </a:t>
            </a:r>
          </a:p>
          <a:p>
            <a:pPr>
              <a:lnSpc>
                <a:spcPct val="107000"/>
              </a:lnSpc>
              <a:spcAft>
                <a:spcPts val="800"/>
              </a:spcAft>
            </a:pPr>
            <a:r>
              <a:rPr lang="en-CA" dirty="0">
                <a:effectLst/>
                <a:latin typeface="Times New Roman" panose="02020603050405020304" pitchFamily="18" charset="0"/>
                <a:ea typeface="Times New Roman" panose="02020603050405020304" pitchFamily="18" charset="0"/>
                <a:cs typeface="Times New Roman" panose="02020603050405020304" pitchFamily="18" charset="0"/>
              </a:rPr>
              <a:t>But pension contributions mostly channel into financial industry. </a:t>
            </a:r>
          </a:p>
          <a:p>
            <a:pPr>
              <a:lnSpc>
                <a:spcPct val="107000"/>
              </a:lnSpc>
              <a:spcAft>
                <a:spcPts val="800"/>
              </a:spcAft>
            </a:pPr>
            <a:r>
              <a:rPr lang="en-CA" dirty="0">
                <a:effectLst/>
                <a:latin typeface="Times New Roman" panose="02020603050405020304" pitchFamily="18" charset="0"/>
                <a:ea typeface="Times New Roman" panose="02020603050405020304" pitchFamily="18" charset="0"/>
                <a:cs typeface="Times New Roman" panose="02020603050405020304" pitchFamily="18" charset="0"/>
              </a:rPr>
              <a:t>This weakens most types of industries, such as manufacturing industry. </a:t>
            </a:r>
          </a:p>
          <a:p>
            <a:pPr>
              <a:lnSpc>
                <a:spcPct val="107000"/>
              </a:lnSpc>
              <a:spcAft>
                <a:spcPts val="800"/>
              </a:spcAft>
            </a:pPr>
            <a:r>
              <a:rPr lang="en-CA" dirty="0">
                <a:effectLst/>
                <a:latin typeface="Times New Roman" panose="02020603050405020304" pitchFamily="18" charset="0"/>
                <a:ea typeface="Times New Roman" panose="02020603050405020304" pitchFamily="18" charset="0"/>
                <a:cs typeface="Times New Roman" panose="02020603050405020304" pitchFamily="18" charset="0"/>
              </a:rPr>
              <a:t>As a result, societies with heavy pension deductions are often de-industrialized. </a:t>
            </a:r>
          </a:p>
          <a:p>
            <a:pPr>
              <a:lnSpc>
                <a:spcPct val="107000"/>
              </a:lnSpc>
              <a:spcAft>
                <a:spcPts val="800"/>
              </a:spcAft>
            </a:pPr>
            <a:r>
              <a:rPr lang="en-CA" dirty="0">
                <a:effectLst/>
                <a:latin typeface="Times New Roman" panose="02020603050405020304" pitchFamily="18" charset="0"/>
                <a:ea typeface="Times New Roman" panose="02020603050405020304" pitchFamily="18" charset="0"/>
                <a:cs typeface="Times New Roman" panose="02020603050405020304" pitchFamily="18" charset="0"/>
              </a:rPr>
              <a:t>Theses societies depend on outside to supply the necessities of life. They are very vulnerable to supply chain disruptions. </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13044772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355B5-2A1F-7435-6731-EF9B68CB5905}"/>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9407B31D-0949-EE6D-837D-68D1142F6A7C}"/>
              </a:ext>
            </a:extLst>
          </p:cNvPr>
          <p:cNvSpPr>
            <a:spLocks noGrp="1"/>
          </p:cNvSpPr>
          <p:nvPr>
            <p:ph idx="1"/>
          </p:nvPr>
        </p:nvSpPr>
        <p:spPr/>
        <p:txBody>
          <a:bodyPr/>
          <a:lstStyle/>
          <a:p>
            <a:r>
              <a:rPr lang="en-CA" dirty="0">
                <a:effectLst/>
                <a:latin typeface="Times New Roman" panose="02020603050405020304" pitchFamily="18" charset="0"/>
                <a:ea typeface="Times New Roman" panose="02020603050405020304" pitchFamily="18" charset="0"/>
                <a:cs typeface="Times New Roman" panose="02020603050405020304" pitchFamily="18" charset="0"/>
              </a:rPr>
              <a:t>At the same time, these societies are increasingly dominated by the financial industry. </a:t>
            </a:r>
          </a:p>
          <a:p>
            <a:r>
              <a:rPr lang="en-CA"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Of the five largest companies by market capitalization in Canada, often three are banks. </a:t>
            </a:r>
          </a:p>
          <a:p>
            <a:r>
              <a:rPr lang="en-CA"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The concentration of wealth in financial industry makes the economy very undiversified and unstable.</a:t>
            </a:r>
            <a:endParaRPr lang="en-CA" dirty="0"/>
          </a:p>
        </p:txBody>
      </p:sp>
    </p:spTree>
    <p:extLst>
      <p:ext uri="{BB962C8B-B14F-4D97-AF65-F5344CB8AC3E}">
        <p14:creationId xmlns:p14="http://schemas.microsoft.com/office/powerpoint/2010/main" val="274326048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694E3-F336-6048-D0C7-2027CBEDE3E9}"/>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A738D162-3FF7-CB85-D59E-059A29F90CF3}"/>
              </a:ext>
            </a:extLst>
          </p:cNvPr>
          <p:cNvSpPr>
            <a:spLocks noGrp="1"/>
          </p:cNvSpPr>
          <p:nvPr>
            <p:ph idx="1"/>
          </p:nvPr>
        </p:nvSpPr>
        <p:spPr/>
        <p:txBody>
          <a:bodyPr/>
          <a:lstStyle/>
          <a:p>
            <a:r>
              <a:rPr lang="en-CA" sz="2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For many people, the pension deductions start at twenties. </a:t>
            </a:r>
          </a:p>
          <a:p>
            <a:r>
              <a:rPr lang="en-CA" sz="2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The pension benefits start at sixties. </a:t>
            </a:r>
          </a:p>
          <a:p>
            <a:r>
              <a:rPr lang="en-CA" sz="2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The long span between deductions and benefits is a great source of wealth for the financial industry. </a:t>
            </a:r>
          </a:p>
          <a:p>
            <a:r>
              <a:rPr lang="en-CA" sz="2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It is also the cause of tremendous dissipation of real wealth for the general public.</a:t>
            </a:r>
            <a:endParaRPr lang="en-CA" dirty="0"/>
          </a:p>
        </p:txBody>
      </p:sp>
    </p:spTree>
    <p:extLst>
      <p:ext uri="{BB962C8B-B14F-4D97-AF65-F5344CB8AC3E}">
        <p14:creationId xmlns:p14="http://schemas.microsoft.com/office/powerpoint/2010/main" val="174155161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1C106-E883-08E0-B899-ED0FAD8A3DE6}"/>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0CF8C032-F0A1-774C-8130-13C6047B3362}"/>
              </a:ext>
            </a:extLst>
          </p:cNvPr>
          <p:cNvSpPr>
            <a:spLocks noGrp="1"/>
          </p:cNvSpPr>
          <p:nvPr>
            <p:ph idx="1"/>
          </p:nvPr>
        </p:nvSpPr>
        <p:spPr/>
        <p:txBody>
          <a:bodyPr/>
          <a:lstStyle/>
          <a:p>
            <a:r>
              <a:rPr lang="en-CA" sz="2800" dirty="0">
                <a:solidFill>
                  <a:srgbClr val="000000"/>
                </a:solidFill>
                <a:effectLst/>
                <a:latin typeface="Times New Roman" panose="02020603050405020304" pitchFamily="18" charset="0"/>
                <a:ea typeface="SimSun" panose="02010600030101010101" pitchFamily="2" charset="-122"/>
              </a:rPr>
              <a:t>Partly because of heavy pension deduction and taxes, many people borrow heavily to finance their daily needs. </a:t>
            </a:r>
          </a:p>
          <a:p>
            <a:r>
              <a:rPr lang="en-CA" sz="2800" dirty="0">
                <a:solidFill>
                  <a:srgbClr val="000000"/>
                </a:solidFill>
                <a:effectLst/>
                <a:latin typeface="Times New Roman" panose="02020603050405020304" pitchFamily="18" charset="0"/>
                <a:ea typeface="SimSun" panose="02010600030101010101" pitchFamily="2" charset="-122"/>
              </a:rPr>
              <a:t>Credit cards often charge twenty to thirty percentage interest. </a:t>
            </a:r>
          </a:p>
          <a:p>
            <a:r>
              <a:rPr lang="en-CA" sz="2800" dirty="0">
                <a:solidFill>
                  <a:srgbClr val="000000"/>
                </a:solidFill>
                <a:effectLst/>
                <a:latin typeface="Times New Roman" panose="02020603050405020304" pitchFamily="18" charset="0"/>
                <a:ea typeface="SimSun" panose="02010600030101010101" pitchFamily="2" charset="-122"/>
              </a:rPr>
              <a:t>Short term money lenders often charge several hundred percent interest. </a:t>
            </a:r>
          </a:p>
          <a:p>
            <a:r>
              <a:rPr lang="en-CA" sz="2800" dirty="0">
                <a:solidFill>
                  <a:srgbClr val="000000"/>
                </a:solidFill>
                <a:effectLst/>
                <a:latin typeface="Times New Roman" panose="02020603050405020304" pitchFamily="18" charset="0"/>
                <a:ea typeface="SimSun" panose="02010600030101010101" pitchFamily="2" charset="-122"/>
              </a:rPr>
              <a:t>Pension returns are very low compared with credit card financing cost for the public.</a:t>
            </a:r>
            <a:endParaRPr lang="en-CA" dirty="0"/>
          </a:p>
        </p:txBody>
      </p:sp>
    </p:spTree>
    <p:extLst>
      <p:ext uri="{BB962C8B-B14F-4D97-AF65-F5344CB8AC3E}">
        <p14:creationId xmlns:p14="http://schemas.microsoft.com/office/powerpoint/2010/main" val="406540192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4C600-0C0E-20DE-5146-908A8AD3A1D5}"/>
              </a:ext>
            </a:extLst>
          </p:cNvPr>
          <p:cNvSpPr>
            <a:spLocks noGrp="1"/>
          </p:cNvSpPr>
          <p:nvPr>
            <p:ph type="title"/>
          </p:nvPr>
        </p:nvSpPr>
        <p:spPr/>
        <p:txBody>
          <a:bodyPr/>
          <a:lstStyle/>
          <a:p>
            <a:r>
              <a:rPr lang="en-US" b="0" i="0" dirty="0">
                <a:solidFill>
                  <a:srgbClr val="000000"/>
                </a:solidFill>
                <a:effectLst/>
                <a:latin typeface="arial" panose="020B0604020202020204" pitchFamily="34" charset="0"/>
                <a:ea typeface="宋体" panose="02010600030101010101" pitchFamily="2" charset="-122"/>
              </a:rPr>
              <a:t>Insights from GDI</a:t>
            </a:r>
            <a:endParaRPr lang="en-CA" dirty="0"/>
          </a:p>
        </p:txBody>
      </p:sp>
      <p:sp>
        <p:nvSpPr>
          <p:cNvPr id="3" name="Content Placeholder 2">
            <a:extLst>
              <a:ext uri="{FF2B5EF4-FFF2-40B4-BE49-F238E27FC236}">
                <a16:creationId xmlns:a16="http://schemas.microsoft.com/office/drawing/2014/main" id="{DC9717D8-DC26-7B14-A789-4EBD884A632C}"/>
              </a:ext>
            </a:extLst>
          </p:cNvPr>
          <p:cNvSpPr>
            <a:spLocks noGrp="1"/>
          </p:cNvSpPr>
          <p:nvPr>
            <p:ph idx="1"/>
          </p:nvPr>
        </p:nvSpPr>
        <p:spPr/>
        <p:txBody>
          <a:bodyPr>
            <a:normAutofit/>
          </a:bodyPr>
          <a:lstStyle/>
          <a:p>
            <a:pPr algn="l"/>
            <a:endParaRPr lang="en-US" b="0" i="0" dirty="0">
              <a:solidFill>
                <a:srgbClr val="000000"/>
              </a:solidFill>
              <a:effectLst/>
              <a:latin typeface="宋体" panose="02010600030101010101" pitchFamily="2" charset="-122"/>
              <a:ea typeface="宋体" panose="02010600030101010101" pitchFamily="2" charset="-122"/>
            </a:endParaRPr>
          </a:p>
          <a:p>
            <a:pPr algn="l"/>
            <a:r>
              <a:rPr lang="en-US" b="0" i="0" dirty="0">
                <a:solidFill>
                  <a:srgbClr val="000000"/>
                </a:solidFill>
                <a:effectLst/>
                <a:latin typeface="arial" panose="020B0604020202020204" pitchFamily="34" charset="0"/>
                <a:ea typeface="宋体" panose="02010600030101010101" pitchFamily="2" charset="-122"/>
              </a:rPr>
              <a:t>We often talk about GDP, but rarely GDI (Gross Domestic Income). </a:t>
            </a:r>
          </a:p>
          <a:p>
            <a:pPr algn="l"/>
            <a:r>
              <a:rPr lang="en-US" b="0" i="0" dirty="0">
                <a:solidFill>
                  <a:srgbClr val="000000"/>
                </a:solidFill>
                <a:effectLst/>
                <a:latin typeface="arial" panose="020B0604020202020204" pitchFamily="34" charset="0"/>
                <a:ea typeface="宋体" panose="02010600030101010101" pitchFamily="2" charset="-122"/>
              </a:rPr>
              <a:t>Since product value always goes to someone, GDP = GDI. </a:t>
            </a:r>
          </a:p>
          <a:p>
            <a:pPr algn="l"/>
            <a:r>
              <a:rPr lang="en-US" b="0" i="0" dirty="0">
                <a:solidFill>
                  <a:srgbClr val="000000"/>
                </a:solidFill>
                <a:effectLst/>
                <a:latin typeface="arial" panose="020B0604020202020204" pitchFamily="34" charset="0"/>
                <a:ea typeface="宋体" panose="02010600030101010101" pitchFamily="2" charset="-122"/>
              </a:rPr>
              <a:t>But we rarely use GDI in our discussion about economics.</a:t>
            </a:r>
            <a:endParaRPr lang="en-US" b="0" i="0" dirty="0">
              <a:solidFill>
                <a:srgbClr val="000000"/>
              </a:solidFill>
              <a:effectLst/>
              <a:latin typeface="宋体" panose="02010600030101010101" pitchFamily="2" charset="-122"/>
              <a:ea typeface="宋体" panose="02010600030101010101" pitchFamily="2" charset="-122"/>
            </a:endParaRPr>
          </a:p>
          <a:p>
            <a:pPr algn="l"/>
            <a:r>
              <a:rPr lang="en-US" b="0" i="0" dirty="0">
                <a:solidFill>
                  <a:srgbClr val="000000"/>
                </a:solidFill>
                <a:effectLst/>
                <a:latin typeface="arial" panose="020B0604020202020204" pitchFamily="34" charset="0"/>
                <a:ea typeface="宋体" panose="02010600030101010101" pitchFamily="2" charset="-122"/>
              </a:rPr>
              <a:t>Income may go to capital or labor. </a:t>
            </a:r>
          </a:p>
          <a:p>
            <a:pPr algn="l"/>
            <a:r>
              <a:rPr lang="en-US" b="0" i="0" dirty="0">
                <a:solidFill>
                  <a:srgbClr val="000000"/>
                </a:solidFill>
                <a:effectLst/>
                <a:latin typeface="arial" panose="020B0604020202020204" pitchFamily="34" charset="0"/>
                <a:ea typeface="宋体" panose="02010600030101010101" pitchFamily="2" charset="-122"/>
              </a:rPr>
              <a:t>GDP =  GDI = income to capital + income to labor. </a:t>
            </a:r>
            <a:endParaRPr lang="en-US" b="0" i="0" dirty="0">
              <a:solidFill>
                <a:srgbClr val="000000"/>
              </a:solidFill>
              <a:effectLst/>
              <a:latin typeface="宋体" panose="02010600030101010101" pitchFamily="2" charset="-122"/>
              <a:ea typeface="宋体" panose="02010600030101010101" pitchFamily="2" charset="-122"/>
            </a:endParaRPr>
          </a:p>
          <a:p>
            <a:pPr algn="l"/>
            <a:endParaRPr lang="en-US" b="0" i="0" dirty="0">
              <a:solidFill>
                <a:srgbClr val="000000"/>
              </a:solidFill>
              <a:effectLst/>
              <a:latin typeface="宋体" panose="02010600030101010101" pitchFamily="2" charset="-122"/>
              <a:ea typeface="宋体" panose="02010600030101010101" pitchFamily="2" charset="-122"/>
            </a:endParaRPr>
          </a:p>
          <a:p>
            <a:endParaRPr lang="en-CA" dirty="0"/>
          </a:p>
        </p:txBody>
      </p:sp>
    </p:spTree>
    <p:extLst>
      <p:ext uri="{BB962C8B-B14F-4D97-AF65-F5344CB8AC3E}">
        <p14:creationId xmlns:p14="http://schemas.microsoft.com/office/powerpoint/2010/main" val="338884932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67141-FC7E-0D97-65DE-266713D6B9B2}"/>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D0E95F5A-451D-87A0-6613-CAE896E2BD1C}"/>
              </a:ext>
            </a:extLst>
          </p:cNvPr>
          <p:cNvSpPr>
            <a:spLocks noGrp="1"/>
          </p:cNvSpPr>
          <p:nvPr>
            <p:ph idx="1"/>
          </p:nvPr>
        </p:nvSpPr>
        <p:spPr/>
        <p:txBody>
          <a:bodyPr/>
          <a:lstStyle/>
          <a:p>
            <a:pPr algn="l"/>
            <a:r>
              <a:rPr lang="en-US" b="0" i="0" dirty="0">
                <a:solidFill>
                  <a:srgbClr val="000000"/>
                </a:solidFill>
                <a:effectLst/>
                <a:latin typeface="arial" panose="020B0604020202020204" pitchFamily="34" charset="0"/>
                <a:ea typeface="宋体" panose="02010600030101010101" pitchFamily="2" charset="-122"/>
              </a:rPr>
              <a:t>Suppose GDP grows at 2% per year, income to capital grows at 8% per year. </a:t>
            </a:r>
          </a:p>
          <a:p>
            <a:pPr algn="l"/>
            <a:r>
              <a:rPr lang="en-US" b="0" i="0" dirty="0">
                <a:solidFill>
                  <a:srgbClr val="000000"/>
                </a:solidFill>
                <a:effectLst/>
                <a:latin typeface="arial" panose="020B0604020202020204" pitchFamily="34" charset="0"/>
                <a:ea typeface="宋体" panose="02010600030101010101" pitchFamily="2" charset="-122"/>
              </a:rPr>
              <a:t>What is the income growth to labor?</a:t>
            </a:r>
            <a:endParaRPr lang="en-US" b="0" i="0" dirty="0">
              <a:solidFill>
                <a:srgbClr val="000000"/>
              </a:solidFill>
              <a:effectLst/>
              <a:latin typeface="宋体" panose="02010600030101010101" pitchFamily="2" charset="-122"/>
              <a:ea typeface="宋体" panose="02010600030101010101" pitchFamily="2" charset="-122"/>
            </a:endParaRPr>
          </a:p>
          <a:p>
            <a:pPr algn="l"/>
            <a:r>
              <a:rPr lang="en-US" b="0" i="0" dirty="0">
                <a:solidFill>
                  <a:srgbClr val="000000"/>
                </a:solidFill>
                <a:effectLst/>
                <a:latin typeface="arial" panose="020B0604020202020204" pitchFamily="34" charset="0"/>
                <a:ea typeface="宋体" panose="02010600030101010101" pitchFamily="2" charset="-122"/>
              </a:rPr>
              <a:t>GDP = income to capital + income to labor.</a:t>
            </a:r>
          </a:p>
          <a:p>
            <a:pPr algn="l"/>
            <a:r>
              <a:rPr lang="en-US" b="0" i="0" dirty="0">
                <a:solidFill>
                  <a:srgbClr val="000000"/>
                </a:solidFill>
                <a:effectLst/>
                <a:latin typeface="arial" panose="020B0604020202020204" pitchFamily="34" charset="0"/>
                <a:ea typeface="宋体" panose="02010600030101010101" pitchFamily="2" charset="-122"/>
              </a:rPr>
              <a:t>Probably there is little income growth to labor. </a:t>
            </a:r>
          </a:p>
          <a:p>
            <a:pPr algn="l"/>
            <a:r>
              <a:rPr lang="en-US" b="0" i="0" dirty="0">
                <a:solidFill>
                  <a:srgbClr val="000000"/>
                </a:solidFill>
                <a:effectLst/>
                <a:latin typeface="arial" panose="020B0604020202020204" pitchFamily="34" charset="0"/>
                <a:ea typeface="宋体" panose="02010600030101010101" pitchFamily="2" charset="-122"/>
              </a:rPr>
              <a:t>This is exactly what happens.</a:t>
            </a:r>
            <a:endParaRPr lang="en-CA" dirty="0"/>
          </a:p>
        </p:txBody>
      </p:sp>
    </p:spTree>
    <p:extLst>
      <p:ext uri="{BB962C8B-B14F-4D97-AF65-F5344CB8AC3E}">
        <p14:creationId xmlns:p14="http://schemas.microsoft.com/office/powerpoint/2010/main" val="89506436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EB5E9-01C6-16AB-F8C9-96DC9E67356B}"/>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5809E0D7-44AF-2F16-528E-7AACA5718B8E}"/>
              </a:ext>
            </a:extLst>
          </p:cNvPr>
          <p:cNvSpPr>
            <a:spLocks noGrp="1"/>
          </p:cNvSpPr>
          <p:nvPr>
            <p:ph idx="1"/>
          </p:nvPr>
        </p:nvSpPr>
        <p:spPr/>
        <p:txBody>
          <a:bodyPr>
            <a:normAutofit/>
          </a:bodyPr>
          <a:lstStyle/>
          <a:p>
            <a:pPr algn="l"/>
            <a:r>
              <a:rPr lang="en-US" b="0" i="0" dirty="0">
                <a:solidFill>
                  <a:srgbClr val="000000"/>
                </a:solidFill>
                <a:effectLst/>
                <a:latin typeface="arial" panose="020B0604020202020204" pitchFamily="34" charset="0"/>
                <a:ea typeface="宋体" panose="02010600030101010101" pitchFamily="2" charset="-122"/>
              </a:rPr>
              <a:t>In the past twenty years, the world has experienced the longest bull market in history. </a:t>
            </a:r>
          </a:p>
          <a:p>
            <a:pPr algn="l"/>
            <a:r>
              <a:rPr lang="en-US" b="0" i="0" dirty="0">
                <a:solidFill>
                  <a:srgbClr val="000000"/>
                </a:solidFill>
                <a:effectLst/>
                <a:latin typeface="arial" panose="020B0604020202020204" pitchFamily="34" charset="0"/>
                <a:ea typeface="宋体" panose="02010600030101010101" pitchFamily="2" charset="-122"/>
              </a:rPr>
              <a:t>At the same time, the median income of the household is virtually unchanged. </a:t>
            </a:r>
          </a:p>
          <a:p>
            <a:pPr algn="l"/>
            <a:r>
              <a:rPr lang="en-US" b="0" i="0" dirty="0">
                <a:solidFill>
                  <a:srgbClr val="000000"/>
                </a:solidFill>
                <a:effectLst/>
                <a:latin typeface="arial" panose="020B0604020202020204" pitchFamily="34" charset="0"/>
                <a:ea typeface="宋体" panose="02010600030101010101" pitchFamily="2" charset="-122"/>
              </a:rPr>
              <a:t>From the relation GDP = income to capital + income to labor, this is obvious.</a:t>
            </a:r>
            <a:endParaRPr lang="en-US" b="0" i="0" dirty="0">
              <a:solidFill>
                <a:srgbClr val="000000"/>
              </a:solidFill>
              <a:effectLst/>
              <a:latin typeface="宋体" panose="02010600030101010101" pitchFamily="2" charset="-122"/>
              <a:ea typeface="宋体" panose="02010600030101010101" pitchFamily="2" charset="-122"/>
            </a:endParaRPr>
          </a:p>
          <a:p>
            <a:pPr algn="l"/>
            <a:endParaRPr lang="en-US" b="0" i="0" dirty="0">
              <a:solidFill>
                <a:srgbClr val="000000"/>
              </a:solidFill>
              <a:effectLst/>
              <a:latin typeface="宋体" panose="02010600030101010101" pitchFamily="2" charset="-122"/>
              <a:ea typeface="宋体" panose="02010600030101010101" pitchFamily="2" charset="-122"/>
            </a:endParaRPr>
          </a:p>
          <a:p>
            <a:pPr algn="l"/>
            <a:endParaRPr lang="en-CA" dirty="0"/>
          </a:p>
        </p:txBody>
      </p:sp>
    </p:spTree>
    <p:extLst>
      <p:ext uri="{BB962C8B-B14F-4D97-AF65-F5344CB8AC3E}">
        <p14:creationId xmlns:p14="http://schemas.microsoft.com/office/powerpoint/2010/main" val="119265373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3F8A8-F20D-C521-A6AF-38A6100A761C}"/>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2EC0F9ED-677A-19D6-29A6-DCCED221690D}"/>
              </a:ext>
            </a:extLst>
          </p:cNvPr>
          <p:cNvSpPr>
            <a:spLocks noGrp="1"/>
          </p:cNvSpPr>
          <p:nvPr>
            <p:ph idx="1"/>
          </p:nvPr>
        </p:nvSpPr>
        <p:spPr/>
        <p:txBody>
          <a:bodyPr>
            <a:normAutofit/>
          </a:bodyPr>
          <a:lstStyle/>
          <a:p>
            <a:pPr algn="l"/>
            <a:r>
              <a:rPr lang="en-US" b="0" i="0" dirty="0">
                <a:solidFill>
                  <a:srgbClr val="000000"/>
                </a:solidFill>
                <a:effectLst/>
                <a:latin typeface="arial" panose="020B0604020202020204" pitchFamily="34" charset="0"/>
                <a:ea typeface="宋体" panose="02010600030101010101" pitchFamily="2" charset="-122"/>
              </a:rPr>
              <a:t>The standard explanation of the disparity between capital labor income growth is the change of technology. </a:t>
            </a:r>
          </a:p>
          <a:p>
            <a:pPr algn="l"/>
            <a:r>
              <a:rPr lang="en-US" b="0" i="0" dirty="0">
                <a:solidFill>
                  <a:srgbClr val="000000"/>
                </a:solidFill>
                <a:effectLst/>
                <a:latin typeface="arial" panose="020B0604020202020204" pitchFamily="34" charset="0"/>
                <a:ea typeface="宋体" panose="02010600030101010101" pitchFamily="2" charset="-122"/>
              </a:rPr>
              <a:t>It seems nothing can be done by the society. </a:t>
            </a:r>
          </a:p>
          <a:p>
            <a:pPr algn="l"/>
            <a:r>
              <a:rPr lang="en-US" b="0" i="0" dirty="0">
                <a:solidFill>
                  <a:srgbClr val="000000"/>
                </a:solidFill>
                <a:effectLst/>
                <a:latin typeface="arial" panose="020B0604020202020204" pitchFamily="34" charset="0"/>
                <a:ea typeface="宋体" panose="02010600030101010101" pitchFamily="2" charset="-122"/>
              </a:rPr>
              <a:t>But the real reason is the pension system and other </a:t>
            </a:r>
            <a:r>
              <a:rPr lang="en-US" b="0" i="0" dirty="0" err="1">
                <a:solidFill>
                  <a:srgbClr val="000000"/>
                </a:solidFill>
                <a:effectLst/>
                <a:latin typeface="arial" panose="020B0604020202020204" pitchFamily="34" charset="0"/>
                <a:ea typeface="宋体" panose="02010600030101010101" pitchFamily="2" charset="-122"/>
              </a:rPr>
              <a:t>sytems</a:t>
            </a:r>
            <a:r>
              <a:rPr lang="en-US" b="0" i="0" dirty="0">
                <a:solidFill>
                  <a:srgbClr val="000000"/>
                </a:solidFill>
                <a:effectLst/>
                <a:latin typeface="arial" panose="020B0604020202020204" pitchFamily="34" charset="0"/>
                <a:ea typeface="宋体" panose="02010600030101010101" pitchFamily="2" charset="-122"/>
              </a:rPr>
              <a:t> that transfer wealth from labor to the capital.</a:t>
            </a:r>
          </a:p>
          <a:p>
            <a:pPr algn="l"/>
            <a:endParaRPr lang="en-CA" dirty="0"/>
          </a:p>
        </p:txBody>
      </p:sp>
    </p:spTree>
    <p:extLst>
      <p:ext uri="{BB962C8B-B14F-4D97-AF65-F5344CB8AC3E}">
        <p14:creationId xmlns:p14="http://schemas.microsoft.com/office/powerpoint/2010/main" val="269083791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FFE84-CA20-C2E4-B91C-D7E65B2A446A}"/>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688D352B-64D1-2B0D-0F65-F86E7BB20E16}"/>
              </a:ext>
            </a:extLst>
          </p:cNvPr>
          <p:cNvSpPr>
            <a:spLocks noGrp="1"/>
          </p:cNvSpPr>
          <p:nvPr>
            <p:ph idx="1"/>
          </p:nvPr>
        </p:nvSpPr>
        <p:spPr/>
        <p:txBody>
          <a:bodyPr/>
          <a:lstStyle/>
          <a:p>
            <a:pPr algn="l"/>
            <a:r>
              <a:rPr lang="en-US" b="0" i="0" dirty="0">
                <a:solidFill>
                  <a:srgbClr val="000000"/>
                </a:solidFill>
                <a:effectLst/>
                <a:latin typeface="arial" panose="020B0604020202020204" pitchFamily="34" charset="0"/>
                <a:ea typeface="宋体" panose="02010600030101010101" pitchFamily="2" charset="-122"/>
              </a:rPr>
              <a:t>Capital is very liquid. </a:t>
            </a:r>
          </a:p>
          <a:p>
            <a:pPr algn="l"/>
            <a:r>
              <a:rPr lang="en-US" b="0" i="0" dirty="0">
                <a:solidFill>
                  <a:srgbClr val="000000"/>
                </a:solidFill>
                <a:effectLst/>
                <a:latin typeface="arial" panose="020B0604020202020204" pitchFamily="34" charset="0"/>
                <a:ea typeface="宋体" panose="02010600030101010101" pitchFamily="2" charset="-122"/>
              </a:rPr>
              <a:t>Labor is much less liquid. </a:t>
            </a:r>
          </a:p>
          <a:p>
            <a:pPr algn="l"/>
            <a:r>
              <a:rPr lang="en-US" b="0" i="0" dirty="0">
                <a:solidFill>
                  <a:srgbClr val="000000"/>
                </a:solidFill>
                <a:effectLst/>
                <a:latin typeface="arial" panose="020B0604020202020204" pitchFamily="34" charset="0"/>
                <a:ea typeface="宋体" panose="02010600030101010101" pitchFamily="2" charset="-122"/>
              </a:rPr>
              <a:t>Wealth from labor stays in a community and country. </a:t>
            </a:r>
          </a:p>
          <a:p>
            <a:pPr algn="l"/>
            <a:r>
              <a:rPr lang="en-US" b="0" i="0" dirty="0">
                <a:solidFill>
                  <a:srgbClr val="000000"/>
                </a:solidFill>
                <a:effectLst/>
                <a:latin typeface="arial" panose="020B0604020202020204" pitchFamily="34" charset="0"/>
                <a:ea typeface="宋体" panose="02010600030101010101" pitchFamily="2" charset="-122"/>
              </a:rPr>
              <a:t>Capital is much less so. </a:t>
            </a:r>
            <a:endParaRPr lang="en-US" b="0" i="0" dirty="0">
              <a:solidFill>
                <a:srgbClr val="000000"/>
              </a:solidFill>
              <a:effectLst/>
              <a:latin typeface="宋体" panose="02010600030101010101" pitchFamily="2" charset="-122"/>
              <a:ea typeface="宋体" panose="02010600030101010101" pitchFamily="2" charset="-122"/>
            </a:endParaRPr>
          </a:p>
          <a:p>
            <a:pPr algn="l"/>
            <a:r>
              <a:rPr lang="en-US" b="0" i="0" dirty="0">
                <a:solidFill>
                  <a:srgbClr val="000000"/>
                </a:solidFill>
                <a:effectLst/>
                <a:latin typeface="arial" panose="020B0604020202020204" pitchFamily="34" charset="0"/>
                <a:ea typeface="宋体" panose="02010600030101010101" pitchFamily="2" charset="-122"/>
              </a:rPr>
              <a:t>But the world is dominated by capital</a:t>
            </a:r>
            <a:r>
              <a:rPr lang="en-US" b="0" i="0">
                <a:solidFill>
                  <a:srgbClr val="000000"/>
                </a:solidFill>
                <a:effectLst/>
                <a:latin typeface="arial" panose="020B0604020202020204" pitchFamily="34" charset="0"/>
                <a:ea typeface="宋体" panose="02010600030101010101" pitchFamily="2" charset="-122"/>
              </a:rPr>
              <a:t>. </a:t>
            </a:r>
          </a:p>
          <a:p>
            <a:pPr algn="l"/>
            <a:r>
              <a:rPr lang="en-US" b="0" i="0">
                <a:solidFill>
                  <a:srgbClr val="000000"/>
                </a:solidFill>
                <a:effectLst/>
                <a:latin typeface="arial" panose="020B0604020202020204" pitchFamily="34" charset="0"/>
                <a:ea typeface="宋体" panose="02010600030101010101" pitchFamily="2" charset="-122"/>
              </a:rPr>
              <a:t>That </a:t>
            </a:r>
            <a:r>
              <a:rPr lang="en-US" b="0" i="0" dirty="0">
                <a:solidFill>
                  <a:srgbClr val="000000"/>
                </a:solidFill>
                <a:effectLst/>
                <a:latin typeface="arial" panose="020B0604020202020204" pitchFamily="34" charset="0"/>
                <a:ea typeface="宋体" panose="02010600030101010101" pitchFamily="2" charset="-122"/>
              </a:rPr>
              <a:t>is why policies favor capital over labor.</a:t>
            </a:r>
            <a:endParaRPr lang="en-CA" dirty="0"/>
          </a:p>
        </p:txBody>
      </p:sp>
    </p:spTree>
    <p:extLst>
      <p:ext uri="{BB962C8B-B14F-4D97-AF65-F5344CB8AC3E}">
        <p14:creationId xmlns:p14="http://schemas.microsoft.com/office/powerpoint/2010/main" val="203515685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1C0C2-5906-844F-9DE4-EC995D973BE5}"/>
              </a:ext>
            </a:extLst>
          </p:cNvPr>
          <p:cNvSpPr>
            <a:spLocks noGrp="1"/>
          </p:cNvSpPr>
          <p:nvPr>
            <p:ph type="title"/>
          </p:nvPr>
        </p:nvSpPr>
        <p:spPr/>
        <p:txBody>
          <a:bodyPr>
            <a:normAutofit/>
          </a:bodyPr>
          <a:lstStyle/>
          <a:p>
            <a:r>
              <a:rPr lang="en-CA" sz="36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Early participants good deal. Later participants bad deal.</a:t>
            </a:r>
            <a:endParaRPr lang="en-CA" sz="3600" dirty="0"/>
          </a:p>
        </p:txBody>
      </p:sp>
      <p:sp>
        <p:nvSpPr>
          <p:cNvPr id="3" name="Content Placeholder 2">
            <a:extLst>
              <a:ext uri="{FF2B5EF4-FFF2-40B4-BE49-F238E27FC236}">
                <a16:creationId xmlns:a16="http://schemas.microsoft.com/office/drawing/2014/main" id="{8707FA99-CD02-DF57-2E1B-03D6CF4A362C}"/>
              </a:ext>
            </a:extLst>
          </p:cNvPr>
          <p:cNvSpPr>
            <a:spLocks noGrp="1"/>
          </p:cNvSpPr>
          <p:nvPr>
            <p:ph idx="1"/>
          </p:nvPr>
        </p:nvSpPr>
        <p:spPr/>
        <p:txBody>
          <a:bodyPr>
            <a:normAutofit/>
          </a:bodyPr>
          <a:lstStyle/>
          <a:p>
            <a:r>
              <a:rPr lang="en-CA" sz="3200" dirty="0">
                <a:effectLst/>
                <a:latin typeface="Times New Roman" panose="02020603050405020304" pitchFamily="18" charset="0"/>
                <a:ea typeface="Times New Roman" panose="02020603050405020304" pitchFamily="18" charset="0"/>
                <a:cs typeface="Times New Roman" panose="02020603050405020304" pitchFamily="18" charset="0"/>
              </a:rPr>
              <a:t>We will make a quantitative analysis of the pension returns.</a:t>
            </a:r>
          </a:p>
          <a:p>
            <a:r>
              <a:rPr lang="en-CA"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32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Pension systems involve many different types of pensions. </a:t>
            </a:r>
          </a:p>
          <a:p>
            <a:r>
              <a:rPr lang="en-CA" sz="32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In Canada, we have Old Age Security (OAS), Canada Pension Plan (CPP), company pensions, Registered Retirement Saving Plan (RRSP) and other private pensions.</a:t>
            </a:r>
          </a:p>
          <a:p>
            <a:r>
              <a:rPr lang="en-CA" sz="32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CPP has well defined deduction rates and benefits rates. </a:t>
            </a:r>
          </a:p>
          <a:p>
            <a:r>
              <a:rPr lang="en-CA" sz="32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This makes it possible to make a quantitative estimate of returns. </a:t>
            </a:r>
            <a:endParaRPr lang="en-CA" sz="32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sz="3200" dirty="0"/>
          </a:p>
        </p:txBody>
      </p:sp>
    </p:spTree>
    <p:extLst>
      <p:ext uri="{BB962C8B-B14F-4D97-AF65-F5344CB8AC3E}">
        <p14:creationId xmlns:p14="http://schemas.microsoft.com/office/powerpoint/2010/main" val="2556452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Calculating the maximum pension benefit</a:t>
            </a:r>
          </a:p>
        </p:txBody>
      </p:sp>
      <p:sp>
        <p:nvSpPr>
          <p:cNvPr id="3" name="Content Placeholder 2"/>
          <p:cNvSpPr>
            <a:spLocks noGrp="1"/>
          </p:cNvSpPr>
          <p:nvPr>
            <p:ph idx="1"/>
          </p:nvPr>
        </p:nvSpPr>
        <p:spPr/>
        <p:txBody>
          <a:bodyPr/>
          <a:lstStyle/>
          <a:p>
            <a:r>
              <a:rPr lang="en-US" dirty="0"/>
              <a:t>From the formula for pension benefit, we can calculate the maximum monthly pension benefit. </a:t>
            </a:r>
          </a:p>
          <a:p>
            <a:r>
              <a:rPr lang="en-US" dirty="0"/>
              <a:t>For the year 2017, it is</a:t>
            </a:r>
          </a:p>
          <a:p>
            <a:r>
              <a:rPr lang="en-US" dirty="0"/>
              <a:t>(119615-74788)*0.15/12 = 560.33 </a:t>
            </a:r>
          </a:p>
          <a:p>
            <a:r>
              <a:rPr lang="en-US" dirty="0"/>
              <a:t>This is roughly equal to but smaller than 578.53, maximum pension benefit at the second quarter.</a:t>
            </a:r>
          </a:p>
          <a:p>
            <a:r>
              <a:rPr lang="en-US" dirty="0"/>
              <a:t>The maximum OAS pension payment is adjusted every quarter.</a:t>
            </a:r>
          </a:p>
          <a:p>
            <a:endParaRPr lang="en-US" dirty="0"/>
          </a:p>
        </p:txBody>
      </p:sp>
    </p:spTree>
    <p:extLst>
      <p:ext uri="{BB962C8B-B14F-4D97-AF65-F5344CB8AC3E}">
        <p14:creationId xmlns:p14="http://schemas.microsoft.com/office/powerpoint/2010/main" val="78173175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137BC-8B9F-DDB6-EDA9-4DF99CA6C32F}"/>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49385CE5-CCA1-17F2-965A-3520E850071D}"/>
              </a:ext>
            </a:extLst>
          </p:cNvPr>
          <p:cNvSpPr>
            <a:spLocks noGrp="1"/>
          </p:cNvSpPr>
          <p:nvPr>
            <p:ph idx="1"/>
          </p:nvPr>
        </p:nvSpPr>
        <p:spPr/>
        <p:txBody>
          <a:bodyPr>
            <a:normAutofit/>
          </a:bodyPr>
          <a:lstStyle/>
          <a:p>
            <a:r>
              <a:rPr lang="en-CA" sz="3200" dirty="0">
                <a:effectLst/>
                <a:latin typeface="Times New Roman" panose="02020603050405020304" pitchFamily="18" charset="0"/>
                <a:ea typeface="Times New Roman" panose="02020603050405020304" pitchFamily="18" charset="0"/>
                <a:cs typeface="Times New Roman" panose="02020603050405020304" pitchFamily="18" charset="0"/>
              </a:rPr>
              <a:t>CPP (Canadian Pension Plan) is run by the federal government. </a:t>
            </a:r>
          </a:p>
          <a:p>
            <a:r>
              <a:rPr lang="en-CA" sz="3200" dirty="0">
                <a:effectLst/>
                <a:latin typeface="Times New Roman" panose="02020603050405020304" pitchFamily="18" charset="0"/>
                <a:ea typeface="Times New Roman" panose="02020603050405020304" pitchFamily="18" charset="0"/>
                <a:cs typeface="Times New Roman" panose="02020603050405020304" pitchFamily="18" charset="0"/>
              </a:rPr>
              <a:t>It started in 1966. </a:t>
            </a:r>
          </a:p>
          <a:p>
            <a:r>
              <a:rPr lang="en-CA" sz="3200" dirty="0">
                <a:effectLst/>
                <a:latin typeface="Times New Roman" panose="02020603050405020304" pitchFamily="18" charset="0"/>
                <a:ea typeface="Times New Roman" panose="02020603050405020304" pitchFamily="18" charset="0"/>
                <a:cs typeface="Times New Roman" panose="02020603050405020304" pitchFamily="18" charset="0"/>
              </a:rPr>
              <a:t>Through these years, the pension benefit rate has been flat. </a:t>
            </a:r>
          </a:p>
          <a:p>
            <a:r>
              <a:rPr lang="en-CA" sz="3200" dirty="0">
                <a:effectLst/>
                <a:latin typeface="Times New Roman" panose="02020603050405020304" pitchFamily="18" charset="0"/>
                <a:ea typeface="Times New Roman" panose="02020603050405020304" pitchFamily="18" charset="0"/>
                <a:cs typeface="Times New Roman" panose="02020603050405020304" pitchFamily="18" charset="0"/>
              </a:rPr>
              <a:t>Until 2018, pensioners will receive 25% of the pensionable income every year after retirement.</a:t>
            </a:r>
            <a:endParaRPr lang="en-CA" sz="32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sz="3200" dirty="0"/>
          </a:p>
        </p:txBody>
      </p:sp>
    </p:spTree>
    <p:extLst>
      <p:ext uri="{BB962C8B-B14F-4D97-AF65-F5344CB8AC3E}">
        <p14:creationId xmlns:p14="http://schemas.microsoft.com/office/powerpoint/2010/main" val="8250294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0153A-A9B9-8F1B-77E5-E717D037BD5E}"/>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B2911186-8CD4-E9E5-6FB5-24F6669276F5}"/>
              </a:ext>
            </a:extLst>
          </p:cNvPr>
          <p:cNvSpPr>
            <a:spLocks noGrp="1"/>
          </p:cNvSpPr>
          <p:nvPr>
            <p:ph idx="1"/>
          </p:nvPr>
        </p:nvSpPr>
        <p:spPr/>
        <p:txBody>
          <a:bodyPr>
            <a:normAutofit/>
          </a:bodyPr>
          <a:lstStyle/>
          <a:p>
            <a:r>
              <a:rPr lang="en-CA" sz="3200" dirty="0">
                <a:effectLst/>
                <a:latin typeface="Times New Roman" panose="02020603050405020304" pitchFamily="18" charset="0"/>
                <a:ea typeface="Times New Roman" panose="02020603050405020304" pitchFamily="18" charset="0"/>
                <a:cs typeface="Times New Roman" panose="02020603050405020304" pitchFamily="18" charset="0"/>
              </a:rPr>
              <a:t>How good is the pension plan for pensioners? </a:t>
            </a:r>
          </a:p>
          <a:p>
            <a:r>
              <a:rPr lang="en-CA" sz="3200" dirty="0">
                <a:effectLst/>
                <a:latin typeface="Times New Roman" panose="02020603050405020304" pitchFamily="18" charset="0"/>
                <a:ea typeface="Times New Roman" panose="02020603050405020304" pitchFamily="18" charset="0"/>
                <a:cs typeface="Times New Roman" panose="02020603050405020304" pitchFamily="18" charset="0"/>
              </a:rPr>
              <a:t>At early periods, people contribute little but receive high pension income. </a:t>
            </a:r>
          </a:p>
          <a:p>
            <a:r>
              <a:rPr lang="en-CA" sz="3200" dirty="0">
                <a:effectLst/>
                <a:latin typeface="Times New Roman" panose="02020603050405020304" pitchFamily="18" charset="0"/>
                <a:ea typeface="Times New Roman" panose="02020603050405020304" pitchFamily="18" charset="0"/>
                <a:cs typeface="Times New Roman" panose="02020603050405020304" pitchFamily="18" charset="0"/>
              </a:rPr>
              <a:t>However, the generosity of early pensions was funded by contributions from people who were still working. </a:t>
            </a:r>
          </a:p>
          <a:p>
            <a:r>
              <a:rPr lang="en-CA" sz="3200" dirty="0">
                <a:effectLst/>
                <a:latin typeface="Times New Roman" panose="02020603050405020304" pitchFamily="18" charset="0"/>
                <a:ea typeface="Times New Roman" panose="02020603050405020304" pitchFamily="18" charset="0"/>
                <a:cs typeface="Times New Roman" panose="02020603050405020304" pitchFamily="18" charset="0"/>
              </a:rPr>
              <a:t>This pay as you go system is unsustainable. </a:t>
            </a:r>
          </a:p>
          <a:p>
            <a:r>
              <a:rPr lang="en-CA" sz="3200" dirty="0">
                <a:effectLst/>
                <a:latin typeface="Times New Roman" panose="02020603050405020304" pitchFamily="18" charset="0"/>
                <a:ea typeface="Times New Roman" panose="02020603050405020304" pitchFamily="18" charset="0"/>
                <a:cs typeface="Times New Roman" panose="02020603050405020304" pitchFamily="18" charset="0"/>
              </a:rPr>
              <a:t>Over time, CPP deduction rate increased from 3.6% in 1966 to 9.9% in 2018. </a:t>
            </a:r>
            <a:endParaRPr lang="en-CA" sz="32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sz="3200" dirty="0"/>
          </a:p>
        </p:txBody>
      </p:sp>
    </p:spTree>
    <p:extLst>
      <p:ext uri="{BB962C8B-B14F-4D97-AF65-F5344CB8AC3E}">
        <p14:creationId xmlns:p14="http://schemas.microsoft.com/office/powerpoint/2010/main" val="213304947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02F1C-C688-3358-42A6-E35FCD02B940}"/>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6CA2710A-A0B7-5D25-464C-E1CE932BB746}"/>
              </a:ext>
            </a:extLst>
          </p:cNvPr>
          <p:cNvSpPr>
            <a:spLocks noGrp="1"/>
          </p:cNvSpPr>
          <p:nvPr>
            <p:ph idx="1"/>
          </p:nvPr>
        </p:nvSpPr>
        <p:spPr/>
        <p:txBody>
          <a:bodyPr>
            <a:noAutofit/>
          </a:bodyPr>
          <a:lstStyle/>
          <a:p>
            <a:r>
              <a:rPr lang="en-CA" dirty="0">
                <a:effectLst/>
                <a:latin typeface="Times New Roman" panose="02020603050405020304" pitchFamily="18" charset="0"/>
                <a:ea typeface="Times New Roman" panose="02020603050405020304" pitchFamily="18" charset="0"/>
                <a:cs typeface="Times New Roman" panose="02020603050405020304" pitchFamily="18" charset="0"/>
              </a:rPr>
              <a:t>Let us make a simple calculation of return when the deduction rate is 9.9% and benefit rate is 25%. </a:t>
            </a:r>
          </a:p>
          <a:p>
            <a:r>
              <a:rPr lang="en-CA" dirty="0">
                <a:effectLst/>
                <a:latin typeface="Times New Roman" panose="02020603050405020304" pitchFamily="18" charset="0"/>
                <a:ea typeface="Times New Roman" panose="02020603050405020304" pitchFamily="18" charset="0"/>
                <a:cs typeface="Times New Roman" panose="02020603050405020304" pitchFamily="18" charset="0"/>
              </a:rPr>
              <a:t>Many people start to work at 22, when we graduate from college.</a:t>
            </a:r>
          </a:p>
          <a:p>
            <a:r>
              <a:rPr lang="en-CA" dirty="0">
                <a:effectLst/>
                <a:latin typeface="Times New Roman" panose="02020603050405020304" pitchFamily="18" charset="0"/>
                <a:ea typeface="Times New Roman" panose="02020603050405020304" pitchFamily="18" charset="0"/>
                <a:cs typeface="Times New Roman" panose="02020603050405020304" pitchFamily="18" charset="0"/>
              </a:rPr>
              <a:t> Assume we start to work at 22 and retire at 65, working for a total of 43 years. </a:t>
            </a:r>
          </a:p>
          <a:p>
            <a:r>
              <a:rPr lang="en-CA" dirty="0">
                <a:effectLst/>
                <a:latin typeface="Times New Roman" panose="02020603050405020304" pitchFamily="18" charset="0"/>
                <a:ea typeface="Times New Roman" panose="02020603050405020304" pitchFamily="18" charset="0"/>
                <a:cs typeface="Times New Roman" panose="02020603050405020304" pitchFamily="18" charset="0"/>
              </a:rPr>
              <a:t>Assume we contribute 9.9 dollars per year. </a:t>
            </a:r>
          </a:p>
          <a:p>
            <a:r>
              <a:rPr lang="en-CA" dirty="0">
                <a:effectLst/>
                <a:latin typeface="Times New Roman" panose="02020603050405020304" pitchFamily="18" charset="0"/>
                <a:ea typeface="Times New Roman" panose="02020603050405020304" pitchFamily="18" charset="0"/>
                <a:cs typeface="Times New Roman" panose="02020603050405020304" pitchFamily="18" charset="0"/>
              </a:rPr>
              <a:t>Over 43 years, we will contribute a total of 9.9 * 43 = 426 dollars. </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368976474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113AD-2612-F6F4-7A9E-E6D0FBC3D945}"/>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1F4F220F-AF85-13E7-E4FF-61333F63D57C}"/>
              </a:ext>
            </a:extLst>
          </p:cNvPr>
          <p:cNvSpPr>
            <a:spLocks noGrp="1"/>
          </p:cNvSpPr>
          <p:nvPr>
            <p:ph idx="1"/>
          </p:nvPr>
        </p:nvSpPr>
        <p:spPr/>
        <p:txBody>
          <a:bodyPr/>
          <a:lstStyle/>
          <a:p>
            <a:r>
              <a:rPr lang="en-CA" dirty="0">
                <a:effectLst/>
                <a:latin typeface="Times New Roman" panose="02020603050405020304" pitchFamily="18" charset="0"/>
                <a:ea typeface="Times New Roman" panose="02020603050405020304" pitchFamily="18" charset="0"/>
                <a:cs typeface="Times New Roman" panose="02020603050405020304" pitchFamily="18" charset="0"/>
              </a:rPr>
              <a:t>How much money we will receive after retirement? </a:t>
            </a:r>
          </a:p>
          <a:p>
            <a:r>
              <a:rPr lang="en-CA" dirty="0">
                <a:effectLst/>
                <a:latin typeface="Times New Roman" panose="02020603050405020304" pitchFamily="18" charset="0"/>
                <a:ea typeface="Times New Roman" panose="02020603050405020304" pitchFamily="18" charset="0"/>
                <a:cs typeface="Times New Roman" panose="02020603050405020304" pitchFamily="18" charset="0"/>
              </a:rPr>
              <a:t>For every 9.9 dollar contribution, we will receive 25 dollar per year after retirement. </a:t>
            </a:r>
          </a:p>
          <a:p>
            <a:r>
              <a:rPr lang="en-CA" dirty="0">
                <a:effectLst/>
                <a:latin typeface="Times New Roman" panose="02020603050405020304" pitchFamily="18" charset="0"/>
                <a:ea typeface="Times New Roman" panose="02020603050405020304" pitchFamily="18" charset="0"/>
                <a:cs typeface="Times New Roman" panose="02020603050405020304" pitchFamily="18" charset="0"/>
              </a:rPr>
              <a:t>The average lifespan of Canadian is 81 years old. </a:t>
            </a:r>
          </a:p>
          <a:p>
            <a:r>
              <a:rPr lang="en-CA" dirty="0">
                <a:effectLst/>
                <a:latin typeface="Times New Roman" panose="02020603050405020304" pitchFamily="18" charset="0"/>
                <a:ea typeface="Times New Roman" panose="02020603050405020304" pitchFamily="18" charset="0"/>
                <a:cs typeface="Times New Roman" panose="02020603050405020304" pitchFamily="18" charset="0"/>
              </a:rPr>
              <a:t>On average, we will receive 81 - 65 = 16 year benefit. </a:t>
            </a:r>
          </a:p>
          <a:p>
            <a:r>
              <a:rPr lang="en-CA" dirty="0">
                <a:effectLst/>
                <a:latin typeface="Times New Roman" panose="02020603050405020304" pitchFamily="18" charset="0"/>
                <a:ea typeface="Times New Roman" panose="02020603050405020304" pitchFamily="18" charset="0"/>
                <a:cs typeface="Times New Roman" panose="02020603050405020304" pitchFamily="18" charset="0"/>
              </a:rPr>
              <a:t>This average number is calculated by including people who die before retirement.</a:t>
            </a:r>
          </a:p>
          <a:p>
            <a:r>
              <a:rPr lang="en-CA" dirty="0">
                <a:effectLst/>
                <a:latin typeface="Times New Roman" panose="02020603050405020304" pitchFamily="18" charset="0"/>
                <a:ea typeface="Times New Roman" panose="02020603050405020304" pitchFamily="18" charset="0"/>
                <a:cs typeface="Times New Roman" panose="02020603050405020304" pitchFamily="18" charset="0"/>
              </a:rPr>
              <a:t> So average benefit will be 25*16 = 400 dollar, which is less than 426 dollar, the amount we contribute.</a:t>
            </a:r>
            <a:endParaRPr lang="en-CA" dirty="0"/>
          </a:p>
        </p:txBody>
      </p:sp>
    </p:spTree>
    <p:extLst>
      <p:ext uri="{BB962C8B-B14F-4D97-AF65-F5344CB8AC3E}">
        <p14:creationId xmlns:p14="http://schemas.microsoft.com/office/powerpoint/2010/main" val="41483771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40026-AA79-C24C-B62D-E385664E7672}"/>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DA89D7A3-B440-98A4-4746-69E3E18AABA1}"/>
              </a:ext>
            </a:extLst>
          </p:cNvPr>
          <p:cNvSpPr>
            <a:spLocks noGrp="1"/>
          </p:cNvSpPr>
          <p:nvPr>
            <p:ph idx="1"/>
          </p:nvPr>
        </p:nvSpPr>
        <p:spPr/>
        <p:txBody>
          <a:bodyPr/>
          <a:lstStyle/>
          <a:p>
            <a:r>
              <a:rPr lang="en-CA" sz="2800" dirty="0">
                <a:effectLst/>
                <a:latin typeface="Times New Roman" panose="02020603050405020304" pitchFamily="18" charset="0"/>
                <a:ea typeface="Times New Roman" panose="02020603050405020304" pitchFamily="18" charset="0"/>
                <a:cs typeface="Times New Roman" panose="02020603050405020304" pitchFamily="18" charset="0"/>
              </a:rPr>
              <a:t>We don’t even get the principal of our contribution back. </a:t>
            </a:r>
          </a:p>
          <a:p>
            <a:r>
              <a:rPr lang="en-CA" sz="2800" dirty="0">
                <a:effectLst/>
                <a:latin typeface="Times New Roman" panose="02020603050405020304" pitchFamily="18" charset="0"/>
                <a:ea typeface="Times New Roman" panose="02020603050405020304" pitchFamily="18" charset="0"/>
                <a:cs typeface="Times New Roman" panose="02020603050405020304" pitchFamily="18" charset="0"/>
              </a:rPr>
              <a:t>When we read newspapers, many articles report the high return from pension investment. </a:t>
            </a:r>
          </a:p>
          <a:p>
            <a:r>
              <a:rPr lang="en-CA" sz="2800" dirty="0">
                <a:effectLst/>
                <a:latin typeface="Times New Roman" panose="02020603050405020304" pitchFamily="18" charset="0"/>
                <a:ea typeface="Times New Roman" panose="02020603050405020304" pitchFamily="18" charset="0"/>
                <a:cs typeface="Times New Roman" panose="02020603050405020304" pitchFamily="18" charset="0"/>
              </a:rPr>
              <a:t>But these same articles rarely point out that the pensioners don’t get high returns. </a:t>
            </a:r>
          </a:p>
          <a:p>
            <a:r>
              <a:rPr lang="en-CA" sz="2800" dirty="0">
                <a:effectLst/>
                <a:latin typeface="Times New Roman" panose="02020603050405020304" pitchFamily="18" charset="0"/>
                <a:ea typeface="Times New Roman" panose="02020603050405020304" pitchFamily="18" charset="0"/>
                <a:cs typeface="Times New Roman" panose="02020603050405020304" pitchFamily="18" charset="0"/>
              </a:rPr>
              <a:t>High return from pension investment means high income to pension managers, not high return for pensioners.</a:t>
            </a:r>
            <a:endParaRPr lang="en-CA" dirty="0"/>
          </a:p>
        </p:txBody>
      </p:sp>
    </p:spTree>
    <p:extLst>
      <p:ext uri="{BB962C8B-B14F-4D97-AF65-F5344CB8AC3E}">
        <p14:creationId xmlns:p14="http://schemas.microsoft.com/office/powerpoint/2010/main" val="23023546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8A56C-C57C-7C16-16A2-9759AFE3541F}"/>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5848296F-8A44-6C4C-806D-EFE8699EFD50}"/>
              </a:ext>
            </a:extLst>
          </p:cNvPr>
          <p:cNvSpPr>
            <a:spLocks noGrp="1"/>
          </p:cNvSpPr>
          <p:nvPr>
            <p:ph idx="1"/>
          </p:nvPr>
        </p:nvSpPr>
        <p:spPr/>
        <p:txBody>
          <a:bodyPr>
            <a:normAutofit/>
          </a:bodyPr>
          <a:lstStyle/>
          <a:p>
            <a:r>
              <a:rPr lang="en-CA" dirty="0">
                <a:effectLst/>
                <a:latin typeface="Times New Roman" panose="02020603050405020304" pitchFamily="18" charset="0"/>
                <a:ea typeface="Times New Roman" panose="02020603050405020304" pitchFamily="18" charset="0"/>
                <a:cs typeface="Times New Roman" panose="02020603050405020304" pitchFamily="18" charset="0"/>
              </a:rPr>
              <a:t>The earlier pensioners of course got very good returns. </a:t>
            </a:r>
          </a:p>
          <a:p>
            <a:r>
              <a:rPr lang="en-CA" dirty="0">
                <a:effectLst/>
                <a:latin typeface="Times New Roman" panose="02020603050405020304" pitchFamily="18" charset="0"/>
                <a:ea typeface="Times New Roman" panose="02020603050405020304" pitchFamily="18" charset="0"/>
                <a:cs typeface="Times New Roman" panose="02020603050405020304" pitchFamily="18" charset="0"/>
              </a:rPr>
              <a:t>But the very fact that the deduction rate keeps increasing means that the earlier rates of return are not achieved from high investment return, but from pension deductions from late comers. </a:t>
            </a:r>
          </a:p>
          <a:p>
            <a:r>
              <a:rPr lang="en-CA" dirty="0">
                <a:effectLst/>
                <a:latin typeface="Times New Roman" panose="02020603050405020304" pitchFamily="18" charset="0"/>
                <a:ea typeface="Times New Roman" panose="02020603050405020304" pitchFamily="18" charset="0"/>
                <a:cs typeface="Times New Roman" panose="02020603050405020304" pitchFamily="18" charset="0"/>
              </a:rPr>
              <a:t>The good returns for early pensioners are unsustainable. </a:t>
            </a:r>
          </a:p>
          <a:p>
            <a:r>
              <a:rPr lang="en-CA" dirty="0">
                <a:effectLst/>
                <a:latin typeface="Times New Roman" panose="02020603050405020304" pitchFamily="18" charset="0"/>
                <a:ea typeface="Times New Roman" panose="02020603050405020304" pitchFamily="18" charset="0"/>
                <a:cs typeface="Times New Roman" panose="02020603050405020304" pitchFamily="18" charset="0"/>
              </a:rPr>
              <a:t>Will the deduction rate of 9.9% in 2018 sustainable? </a:t>
            </a:r>
          </a:p>
          <a:p>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19523765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3CFDF-0887-27CC-DBFE-F0325EE709B5}"/>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4BB1598D-8B46-ACA8-434F-630B1583704F}"/>
              </a:ext>
            </a:extLst>
          </p:cNvPr>
          <p:cNvSpPr>
            <a:spLocks noGrp="1"/>
          </p:cNvSpPr>
          <p:nvPr>
            <p:ph idx="1"/>
          </p:nvPr>
        </p:nvSpPr>
        <p:spPr/>
        <p:txBody>
          <a:bodyPr/>
          <a:lstStyle/>
          <a:p>
            <a:r>
              <a:rPr lang="en-CA" dirty="0">
                <a:effectLst/>
                <a:latin typeface="Times New Roman" panose="02020603050405020304" pitchFamily="18" charset="0"/>
                <a:ea typeface="Times New Roman" panose="02020603050405020304" pitchFamily="18" charset="0"/>
                <a:cs typeface="Times New Roman" panose="02020603050405020304" pitchFamily="18" charset="0"/>
              </a:rPr>
              <a:t>The CPP system undergoes a transition, starting at 2019. </a:t>
            </a:r>
          </a:p>
          <a:p>
            <a:r>
              <a:rPr lang="en-CA" dirty="0">
                <a:effectLst/>
                <a:latin typeface="Times New Roman" panose="02020603050405020304" pitchFamily="18" charset="0"/>
                <a:ea typeface="Times New Roman" panose="02020603050405020304" pitchFamily="18" charset="0"/>
                <a:cs typeface="Times New Roman" panose="02020603050405020304" pitchFamily="18" charset="0"/>
              </a:rPr>
              <a:t>It will move toward a benefit rate of 33% instead of 25%. </a:t>
            </a:r>
          </a:p>
          <a:p>
            <a:r>
              <a:rPr lang="en-CA" dirty="0">
                <a:effectLst/>
                <a:latin typeface="Times New Roman" panose="02020603050405020304" pitchFamily="18" charset="0"/>
                <a:ea typeface="Times New Roman" panose="02020603050405020304" pitchFamily="18" charset="0"/>
                <a:cs typeface="Times New Roman" panose="02020603050405020304" pitchFamily="18" charset="0"/>
              </a:rPr>
              <a:t>In the current plan, the deduction rate will rise gradually to 11.9% in 2023 and stay at that level. </a:t>
            </a:r>
          </a:p>
          <a:p>
            <a:r>
              <a:rPr lang="en-CA" dirty="0">
                <a:effectLst/>
                <a:latin typeface="Times New Roman" panose="02020603050405020304" pitchFamily="18" charset="0"/>
                <a:ea typeface="Times New Roman" panose="02020603050405020304" pitchFamily="18" charset="0"/>
                <a:cs typeface="Times New Roman" panose="02020603050405020304" pitchFamily="18" charset="0"/>
              </a:rPr>
              <a:t>Is this projection realistic? </a:t>
            </a:r>
            <a:endParaRPr lang="en-CA" dirty="0"/>
          </a:p>
        </p:txBody>
      </p:sp>
    </p:spTree>
    <p:extLst>
      <p:ext uri="{BB962C8B-B14F-4D97-AF65-F5344CB8AC3E}">
        <p14:creationId xmlns:p14="http://schemas.microsoft.com/office/powerpoint/2010/main" val="129363625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1D7E-4B06-633A-4587-CFD13E217AB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7F6EF41B-39AC-D6F6-65B1-901093D383A8}"/>
              </a:ext>
            </a:extLst>
          </p:cNvPr>
          <p:cNvSpPr>
            <a:spLocks noGrp="1"/>
          </p:cNvSpPr>
          <p:nvPr>
            <p:ph idx="1"/>
          </p:nvPr>
        </p:nvSpPr>
        <p:spPr/>
        <p:txBody>
          <a:bodyPr>
            <a:normAutofit fontScale="92500"/>
          </a:bodyPr>
          <a:lstStyle/>
          <a:p>
            <a:r>
              <a:rPr lang="en-CA" sz="3200" dirty="0">
                <a:effectLst/>
                <a:latin typeface="Times New Roman" panose="02020603050405020304" pitchFamily="18" charset="0"/>
                <a:ea typeface="Times New Roman" panose="02020603050405020304" pitchFamily="18" charset="0"/>
                <a:cs typeface="Times New Roman" panose="02020603050405020304" pitchFamily="18" charset="0"/>
              </a:rPr>
              <a:t>Before the transition, the benefit/deduction ratio is 25/9.9 = 2.53. </a:t>
            </a:r>
          </a:p>
          <a:p>
            <a:r>
              <a:rPr lang="en-CA" sz="3200" dirty="0">
                <a:effectLst/>
                <a:latin typeface="Times New Roman" panose="02020603050405020304" pitchFamily="18" charset="0"/>
                <a:ea typeface="Times New Roman" panose="02020603050405020304" pitchFamily="18" charset="0"/>
                <a:cs typeface="Times New Roman" panose="02020603050405020304" pitchFamily="18" charset="0"/>
              </a:rPr>
              <a:t>After transition, the eventual benefit/deduction ratio will be 33/11.9 = 2.77. </a:t>
            </a:r>
          </a:p>
          <a:p>
            <a:r>
              <a:rPr lang="en-CA" sz="3200" dirty="0">
                <a:effectLst/>
                <a:latin typeface="Times New Roman" panose="02020603050405020304" pitchFamily="18" charset="0"/>
                <a:ea typeface="Times New Roman" panose="02020603050405020304" pitchFamily="18" charset="0"/>
                <a:cs typeface="Times New Roman" panose="02020603050405020304" pitchFamily="18" charset="0"/>
              </a:rPr>
              <a:t>The new ratio is higher than the old ratio. </a:t>
            </a:r>
          </a:p>
          <a:p>
            <a:r>
              <a:rPr lang="en-CA" sz="3200" dirty="0">
                <a:effectLst/>
                <a:latin typeface="Times New Roman" panose="02020603050405020304" pitchFamily="18" charset="0"/>
                <a:ea typeface="Times New Roman" panose="02020603050405020304" pitchFamily="18" charset="0"/>
                <a:cs typeface="Times New Roman" panose="02020603050405020304" pitchFamily="18" charset="0"/>
              </a:rPr>
              <a:t>This promise of constant future deduction rate cannot and will not be kept. </a:t>
            </a:r>
          </a:p>
          <a:p>
            <a:r>
              <a:rPr lang="en-CA" sz="3200" dirty="0">
                <a:effectLst/>
                <a:latin typeface="Times New Roman" panose="02020603050405020304" pitchFamily="18" charset="0"/>
                <a:ea typeface="Times New Roman" panose="02020603050405020304" pitchFamily="18" charset="0"/>
                <a:cs typeface="Times New Roman" panose="02020603050405020304" pitchFamily="18" charset="0"/>
              </a:rPr>
              <a:t>Indeed, the deduction rate has kept increasing in the past for several decades, despite the constant benefit rate at 25% of pensionable income. </a:t>
            </a:r>
            <a:endParaRPr lang="en-CA" sz="32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sz="3200" dirty="0"/>
          </a:p>
        </p:txBody>
      </p:sp>
    </p:spTree>
    <p:extLst>
      <p:ext uri="{BB962C8B-B14F-4D97-AF65-F5344CB8AC3E}">
        <p14:creationId xmlns:p14="http://schemas.microsoft.com/office/powerpoint/2010/main" val="160768224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EDC3B-B816-ABBE-40CE-ABC807339F68}"/>
              </a:ext>
            </a:extLst>
          </p:cNvPr>
          <p:cNvSpPr>
            <a:spLocks noGrp="1"/>
          </p:cNvSpPr>
          <p:nvPr>
            <p:ph type="title"/>
          </p:nvPr>
        </p:nvSpPr>
        <p:spPr/>
        <p:txBody>
          <a:bodyPr/>
          <a:lstStyle/>
          <a:p>
            <a:r>
              <a:rPr lang="en-CA" dirty="0">
                <a:effectLst/>
                <a:latin typeface="Times New Roman" panose="02020603050405020304" pitchFamily="18" charset="0"/>
                <a:ea typeface="DengXian" panose="02010600030101010101" pitchFamily="2" charset="-122"/>
                <a:cs typeface="Times New Roman" panose="02020603050405020304" pitchFamily="18" charset="0"/>
              </a:rPr>
              <a:t>Is CPP a Ponzi scheme?</a:t>
            </a:r>
            <a:endParaRPr lang="en-CA" dirty="0"/>
          </a:p>
        </p:txBody>
      </p:sp>
      <p:sp>
        <p:nvSpPr>
          <p:cNvPr id="3" name="Content Placeholder 2">
            <a:extLst>
              <a:ext uri="{FF2B5EF4-FFF2-40B4-BE49-F238E27FC236}">
                <a16:creationId xmlns:a16="http://schemas.microsoft.com/office/drawing/2014/main" id="{6BE4CF34-D3B6-058E-C764-17FCD631F2EF}"/>
              </a:ext>
            </a:extLst>
          </p:cNvPr>
          <p:cNvSpPr>
            <a:spLocks noGrp="1"/>
          </p:cNvSpPr>
          <p:nvPr>
            <p:ph idx="1"/>
          </p:nvPr>
        </p:nvSpPr>
        <p:spPr/>
        <p:txBody>
          <a:bodyPr>
            <a:normAutofit fontScale="85000" lnSpcReduction="20000"/>
          </a:bodyPr>
          <a:lstStyle/>
          <a:p>
            <a:pPr>
              <a:lnSpc>
                <a:spcPct val="107000"/>
              </a:lnSpc>
              <a:spcAft>
                <a:spcPts val="800"/>
              </a:spcAft>
            </a:pPr>
            <a:r>
              <a:rPr lang="en-CA" dirty="0">
                <a:effectLst/>
                <a:latin typeface="Times New Roman" panose="02020603050405020304" pitchFamily="18" charset="0"/>
                <a:ea typeface="DengXian" panose="02010600030101010101" pitchFamily="2" charset="-122"/>
                <a:cs typeface="Times New Roman" panose="02020603050405020304" pitchFamily="18" charset="0"/>
              </a:rPr>
              <a:t>Many people suspect CPP is a Ponzi scheme. </a:t>
            </a:r>
          </a:p>
          <a:p>
            <a:pPr>
              <a:lnSpc>
                <a:spcPct val="107000"/>
              </a:lnSpc>
              <a:spcAft>
                <a:spcPts val="800"/>
              </a:spcAft>
            </a:pPr>
            <a:r>
              <a:rPr lang="en-CA" dirty="0">
                <a:effectLst/>
                <a:latin typeface="Times New Roman" panose="02020603050405020304" pitchFamily="18" charset="0"/>
                <a:ea typeface="DengXian" panose="02010600030101010101" pitchFamily="2" charset="-122"/>
                <a:cs typeface="Times New Roman" panose="02020603050405020304" pitchFamily="18" charset="0"/>
              </a:rPr>
              <a:t>Most would murmur privately. </a:t>
            </a:r>
          </a:p>
          <a:p>
            <a:pPr>
              <a:lnSpc>
                <a:spcPct val="107000"/>
              </a:lnSpc>
              <a:spcAft>
                <a:spcPts val="800"/>
              </a:spcAft>
            </a:pPr>
            <a:r>
              <a:rPr lang="en-CA" dirty="0">
                <a:effectLst/>
                <a:latin typeface="Times New Roman" panose="02020603050405020304" pitchFamily="18" charset="0"/>
                <a:ea typeface="DengXian" panose="02010600030101010101" pitchFamily="2" charset="-122"/>
                <a:cs typeface="Times New Roman" panose="02020603050405020304" pitchFamily="18" charset="0"/>
              </a:rPr>
              <a:t>Some would say it with a question mark, “Is CPP a Ponzi scheme?” Few spell out clearly.  </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pPr>
              <a:lnSpc>
                <a:spcPct val="107000"/>
              </a:lnSpc>
              <a:spcAft>
                <a:spcPts val="800"/>
              </a:spcAft>
            </a:pPr>
            <a:r>
              <a:rPr lang="en-CA" dirty="0">
                <a:effectLst/>
                <a:latin typeface="Times New Roman" panose="02020603050405020304" pitchFamily="18" charset="0"/>
                <a:ea typeface="DengXian" panose="02010600030101010101" pitchFamily="2" charset="-122"/>
                <a:cs typeface="Times New Roman" panose="02020603050405020304" pitchFamily="18" charset="0"/>
              </a:rPr>
              <a:t>In a Ponzi scheme, early participants are paid from later participants’ contributions. </a:t>
            </a:r>
          </a:p>
          <a:p>
            <a:pPr>
              <a:lnSpc>
                <a:spcPct val="107000"/>
              </a:lnSpc>
              <a:spcAft>
                <a:spcPts val="800"/>
              </a:spcAft>
            </a:pPr>
            <a:r>
              <a:rPr lang="en-CA" dirty="0">
                <a:effectLst/>
                <a:latin typeface="Times New Roman" panose="02020603050405020304" pitchFamily="18" charset="0"/>
                <a:ea typeface="DengXian" panose="02010600030101010101" pitchFamily="2" charset="-122"/>
                <a:cs typeface="Times New Roman" panose="02020603050405020304" pitchFamily="18" charset="0"/>
              </a:rPr>
              <a:t>CPP is a pay as you go system. The benefits of early participants are paid from later participants’ deductions. </a:t>
            </a:r>
          </a:p>
          <a:p>
            <a:pPr>
              <a:lnSpc>
                <a:spcPct val="107000"/>
              </a:lnSpc>
              <a:spcAft>
                <a:spcPts val="800"/>
              </a:spcAft>
            </a:pPr>
            <a:r>
              <a:rPr lang="en-CA" dirty="0">
                <a:effectLst/>
                <a:latin typeface="Times New Roman" panose="02020603050405020304" pitchFamily="18" charset="0"/>
                <a:ea typeface="DengXian" panose="02010600030101010101" pitchFamily="2" charset="-122"/>
                <a:cs typeface="Times New Roman" panose="02020603050405020304" pitchFamily="18" charset="0"/>
              </a:rPr>
              <a:t>CPP is a standard Ponzi scheme. Period. </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31566695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E44CA-A742-3864-6FF4-94A0273A5EF4}"/>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FE87A9A0-D80C-4D77-D58A-64B18205E2B8}"/>
              </a:ext>
            </a:extLst>
          </p:cNvPr>
          <p:cNvSpPr>
            <a:spLocks noGrp="1"/>
          </p:cNvSpPr>
          <p:nvPr>
            <p:ph idx="1"/>
          </p:nvPr>
        </p:nvSpPr>
        <p:spPr/>
        <p:txBody>
          <a:bodyPr>
            <a:normAutofit/>
          </a:bodyPr>
          <a:lstStyle/>
          <a:p>
            <a:r>
              <a:rPr lang="en-CA" dirty="0">
                <a:effectLst/>
                <a:latin typeface="Times New Roman" panose="02020603050405020304" pitchFamily="18" charset="0"/>
                <a:ea typeface="DengXian" panose="02010600030101010101" pitchFamily="2" charset="-122"/>
                <a:cs typeface="Times New Roman" panose="02020603050405020304" pitchFamily="18" charset="0"/>
              </a:rPr>
              <a:t>In a private Ponzi scheme, once people realize it is a Ponzi scheme, they will withdraw from the scheme. </a:t>
            </a:r>
          </a:p>
          <a:p>
            <a:r>
              <a:rPr lang="en-CA" dirty="0">
                <a:effectLst/>
                <a:latin typeface="Times New Roman" panose="02020603050405020304" pitchFamily="18" charset="0"/>
                <a:ea typeface="DengXian" panose="02010600030101010101" pitchFamily="2" charset="-122"/>
                <a:cs typeface="Times New Roman" panose="02020603050405020304" pitchFamily="18" charset="0"/>
              </a:rPr>
              <a:t>The scheme collapses and the losses of the participants end from there. </a:t>
            </a:r>
          </a:p>
          <a:p>
            <a:r>
              <a:rPr lang="en-CA" dirty="0">
                <a:effectLst/>
                <a:latin typeface="Times New Roman" panose="02020603050405020304" pitchFamily="18" charset="0"/>
                <a:ea typeface="DengXian" panose="02010600030101010101" pitchFamily="2" charset="-122"/>
                <a:cs typeface="Times New Roman" panose="02020603050405020304" pitchFamily="18" charset="0"/>
              </a:rPr>
              <a:t>In a public Ponzi scheme, even people realize it is a Ponzi scheme, they can’t withdraw from the scheme for the deduction is mandatory. </a:t>
            </a:r>
          </a:p>
          <a:p>
            <a:r>
              <a:rPr lang="en-CA" dirty="0">
                <a:effectLst/>
                <a:latin typeface="Times New Roman" panose="02020603050405020304" pitchFamily="18" charset="0"/>
                <a:ea typeface="DengXian" panose="02010600030101010101" pitchFamily="2" charset="-122"/>
                <a:cs typeface="Times New Roman" panose="02020603050405020304" pitchFamily="18" charset="0"/>
              </a:rPr>
              <a:t>Instead, the deduction rate increases over time to cover up the shortfalls. </a:t>
            </a:r>
          </a:p>
          <a:p>
            <a:r>
              <a:rPr lang="en-CA" dirty="0">
                <a:effectLst/>
                <a:latin typeface="Times New Roman" panose="02020603050405020304" pitchFamily="18" charset="0"/>
                <a:ea typeface="DengXian" panose="02010600030101010101" pitchFamily="2" charset="-122"/>
                <a:cs typeface="Times New Roman" panose="02020603050405020304" pitchFamily="18" charset="0"/>
              </a:rPr>
              <a:t>The burden to the general public becomes heavier and heavier, until the society collapses. </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2287093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Guaranteed Income Supplement (GIS)</a:t>
            </a:r>
          </a:p>
        </p:txBody>
      </p:sp>
      <p:sp>
        <p:nvSpPr>
          <p:cNvPr id="3" name="Content Placeholder 2"/>
          <p:cNvSpPr>
            <a:spLocks noGrp="1"/>
          </p:cNvSpPr>
          <p:nvPr>
            <p:ph idx="1"/>
          </p:nvPr>
        </p:nvSpPr>
        <p:spPr/>
        <p:txBody>
          <a:bodyPr/>
          <a:lstStyle/>
          <a:p>
            <a:pPr>
              <a:defRPr/>
            </a:pPr>
            <a:r>
              <a:rPr lang="en-US" dirty="0"/>
              <a:t>Payable to a pensioner who is at least 65 years of age and whose sole source of income is the OAS pension</a:t>
            </a:r>
          </a:p>
          <a:p>
            <a:pPr>
              <a:defRPr/>
            </a:pPr>
            <a:r>
              <a:rPr lang="en-US" dirty="0"/>
              <a:t>2017 max is $864.09 monthly to a single, divorced, or widowed pensioner, or $520.17 if married and both spouses getting OAS</a:t>
            </a:r>
          </a:p>
          <a:p>
            <a:pPr>
              <a:defRPr/>
            </a:pPr>
            <a:r>
              <a:rPr lang="en-US" dirty="0"/>
              <a:t>If a pensioner receives any income other than the OAS pension, the GIS benefit is reduced by $0.50 for every $1 of additional income</a:t>
            </a:r>
          </a:p>
        </p:txBody>
      </p:sp>
    </p:spTree>
    <p:extLst>
      <p:ext uri="{BB962C8B-B14F-4D97-AF65-F5344CB8AC3E}">
        <p14:creationId xmlns:p14="http://schemas.microsoft.com/office/powerpoint/2010/main" val="116036797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696D4-D8DD-4713-BCE2-74E6C37D8989}"/>
              </a:ext>
            </a:extLst>
          </p:cNvPr>
          <p:cNvSpPr>
            <a:spLocks noGrp="1"/>
          </p:cNvSpPr>
          <p:nvPr>
            <p:ph type="title"/>
          </p:nvPr>
        </p:nvSpPr>
        <p:spPr/>
        <p:txBody>
          <a:bodyPr/>
          <a:lstStyle/>
          <a:p>
            <a:r>
              <a:rPr lang="en-CA" dirty="0"/>
              <a:t>Possible presentation or </a:t>
            </a:r>
            <a:r>
              <a:rPr lang="en-CA"/>
              <a:t>essay topics</a:t>
            </a:r>
            <a:endParaRPr lang="en-CA" dirty="0"/>
          </a:p>
        </p:txBody>
      </p:sp>
      <p:sp>
        <p:nvSpPr>
          <p:cNvPr id="3" name="Content Placeholder 2">
            <a:extLst>
              <a:ext uri="{FF2B5EF4-FFF2-40B4-BE49-F238E27FC236}">
                <a16:creationId xmlns:a16="http://schemas.microsoft.com/office/drawing/2014/main" id="{ACF89EC9-CB02-45B3-845D-BAB04431054E}"/>
              </a:ext>
            </a:extLst>
          </p:cNvPr>
          <p:cNvSpPr>
            <a:spLocks noGrp="1"/>
          </p:cNvSpPr>
          <p:nvPr>
            <p:ph idx="1"/>
          </p:nvPr>
        </p:nvSpPr>
        <p:spPr/>
        <p:txBody>
          <a:bodyPr>
            <a:normAutofit/>
          </a:bodyPr>
          <a:lstStyle/>
          <a:p>
            <a:r>
              <a:rPr lang="en-CA" sz="3200" dirty="0"/>
              <a:t>There are many more impacts from pension systems.</a:t>
            </a:r>
          </a:p>
          <a:p>
            <a:r>
              <a:rPr lang="en-CA" sz="3200" dirty="0"/>
              <a:t>They can be good presentation or essay topics.</a:t>
            </a:r>
          </a:p>
          <a:p>
            <a:pPr algn="l">
              <a:spcAft>
                <a:spcPts val="800"/>
              </a:spcAft>
            </a:pPr>
            <a:r>
              <a:rPr lang="en-US" sz="3200" dirty="0">
                <a:solidFill>
                  <a:srgbClr val="000000"/>
                </a:solidFill>
                <a:latin typeface="Calibri" panose="020F0502020204030204" pitchFamily="34" charset="0"/>
              </a:rPr>
              <a:t>Y</a:t>
            </a:r>
            <a:r>
              <a:rPr lang="en-US" sz="3200" b="0" i="0" dirty="0">
                <a:solidFill>
                  <a:srgbClr val="000000"/>
                </a:solidFill>
                <a:effectLst/>
                <a:latin typeface="Calibri" panose="020F0502020204030204" pitchFamily="34" charset="0"/>
              </a:rPr>
              <a:t>ou might consider the sustainability of the system. For more details, </a:t>
            </a:r>
            <a:r>
              <a:rPr lang="en-US" sz="3200" dirty="0">
                <a:solidFill>
                  <a:srgbClr val="000000"/>
                </a:solidFill>
                <a:latin typeface="Calibri" panose="020F0502020204030204" pitchFamily="34" charset="0"/>
              </a:rPr>
              <a:t>please refer to </a:t>
            </a:r>
            <a:r>
              <a:rPr lang="en-US" sz="3200" b="0" i="0" dirty="0">
                <a:solidFill>
                  <a:srgbClr val="000000"/>
                </a:solidFill>
                <a:effectLst/>
                <a:latin typeface="Calibri" panose="020F0502020204030204" pitchFamily="34" charset="0"/>
              </a:rPr>
              <a:t>my article on pension system, </a:t>
            </a:r>
          </a:p>
          <a:p>
            <a:pPr algn="l">
              <a:spcAft>
                <a:spcPts val="800"/>
              </a:spcAft>
            </a:pPr>
            <a:r>
              <a:rPr lang="en-US" sz="3200" b="0" i="0" dirty="0">
                <a:solidFill>
                  <a:srgbClr val="000000"/>
                </a:solidFill>
                <a:effectLst/>
                <a:latin typeface="Calibri" panose="020F0502020204030204" pitchFamily="34" charset="0"/>
                <a:hlinkClick r:id="rId2"/>
              </a:rPr>
              <a:t>http://web.unbc.ca/~chenj/course/Pension.pdf</a:t>
            </a:r>
            <a:r>
              <a:rPr lang="en-US" sz="3200" b="0" i="0" dirty="0">
                <a:solidFill>
                  <a:srgbClr val="000000"/>
                </a:solidFill>
                <a:effectLst/>
                <a:latin typeface="Calibri" panose="020F0502020204030204" pitchFamily="34" charset="0"/>
              </a:rPr>
              <a:t> </a:t>
            </a:r>
          </a:p>
          <a:p>
            <a:endParaRPr lang="en-CA" sz="3200" dirty="0"/>
          </a:p>
        </p:txBody>
      </p:sp>
    </p:spTree>
    <p:extLst>
      <p:ext uri="{BB962C8B-B14F-4D97-AF65-F5344CB8AC3E}">
        <p14:creationId xmlns:p14="http://schemas.microsoft.com/office/powerpoint/2010/main" val="303961587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8229600" cy="550652"/>
          </a:xfrm>
        </p:spPr>
        <p:txBody>
          <a:bodyPr>
            <a:normAutofit fontScale="90000"/>
          </a:bodyPr>
          <a:lstStyle/>
          <a:p>
            <a:r>
              <a:rPr lang="en-US" dirty="0"/>
              <a:t>3. Registered Pension Plans</a:t>
            </a:r>
          </a:p>
        </p:txBody>
      </p:sp>
    </p:spTree>
    <p:extLst>
      <p:ext uri="{BB962C8B-B14F-4D97-AF65-F5344CB8AC3E}">
        <p14:creationId xmlns:p14="http://schemas.microsoft.com/office/powerpoint/2010/main" val="29218240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D9E78-C085-49B3-AAA9-A4EABF43D6E9}"/>
              </a:ext>
            </a:extLst>
          </p:cNvPr>
          <p:cNvSpPr>
            <a:spLocks noGrp="1"/>
          </p:cNvSpPr>
          <p:nvPr>
            <p:ph type="title"/>
          </p:nvPr>
        </p:nvSpPr>
        <p:spPr>
          <a:xfrm>
            <a:off x="1016876" y="480739"/>
            <a:ext cx="10515600" cy="1325563"/>
          </a:xfrm>
        </p:spPr>
        <p:txBody>
          <a:bodyPr/>
          <a:lstStyle/>
          <a:p>
            <a:r>
              <a:rPr lang="en-US" dirty="0"/>
              <a:t>Percentage of employees with a registered pension plan through their jobs </a:t>
            </a:r>
            <a:endParaRPr lang="en-CA" dirty="0"/>
          </a:p>
        </p:txBody>
      </p:sp>
      <p:graphicFrame>
        <p:nvGraphicFramePr>
          <p:cNvPr id="4" name="Table 4">
            <a:extLst>
              <a:ext uri="{FF2B5EF4-FFF2-40B4-BE49-F238E27FC236}">
                <a16:creationId xmlns:a16="http://schemas.microsoft.com/office/drawing/2014/main" id="{FF5B67CD-6042-493C-8BF5-778EF0BDF895}"/>
              </a:ext>
            </a:extLst>
          </p:cNvPr>
          <p:cNvGraphicFramePr>
            <a:graphicFrameLocks noGrp="1"/>
          </p:cNvGraphicFramePr>
          <p:nvPr>
            <p:ph idx="1"/>
            <p:extLst>
              <p:ext uri="{D42A27DB-BD31-4B8C-83A1-F6EECF244321}">
                <p14:modId xmlns:p14="http://schemas.microsoft.com/office/powerpoint/2010/main" val="1296881972"/>
              </p:ext>
            </p:extLst>
          </p:nvPr>
        </p:nvGraphicFramePr>
        <p:xfrm>
          <a:off x="1016876" y="1941239"/>
          <a:ext cx="10515600" cy="4161344"/>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2531082992"/>
                    </a:ext>
                  </a:extLst>
                </a:gridCol>
                <a:gridCol w="2628900">
                  <a:extLst>
                    <a:ext uri="{9D8B030D-6E8A-4147-A177-3AD203B41FA5}">
                      <a16:colId xmlns:a16="http://schemas.microsoft.com/office/drawing/2014/main" val="559737221"/>
                    </a:ext>
                  </a:extLst>
                </a:gridCol>
                <a:gridCol w="2628900">
                  <a:extLst>
                    <a:ext uri="{9D8B030D-6E8A-4147-A177-3AD203B41FA5}">
                      <a16:colId xmlns:a16="http://schemas.microsoft.com/office/drawing/2014/main" val="790302285"/>
                    </a:ext>
                  </a:extLst>
                </a:gridCol>
                <a:gridCol w="2628900">
                  <a:extLst>
                    <a:ext uri="{9D8B030D-6E8A-4147-A177-3AD203B41FA5}">
                      <a16:colId xmlns:a16="http://schemas.microsoft.com/office/drawing/2014/main" val="1451328600"/>
                    </a:ext>
                  </a:extLst>
                </a:gridCol>
              </a:tblGrid>
              <a:tr h="1108565">
                <a:tc>
                  <a:txBody>
                    <a:bodyPr/>
                    <a:lstStyle/>
                    <a:p>
                      <a:endParaRPr lang="en-CA" sz="3600"/>
                    </a:p>
                  </a:txBody>
                  <a:tcPr/>
                </a:tc>
                <a:tc>
                  <a:txBody>
                    <a:bodyPr/>
                    <a:lstStyle/>
                    <a:p>
                      <a:r>
                        <a:rPr lang="en-CA" sz="3600" dirty="0"/>
                        <a:t>                                               Men</a:t>
                      </a:r>
                    </a:p>
                  </a:txBody>
                  <a:tcPr/>
                </a:tc>
                <a:tc>
                  <a:txBody>
                    <a:bodyPr/>
                    <a:lstStyle/>
                    <a:p>
                      <a:r>
                        <a:rPr lang="en-CA" sz="3600" dirty="0"/>
                        <a:t>                               Women</a:t>
                      </a:r>
                    </a:p>
                  </a:txBody>
                  <a:tcPr/>
                </a:tc>
                <a:tc>
                  <a:txBody>
                    <a:bodyPr/>
                    <a:lstStyle/>
                    <a:p>
                      <a:r>
                        <a:rPr lang="en-CA" sz="3600" dirty="0"/>
                        <a:t>                                 Both</a:t>
                      </a:r>
                    </a:p>
                  </a:txBody>
                  <a:tcPr/>
                </a:tc>
                <a:extLst>
                  <a:ext uri="{0D108BD9-81ED-4DB2-BD59-A6C34878D82A}">
                    <a16:rowId xmlns:a16="http://schemas.microsoft.com/office/drawing/2014/main" val="1167761177"/>
                  </a:ext>
                </a:extLst>
              </a:tr>
              <a:tr h="1486312">
                <a:tc>
                  <a:txBody>
                    <a:bodyPr/>
                    <a:lstStyle/>
                    <a:p>
                      <a:pPr algn="r" fontAlgn="b"/>
                      <a:r>
                        <a:rPr lang="en-US" sz="3600" u="none" strike="noStrike" dirty="0">
                          <a:effectLst/>
                        </a:rPr>
                        <a:t>1977</a:t>
                      </a:r>
                      <a:endParaRPr lang="en-US" sz="3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3600" u="none" strike="noStrike" dirty="0">
                          <a:effectLst/>
                        </a:rPr>
                        <a:t>52</a:t>
                      </a:r>
                      <a:endParaRPr lang="en-US" sz="3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3600" u="none" strike="noStrike" dirty="0">
                          <a:effectLst/>
                        </a:rPr>
                        <a:t>36</a:t>
                      </a:r>
                      <a:endParaRPr lang="en-US" sz="3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3600" u="none" strike="noStrike" dirty="0">
                          <a:effectLst/>
                        </a:rPr>
                        <a:t>46</a:t>
                      </a:r>
                      <a:endParaRPr lang="en-US" sz="3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75961935"/>
                  </a:ext>
                </a:extLst>
              </a:tr>
              <a:tr h="1486312">
                <a:tc>
                  <a:txBody>
                    <a:bodyPr/>
                    <a:lstStyle/>
                    <a:p>
                      <a:pPr algn="r" fontAlgn="b"/>
                      <a:r>
                        <a:rPr lang="en-US" sz="3600" u="none" strike="noStrike">
                          <a:effectLst/>
                        </a:rPr>
                        <a:t>2011</a:t>
                      </a:r>
                      <a:endParaRPr lang="en-US" sz="3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3600" u="none" strike="noStrike" dirty="0">
                          <a:effectLst/>
                        </a:rPr>
                        <a:t>37</a:t>
                      </a:r>
                      <a:endParaRPr lang="en-US" sz="3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3600" u="none" strike="noStrike" dirty="0">
                          <a:effectLst/>
                        </a:rPr>
                        <a:t>40</a:t>
                      </a:r>
                      <a:endParaRPr lang="en-US" sz="3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3600" u="none" strike="noStrike" dirty="0">
                          <a:effectLst/>
                        </a:rPr>
                        <a:t>38</a:t>
                      </a:r>
                      <a:endParaRPr lang="en-US" sz="3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84768378"/>
                  </a:ext>
                </a:extLst>
              </a:tr>
            </a:tbl>
          </a:graphicData>
        </a:graphic>
      </p:graphicFrame>
    </p:spTree>
    <p:extLst>
      <p:ext uri="{BB962C8B-B14F-4D97-AF65-F5344CB8AC3E}">
        <p14:creationId xmlns:p14="http://schemas.microsoft.com/office/powerpoint/2010/main" val="33559386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5D3CA-9639-4474-96DE-5B8243569C8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FFB985B6-0796-4992-978D-EFEAC4C2D4EA}"/>
              </a:ext>
            </a:extLst>
          </p:cNvPr>
          <p:cNvSpPr>
            <a:spLocks noGrp="1"/>
          </p:cNvSpPr>
          <p:nvPr>
            <p:ph idx="1"/>
          </p:nvPr>
        </p:nvSpPr>
        <p:spPr/>
        <p:txBody>
          <a:bodyPr/>
          <a:lstStyle/>
          <a:p>
            <a:r>
              <a:rPr lang="en-CA" dirty="0"/>
              <a:t>Jobs with pension plans are good jobs.</a:t>
            </a:r>
          </a:p>
          <a:p>
            <a:r>
              <a:rPr lang="en-CA" dirty="0"/>
              <a:t>Over time, less and less people have good jobs</a:t>
            </a:r>
          </a:p>
          <a:p>
            <a:r>
              <a:rPr lang="en-CA" dirty="0"/>
              <a:t>Government uses this situation as a justification to further expand pension benefits.</a:t>
            </a:r>
          </a:p>
          <a:p>
            <a:r>
              <a:rPr lang="en-CA" dirty="0"/>
              <a:t>This requires the further increase of pension deduction.</a:t>
            </a:r>
          </a:p>
          <a:p>
            <a:r>
              <a:rPr lang="en-CA" dirty="0"/>
              <a:t>However, it is the introduction and increase of pension deduction that squeeze the financial capacity of companies to provide pensions. </a:t>
            </a:r>
          </a:p>
        </p:txBody>
      </p:sp>
    </p:spTree>
    <p:extLst>
      <p:ext uri="{BB962C8B-B14F-4D97-AF65-F5344CB8AC3E}">
        <p14:creationId xmlns:p14="http://schemas.microsoft.com/office/powerpoint/2010/main" val="160554023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0F8D6-D728-42D7-9C7D-4B50C12C4C09}"/>
              </a:ext>
            </a:extLst>
          </p:cNvPr>
          <p:cNvSpPr>
            <a:spLocks noGrp="1"/>
          </p:cNvSpPr>
          <p:nvPr>
            <p:ph type="title"/>
          </p:nvPr>
        </p:nvSpPr>
        <p:spPr/>
        <p:txBody>
          <a:bodyPr/>
          <a:lstStyle/>
          <a:p>
            <a:r>
              <a:rPr lang="en-CA" dirty="0"/>
              <a:t>A brief history of employer sponsored retirement plans</a:t>
            </a:r>
          </a:p>
        </p:txBody>
      </p:sp>
      <p:sp>
        <p:nvSpPr>
          <p:cNvPr id="3" name="Content Placeholder 2">
            <a:extLst>
              <a:ext uri="{FF2B5EF4-FFF2-40B4-BE49-F238E27FC236}">
                <a16:creationId xmlns:a16="http://schemas.microsoft.com/office/drawing/2014/main" id="{77CEA9FD-529F-4C73-85DD-D645E4FCDF59}"/>
              </a:ext>
            </a:extLst>
          </p:cNvPr>
          <p:cNvSpPr>
            <a:spLocks noGrp="1"/>
          </p:cNvSpPr>
          <p:nvPr>
            <p:ph idx="1"/>
          </p:nvPr>
        </p:nvSpPr>
        <p:spPr/>
        <p:txBody>
          <a:bodyPr/>
          <a:lstStyle/>
          <a:p>
            <a:r>
              <a:rPr lang="en-CA" dirty="0"/>
              <a:t>In early years, most retirement plans are defined benefit plans. These plans are very generous to employees. In good economic times, companies can afford these plans.</a:t>
            </a:r>
          </a:p>
          <a:p>
            <a:r>
              <a:rPr lang="en-CA" dirty="0"/>
              <a:t>Over time, many companies find defined benefit plans too expensive. They switch to defined contribution plans, which are cheaper for companies. </a:t>
            </a:r>
          </a:p>
          <a:p>
            <a:r>
              <a:rPr lang="en-CA" dirty="0"/>
              <a:t>Right now, only well funded entities, such as governments and affiliated institutions, offer defined benefit plans. </a:t>
            </a:r>
          </a:p>
        </p:txBody>
      </p:sp>
    </p:spTree>
    <p:extLst>
      <p:ext uri="{BB962C8B-B14F-4D97-AF65-F5344CB8AC3E}">
        <p14:creationId xmlns:p14="http://schemas.microsoft.com/office/powerpoint/2010/main" val="350097937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Employer-Sponsored Retirement Plans</a:t>
            </a:r>
          </a:p>
        </p:txBody>
      </p:sp>
      <p:sp>
        <p:nvSpPr>
          <p:cNvPr id="3" name="Content Placeholder 2"/>
          <p:cNvSpPr>
            <a:spLocks noGrp="1"/>
          </p:cNvSpPr>
          <p:nvPr>
            <p:ph idx="1"/>
          </p:nvPr>
        </p:nvSpPr>
        <p:spPr/>
        <p:txBody>
          <a:bodyPr/>
          <a:lstStyle/>
          <a:p>
            <a:pPr>
              <a:defRPr/>
            </a:pPr>
            <a:r>
              <a:rPr lang="en-US" dirty="0"/>
              <a:t>Defined-Benefit Pension Plans</a:t>
            </a:r>
            <a:r>
              <a:rPr lang="en-US" dirty="0">
                <a:sym typeface="Wingdings 3" charset="0"/>
              </a:rPr>
              <a:t> </a:t>
            </a:r>
          </a:p>
          <a:p>
            <a:pPr lvl="1">
              <a:defRPr/>
            </a:pPr>
            <a:r>
              <a:rPr lang="en-US" dirty="0">
                <a:sym typeface="Wingdings 3" charset="0"/>
              </a:rPr>
              <a:t>Employer-sponsored retirement plan, guarantees a specific amount of income when you retire, based on salary and years of employment, risk on employer</a:t>
            </a:r>
          </a:p>
          <a:p>
            <a:pPr lvl="1">
              <a:defRPr/>
            </a:pPr>
            <a:r>
              <a:rPr lang="en-US" dirty="0">
                <a:sym typeface="Wingdings 3" charset="0"/>
              </a:rPr>
              <a:t>May be contributory or non-contributory</a:t>
            </a:r>
          </a:p>
          <a:p>
            <a:pPr lvl="1">
              <a:defRPr/>
            </a:pPr>
            <a:r>
              <a:rPr lang="en-US" dirty="0">
                <a:sym typeface="Wingdings 3" charset="0"/>
              </a:rPr>
              <a:t>Employer contributions based on actuarial values and assumptions</a:t>
            </a:r>
          </a:p>
          <a:p>
            <a:pPr lvl="1">
              <a:defRPr/>
            </a:pPr>
            <a:r>
              <a:rPr lang="en-US" dirty="0"/>
              <a:t>Actuary reassesses the plan every three years</a:t>
            </a:r>
          </a:p>
          <a:p>
            <a:pPr lvl="1">
              <a:defRPr/>
            </a:pPr>
            <a:r>
              <a:rPr lang="en-US" dirty="0"/>
              <a:t>Employer must make at least 50% of the contributions</a:t>
            </a:r>
          </a:p>
        </p:txBody>
      </p:sp>
    </p:spTree>
    <p:extLst>
      <p:ext uri="{BB962C8B-B14F-4D97-AF65-F5344CB8AC3E}">
        <p14:creationId xmlns:p14="http://schemas.microsoft.com/office/powerpoint/2010/main" val="282100696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Defined Benefit Pension Plans </a:t>
            </a:r>
            <a:r>
              <a:rPr lang="en-US" sz="2000" dirty="0"/>
              <a:t>(1 of 2)</a:t>
            </a:r>
            <a:endParaRPr lang="en-US" b="0" dirty="0"/>
          </a:p>
        </p:txBody>
      </p:sp>
      <p:sp>
        <p:nvSpPr>
          <p:cNvPr id="3" name="Content Placeholder 2"/>
          <p:cNvSpPr>
            <a:spLocks noGrp="1"/>
          </p:cNvSpPr>
          <p:nvPr>
            <p:ph idx="1"/>
          </p:nvPr>
        </p:nvSpPr>
        <p:spPr/>
        <p:txBody>
          <a:bodyPr/>
          <a:lstStyle/>
          <a:p>
            <a:pPr>
              <a:defRPr/>
            </a:pPr>
            <a:r>
              <a:rPr lang="en-US" dirty="0"/>
              <a:t>At retirement, an employee will receive a pension benefit based on a specific formula</a:t>
            </a:r>
          </a:p>
        </p:txBody>
      </p:sp>
    </p:spTree>
    <p:extLst>
      <p:ext uri="{BB962C8B-B14F-4D97-AF65-F5344CB8AC3E}">
        <p14:creationId xmlns:p14="http://schemas.microsoft.com/office/powerpoint/2010/main" val="319687119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8229600" cy="550652"/>
          </a:xfrm>
        </p:spPr>
        <p:txBody>
          <a:bodyPr>
            <a:normAutofit fontScale="90000"/>
          </a:bodyPr>
          <a:lstStyle/>
          <a:p>
            <a:r>
              <a:rPr lang="en-US" dirty="0"/>
              <a:t>Defined Benefit Plan Example</a:t>
            </a:r>
          </a:p>
        </p:txBody>
      </p:sp>
      <p:sp>
        <p:nvSpPr>
          <p:cNvPr id="7" name="Content Placeholder 6"/>
          <p:cNvSpPr>
            <a:spLocks noGrp="1"/>
          </p:cNvSpPr>
          <p:nvPr>
            <p:ph idx="1"/>
          </p:nvPr>
        </p:nvSpPr>
        <p:spPr>
          <a:xfrm>
            <a:off x="1981200" y="914400"/>
            <a:ext cx="8229600" cy="2514600"/>
          </a:xfrm>
        </p:spPr>
        <p:txBody>
          <a:bodyPr>
            <a:normAutofit/>
          </a:bodyPr>
          <a:lstStyle/>
          <a:p>
            <a:pPr marL="0" indent="0">
              <a:buNone/>
            </a:pPr>
            <a:r>
              <a:rPr lang="en-US" sz="2000" dirty="0"/>
              <a:t>Betty is retiring after 30 years of employment with a company. Her employer-sponsored defined-benefit pension plan uses a best average earnings calculation to determine her benefit amount. For each year of service, Betty earns an annual pension income of 1.5 percent of her best average earnings. To calculate Betty’s pension income, her best three consecutive years of income are taken into account. Betty’s best earnings years occurred at the end of her career. The table below displays her income for the last five years of her career.</a:t>
            </a:r>
          </a:p>
        </p:txBody>
      </p:sp>
      <p:graphicFrame>
        <p:nvGraphicFramePr>
          <p:cNvPr id="9" name="Table 8"/>
          <p:cNvGraphicFramePr>
            <a:graphicFrameLocks noGrp="1"/>
          </p:cNvGraphicFramePr>
          <p:nvPr/>
        </p:nvGraphicFramePr>
        <p:xfrm>
          <a:off x="1981200" y="3677920"/>
          <a:ext cx="8229600" cy="741680"/>
        </p:xfrm>
        <a:graphic>
          <a:graphicData uri="http://schemas.openxmlformats.org/drawingml/2006/table">
            <a:tbl>
              <a:tblPr firstRow="1">
                <a:tableStyleId>{3B4B98B0-60AC-42C2-AFA5-B58CD77FA1E5}</a:tableStyleId>
              </a:tblPr>
              <a:tblGrid>
                <a:gridCol w="22860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gridCol w="1143000">
                  <a:extLst>
                    <a:ext uri="{9D8B030D-6E8A-4147-A177-3AD203B41FA5}">
                      <a16:colId xmlns:a16="http://schemas.microsoft.com/office/drawing/2014/main" val="20005"/>
                    </a:ext>
                  </a:extLst>
                </a:gridCol>
              </a:tblGrid>
              <a:tr h="370840">
                <a:tc>
                  <a:txBody>
                    <a:bodyPr/>
                    <a:lstStyle/>
                    <a:p>
                      <a:pPr marL="0" marR="0">
                        <a:lnSpc>
                          <a:spcPct val="115000"/>
                        </a:lnSpc>
                        <a:spcBef>
                          <a:spcPts val="0"/>
                        </a:spcBef>
                        <a:spcAft>
                          <a:spcPts val="0"/>
                        </a:spcAft>
                      </a:pPr>
                      <a:r>
                        <a:rPr lang="en-US" sz="1600" b="1" dirty="0">
                          <a:solidFill>
                            <a:schemeClr val="bg1"/>
                          </a:solidFill>
                          <a:effectLst/>
                          <a:latin typeface="+mn-lt"/>
                          <a:ea typeface="Calibri"/>
                          <a:cs typeface="UniversLTStd-BoldCn"/>
                        </a:rPr>
                        <a:t> Blank</a:t>
                      </a:r>
                      <a:endParaRPr lang="en-US" sz="2800" dirty="0">
                        <a:solidFill>
                          <a:schemeClr val="bg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a:effectLst/>
                          <a:latin typeface="+mn-lt"/>
                          <a:ea typeface="Calibri"/>
                          <a:cs typeface="UniversLTStd-BoldCn"/>
                        </a:rPr>
                        <a:t>2013 </a:t>
                      </a:r>
                      <a:endParaRPr lang="en-US" sz="28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a:effectLst/>
                          <a:latin typeface="+mn-lt"/>
                          <a:ea typeface="Calibri"/>
                          <a:cs typeface="UniversLTStd-BoldCn"/>
                        </a:rPr>
                        <a:t>2014 </a:t>
                      </a:r>
                      <a:endParaRPr lang="en-US" sz="28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a:effectLst/>
                          <a:latin typeface="+mn-lt"/>
                          <a:ea typeface="Calibri"/>
                          <a:cs typeface="UniversLTStd-BoldCn"/>
                        </a:rPr>
                        <a:t>2015 </a:t>
                      </a:r>
                      <a:endParaRPr lang="en-US" sz="28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a:effectLst/>
                          <a:latin typeface="+mn-lt"/>
                          <a:ea typeface="Calibri"/>
                          <a:cs typeface="UniversLTStd-BoldCn"/>
                        </a:rPr>
                        <a:t>2016 </a:t>
                      </a:r>
                      <a:endParaRPr lang="en-US" sz="28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a:effectLst/>
                          <a:latin typeface="+mn-lt"/>
                          <a:ea typeface="Calibri"/>
                          <a:cs typeface="UniversLTStd-BoldCn"/>
                        </a:rPr>
                        <a:t>2017</a:t>
                      </a:r>
                      <a:endParaRPr lang="en-US" sz="2800">
                        <a:effectLst/>
                        <a:latin typeface="+mn-lt"/>
                        <a:ea typeface="Calibri"/>
                        <a:cs typeface="Times New Roman"/>
                      </a:endParaRPr>
                    </a:p>
                  </a:txBody>
                  <a:tcPr marL="68580" marR="68580" marT="0" marB="0"/>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600" dirty="0">
                          <a:effectLst/>
                          <a:latin typeface="+mn-lt"/>
                          <a:ea typeface="Calibri"/>
                          <a:cs typeface="UniversLTStd-Cn"/>
                        </a:rPr>
                        <a:t>Annual Earnings </a:t>
                      </a:r>
                      <a:endParaRPr lang="en-US" sz="28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latin typeface="+mn-lt"/>
                          <a:ea typeface="Calibri"/>
                          <a:cs typeface="UniversLTStd-Cn"/>
                        </a:rPr>
                        <a:t>$55 000 </a:t>
                      </a:r>
                      <a:endParaRPr lang="en-US" sz="28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latin typeface="+mn-lt"/>
                          <a:ea typeface="Calibri"/>
                          <a:cs typeface="UniversLTStd-Cn"/>
                        </a:rPr>
                        <a:t>$70 000 </a:t>
                      </a:r>
                      <a:endParaRPr lang="en-US" sz="28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latin typeface="+mn-lt"/>
                          <a:ea typeface="Calibri"/>
                          <a:cs typeface="UniversLTStd-Cn"/>
                        </a:rPr>
                        <a:t>$90 000 </a:t>
                      </a:r>
                      <a:endParaRPr lang="en-US" sz="28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latin typeface="+mn-lt"/>
                          <a:ea typeface="Calibri"/>
                          <a:cs typeface="UniversLTStd-Cn"/>
                        </a:rPr>
                        <a:t>$100 000 </a:t>
                      </a:r>
                      <a:endParaRPr lang="en-US" sz="28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latin typeface="+mn-lt"/>
                          <a:ea typeface="Calibri"/>
                          <a:cs typeface="UniversLTStd-Cn"/>
                        </a:rPr>
                        <a:t>$65 000</a:t>
                      </a:r>
                      <a:endParaRPr lang="en-US" sz="2800" dirty="0">
                        <a:effectLst/>
                        <a:latin typeface="+mn-lt"/>
                        <a:ea typeface="Calibri"/>
                        <a:cs typeface="Times New Roman"/>
                      </a:endParaRPr>
                    </a:p>
                  </a:txBody>
                  <a:tcPr marL="68580" marR="68580" marT="0" marB="0"/>
                </a:tc>
                <a:extLst>
                  <a:ext uri="{0D108BD9-81ED-4DB2-BD59-A6C34878D82A}">
                    <a16:rowId xmlns:a16="http://schemas.microsoft.com/office/drawing/2014/main" val="10001"/>
                  </a:ext>
                </a:extLst>
              </a:tr>
            </a:tbl>
          </a:graphicData>
        </a:graphic>
      </p:graphicFrame>
      <p:sp>
        <p:nvSpPr>
          <p:cNvPr id="8" name="Content Placeholder 7"/>
          <p:cNvSpPr>
            <a:spLocks noGrp="1"/>
          </p:cNvSpPr>
          <p:nvPr>
            <p:ph idx="13"/>
          </p:nvPr>
        </p:nvSpPr>
        <p:spPr>
          <a:xfrm>
            <a:off x="1981200" y="4724400"/>
            <a:ext cx="8077200" cy="1686910"/>
          </a:xfrm>
        </p:spPr>
        <p:txBody>
          <a:bodyPr>
            <a:normAutofit/>
          </a:bodyPr>
          <a:lstStyle/>
          <a:p>
            <a:pPr marL="0" indent="0">
              <a:buNone/>
            </a:pPr>
            <a:r>
              <a:rPr lang="en-US" sz="2000" dirty="0"/>
              <a:t>Betty’s best earnings years were 2014, 2015, and 2016. Her average earnings for this period were $86 667, calculated as ($70 000 + $90 000 + $100 000) ÷ 3. Her annual pension income will be $86 667 × 0.015 × 30 = $39 000.</a:t>
            </a:r>
          </a:p>
        </p:txBody>
      </p:sp>
    </p:spTree>
    <p:extLst>
      <p:ext uri="{BB962C8B-B14F-4D97-AF65-F5344CB8AC3E}">
        <p14:creationId xmlns:p14="http://schemas.microsoft.com/office/powerpoint/2010/main" val="18860678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Defined Benefit Pension Plans </a:t>
            </a:r>
            <a:r>
              <a:rPr lang="en-US" sz="2000" dirty="0"/>
              <a:t>(2 of 2)</a:t>
            </a:r>
            <a:endParaRPr lang="en-US" dirty="0"/>
          </a:p>
        </p:txBody>
      </p:sp>
      <p:sp>
        <p:nvSpPr>
          <p:cNvPr id="3" name="Content Placeholder 2"/>
          <p:cNvSpPr>
            <a:spLocks noGrp="1"/>
          </p:cNvSpPr>
          <p:nvPr>
            <p:ph idx="1"/>
          </p:nvPr>
        </p:nvSpPr>
        <p:spPr/>
        <p:txBody>
          <a:bodyPr/>
          <a:lstStyle/>
          <a:p>
            <a:pPr>
              <a:lnSpc>
                <a:spcPct val="90000"/>
              </a:lnSpc>
            </a:pPr>
            <a:r>
              <a:rPr lang="en-US" sz="2300" dirty="0">
                <a:ea typeface="ＭＳ Ｐゴシック" pitchFamily="34" charset="-128"/>
              </a:rPr>
              <a:t>Vested: a claim to money reserved for you upon retirement, even if you leave </a:t>
            </a:r>
          </a:p>
          <a:p>
            <a:pPr lvl="1">
              <a:lnSpc>
                <a:spcPct val="90000"/>
              </a:lnSpc>
            </a:pPr>
            <a:r>
              <a:rPr lang="en-US" sz="2100" dirty="0">
                <a:ea typeface="ＭＳ Ｐゴシック" pitchFamily="34" charset="-128"/>
              </a:rPr>
              <a:t>Contributions must vest no later than two years after the employee becomes a plan member and must be used to provide retirement income</a:t>
            </a:r>
          </a:p>
          <a:p>
            <a:pPr>
              <a:lnSpc>
                <a:spcPct val="90000"/>
              </a:lnSpc>
            </a:pPr>
            <a:r>
              <a:rPr lang="en-US" sz="2300" dirty="0">
                <a:ea typeface="ＭＳ Ｐゴシック" pitchFamily="34" charset="-128"/>
              </a:rPr>
              <a:t>Vested benefits may be:</a:t>
            </a:r>
          </a:p>
          <a:p>
            <a:pPr lvl="1">
              <a:lnSpc>
                <a:spcPct val="90000"/>
              </a:lnSpc>
            </a:pPr>
            <a:r>
              <a:rPr lang="en-US" sz="2100" dirty="0">
                <a:ea typeface="ＭＳ Ｐゴシック" pitchFamily="34" charset="-128"/>
              </a:rPr>
              <a:t>Left in your former employer</a:t>
            </a:r>
            <a:r>
              <a:rPr lang="en-US" altLang="en-US" sz="2100" dirty="0">
                <a:ea typeface="ＭＳ Ｐゴシック" pitchFamily="34" charset="-128"/>
              </a:rPr>
              <a:t>’</a:t>
            </a:r>
            <a:r>
              <a:rPr lang="en-US" sz="2100" dirty="0">
                <a:ea typeface="ＭＳ Ｐゴシック" pitchFamily="34" charset="-128"/>
              </a:rPr>
              <a:t>s pension account,</a:t>
            </a:r>
          </a:p>
          <a:p>
            <a:pPr lvl="1">
              <a:lnSpc>
                <a:spcPct val="90000"/>
              </a:lnSpc>
            </a:pPr>
            <a:r>
              <a:rPr lang="en-US" sz="2100" dirty="0">
                <a:ea typeface="ＭＳ Ｐゴシック" pitchFamily="34" charset="-128"/>
              </a:rPr>
              <a:t>Transferred to your new employer, or</a:t>
            </a:r>
          </a:p>
          <a:p>
            <a:pPr lvl="1">
              <a:lnSpc>
                <a:spcPct val="90000"/>
              </a:lnSpc>
            </a:pPr>
            <a:r>
              <a:rPr lang="en-US" sz="2100" dirty="0">
                <a:ea typeface="ＭＳ Ｐゴシック" pitchFamily="34" charset="-128"/>
              </a:rPr>
              <a:t>Transferred to an individual locked-in retirement account (LIRA)</a:t>
            </a:r>
            <a:endParaRPr lang="en-US" sz="2300" dirty="0">
              <a:ea typeface="ＭＳ Ｐゴシック" pitchFamily="34" charset="-128"/>
            </a:endParaRPr>
          </a:p>
          <a:p>
            <a:pPr>
              <a:lnSpc>
                <a:spcPct val="90000"/>
              </a:lnSpc>
            </a:pPr>
            <a:r>
              <a:rPr lang="en-US" sz="2300" dirty="0">
                <a:ea typeface="ＭＳ Ｐゴシック" pitchFamily="34" charset="-128"/>
              </a:rPr>
              <a:t>Taxable benefit; employer contributions are a deductible business expense</a:t>
            </a:r>
            <a:endParaRPr lang="en-US" sz="2300" dirty="0"/>
          </a:p>
        </p:txBody>
      </p:sp>
    </p:spTree>
    <p:extLst>
      <p:ext uri="{BB962C8B-B14F-4D97-AF65-F5344CB8AC3E}">
        <p14:creationId xmlns:p14="http://schemas.microsoft.com/office/powerpoint/2010/main" val="289442843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Defined-Contribution Pension Plans</a:t>
            </a:r>
            <a:endParaRPr lang="en-US" b="0" dirty="0"/>
          </a:p>
        </p:txBody>
      </p:sp>
      <p:sp>
        <p:nvSpPr>
          <p:cNvPr id="3" name="Content Placeholder 2"/>
          <p:cNvSpPr>
            <a:spLocks noGrp="1"/>
          </p:cNvSpPr>
          <p:nvPr>
            <p:ph idx="1"/>
          </p:nvPr>
        </p:nvSpPr>
        <p:spPr/>
        <p:txBody>
          <a:bodyPr/>
          <a:lstStyle/>
          <a:p>
            <a:pPr>
              <a:defRPr/>
            </a:pPr>
            <a:r>
              <a:rPr lang="en-US" dirty="0">
                <a:sym typeface="Wingdings 3" charset="0"/>
              </a:rPr>
              <a:t>An employer-sponsored retirement plan where the contribution rate, not the benefit amount, is based on a specific formula</a:t>
            </a:r>
          </a:p>
          <a:p>
            <a:pPr>
              <a:defRPr/>
            </a:pPr>
            <a:r>
              <a:rPr lang="en-US" dirty="0">
                <a:sym typeface="Wingdings 3" charset="0"/>
              </a:rPr>
              <a:t>Plan may be contributory or non-contributory</a:t>
            </a:r>
          </a:p>
          <a:p>
            <a:pPr>
              <a:defRPr/>
            </a:pPr>
            <a:r>
              <a:rPr lang="en-US" dirty="0"/>
              <a:t>Pension benefits are determined by the return on investment and the contributions accumulated each year, risk </a:t>
            </a:r>
            <a:r>
              <a:rPr lang="en-US"/>
              <a:t>on employee</a:t>
            </a:r>
            <a:endParaRPr lang="en-US" dirty="0"/>
          </a:p>
        </p:txBody>
      </p:sp>
    </p:spTree>
    <p:extLst>
      <p:ext uri="{BB962C8B-B14F-4D97-AF65-F5344CB8AC3E}">
        <p14:creationId xmlns:p14="http://schemas.microsoft.com/office/powerpoint/2010/main" val="15560234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1410</TotalTime>
  <Words>8335</Words>
  <Application>Microsoft Office PowerPoint</Application>
  <PresentationFormat>Widescreen</PresentationFormat>
  <Paragraphs>872</Paragraphs>
  <Slides>127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127</vt:i4>
      </vt:variant>
    </vt:vector>
  </HeadingPairs>
  <TitlesOfParts>
    <vt:vector size="135" baseType="lpstr">
      <vt:lpstr>宋体</vt:lpstr>
      <vt:lpstr>Arial</vt:lpstr>
      <vt:lpstr>Arial</vt:lpstr>
      <vt:lpstr>Calibri</vt:lpstr>
      <vt:lpstr>Calibri Light</vt:lpstr>
      <vt:lpstr>Segoe UI Bold</vt:lpstr>
      <vt:lpstr>Times New Roman</vt:lpstr>
      <vt:lpstr>Office Theme</vt:lpstr>
      <vt:lpstr>Pension system and retirement planning</vt:lpstr>
      <vt:lpstr>PowerPoint Presentation</vt:lpstr>
      <vt:lpstr>Plan (1 of 2)</vt:lpstr>
      <vt:lpstr>Plan (2 of 2)</vt:lpstr>
      <vt:lpstr>Brief introduction to retirement systems</vt:lpstr>
      <vt:lpstr>1. Old Age Security (OAS) Program (1 of 2)</vt:lpstr>
      <vt:lpstr>Old Age Security (OAS) Program (2 of 2)</vt:lpstr>
      <vt:lpstr>Calculating the maximum pension benefit</vt:lpstr>
      <vt:lpstr>Guaranteed Income Supplement (GIS)</vt:lpstr>
      <vt:lpstr>OAS GIS Example</vt:lpstr>
      <vt:lpstr>Calculating one’s minimum income after retirement (Second quarter, 2017)</vt:lpstr>
      <vt:lpstr>Year 2022</vt:lpstr>
      <vt:lpstr>The minimum amount of retirement living in Canada</vt:lpstr>
      <vt:lpstr>Observation</vt:lpstr>
      <vt:lpstr>Additional information about Old Age Security</vt:lpstr>
      <vt:lpstr>Detailed information on OAS and GIS</vt:lpstr>
      <vt:lpstr>2. Canada Pension Plan (CPP) Program</vt:lpstr>
      <vt:lpstr>A brief history of CPP</vt:lpstr>
      <vt:lpstr>Brief history of CPP</vt:lpstr>
      <vt:lpstr>Notes</vt:lpstr>
      <vt:lpstr>CPP Program (1 of 3)</vt:lpstr>
      <vt:lpstr>PowerPoint Presentation</vt:lpstr>
      <vt:lpstr>CPP Example 1</vt:lpstr>
      <vt:lpstr>CPP Program (2 of 3)</vt:lpstr>
      <vt:lpstr>CPP Program (3 of 3)</vt:lpstr>
      <vt:lpstr>The calculation of CPP benefit (Brief)</vt:lpstr>
      <vt:lpstr>CPP Example 2</vt:lpstr>
      <vt:lpstr>CPP Example 3 (Continued from Example 2)</vt:lpstr>
      <vt:lpstr>Solution</vt:lpstr>
      <vt:lpstr>Observation</vt:lpstr>
      <vt:lpstr>Start withdrawing CPP benefits  at different ages</vt:lpstr>
      <vt:lpstr>CPP Alternatives (1 of 3)</vt:lpstr>
      <vt:lpstr>CPP Alternatives (2 of 3)</vt:lpstr>
      <vt:lpstr>CPP Alternatives</vt:lpstr>
      <vt:lpstr>Early or Late: CPP Example (1 of 2)</vt:lpstr>
      <vt:lpstr>PowerPoint Presentation</vt:lpstr>
      <vt:lpstr>Early or Late: CPP Example (2 of 2)</vt:lpstr>
      <vt:lpstr>Time value in consideration</vt:lpstr>
      <vt:lpstr>The efficiency of government pensions</vt:lpstr>
      <vt:lpstr>PowerPoint Presentation</vt:lpstr>
      <vt:lpstr>PowerPoint Presentation</vt:lpstr>
      <vt:lpstr>estimate the efficiency of government retirement benefit.</vt:lpstr>
      <vt:lpstr>PowerPoint Presentation</vt:lpstr>
      <vt:lpstr>Calculation of total retirement benefits from the government</vt:lpstr>
      <vt:lpstr>Basic pattern</vt:lpstr>
      <vt:lpstr>CPP pension benefit</vt:lpstr>
      <vt:lpstr>Concern about Retirement Benefits in the Future</vt:lpstr>
      <vt:lpstr>Retirement income: A comparison with prime time income</vt:lpstr>
      <vt:lpstr>wealth distribution among generations</vt:lpstr>
      <vt:lpstr>Some recent development on CPP </vt:lpstr>
      <vt:lpstr>Observations from the Globe and Mail article, (1 of 2)</vt:lpstr>
      <vt:lpstr>Observations from the Globe and Mail article, (2 of 2)</vt:lpstr>
      <vt:lpstr>A new article on CPP (Dec 02, 2021)</vt:lpstr>
      <vt:lpstr>The broad impacts of pension systems</vt:lpstr>
      <vt:lpstr>The evolution of pension and economic systems</vt:lpstr>
      <vt:lpstr>The structure of pension system</vt:lpstr>
      <vt:lpstr>Some impacts of pension systems</vt:lpstr>
      <vt:lpstr>Young contribute, Old benefit</vt:lpstr>
      <vt:lpstr>PowerPoint Presentation</vt:lpstr>
      <vt:lpstr>PowerPoint Presentation</vt:lpstr>
      <vt:lpstr>Everyone pays, Large companies benefit</vt:lpstr>
      <vt:lpstr>PowerPoint Presentation</vt:lpstr>
      <vt:lpstr>Most countries lose, US gains</vt:lpstr>
      <vt:lpstr>Large cities gain, Small towns lose</vt:lpstr>
      <vt:lpstr>PowerPoint Presentation</vt:lpstr>
      <vt:lpstr>PowerPoint Presentation</vt:lpstr>
      <vt:lpstr>PowerPoint Presentation</vt:lpstr>
      <vt:lpstr>PowerPoint Presentation</vt:lpstr>
      <vt:lpstr>PowerPoint Presentation</vt:lpstr>
      <vt:lpstr>Most industries lose, financial industry gain</vt:lpstr>
      <vt:lpstr>PowerPoint Presentation</vt:lpstr>
      <vt:lpstr>PowerPoint Presentation</vt:lpstr>
      <vt:lpstr>PowerPoint Presentation</vt:lpstr>
      <vt:lpstr>Insights from GDI</vt:lpstr>
      <vt:lpstr>PowerPoint Presentation</vt:lpstr>
      <vt:lpstr>PowerPoint Presentation</vt:lpstr>
      <vt:lpstr>PowerPoint Presentation</vt:lpstr>
      <vt:lpstr>PowerPoint Presentation</vt:lpstr>
      <vt:lpstr>Early participants good deal. Later participants bad deal.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Is CPP a Ponzi scheme?</vt:lpstr>
      <vt:lpstr>PowerPoint Presentation</vt:lpstr>
      <vt:lpstr>Possible presentation or essay topics</vt:lpstr>
      <vt:lpstr>3. Registered Pension Plans</vt:lpstr>
      <vt:lpstr>Percentage of employees with a registered pension plan through their jobs </vt:lpstr>
      <vt:lpstr>PowerPoint Presentation</vt:lpstr>
      <vt:lpstr>A brief history of employer sponsored retirement plans</vt:lpstr>
      <vt:lpstr>Employer-Sponsored Retirement Plans</vt:lpstr>
      <vt:lpstr>Defined Benefit Pension Plans (1 of 2)</vt:lpstr>
      <vt:lpstr>Defined Benefit Plan Example</vt:lpstr>
      <vt:lpstr>Defined Benefit Pension Plans (2 of 2)</vt:lpstr>
      <vt:lpstr>Defined-Contribution Pension Plans</vt:lpstr>
      <vt:lpstr>Receiving Retirement Income from Your Employer-Sponsored Retirement Plan</vt:lpstr>
      <vt:lpstr>4.Registered Retirement Savings Plans (RRSPs)</vt:lpstr>
      <vt:lpstr>Spousal RRSPs</vt:lpstr>
      <vt:lpstr>Tax-Free Savings Account (TFSAs)</vt:lpstr>
      <vt:lpstr>TFSAs</vt:lpstr>
      <vt:lpstr>PowerPoint Presentation</vt:lpstr>
      <vt:lpstr>5. Locked-in Retirement Accounts (LIRAs)</vt:lpstr>
      <vt:lpstr>Retirement Income Conversion Options for RRSPs </vt:lpstr>
      <vt:lpstr>RRIF Prescribed Factors (1 of 2)</vt:lpstr>
      <vt:lpstr>RRIF Prescribed Factors (2 of 2)</vt:lpstr>
      <vt:lpstr>RRIF Example</vt:lpstr>
      <vt:lpstr>RRSP Conversion Options</vt:lpstr>
      <vt:lpstr>Annuity Example</vt:lpstr>
      <vt:lpstr>Your Retirement Planning Decisions</vt:lpstr>
      <vt:lpstr>Retirement planning example</vt:lpstr>
      <vt:lpstr>Solution</vt:lpstr>
      <vt:lpstr>Notes</vt:lpstr>
      <vt:lpstr>Compounding and future value</vt:lpstr>
      <vt:lpstr>Solution</vt:lpstr>
      <vt:lpstr>How Much Should You Contribute?</vt:lpstr>
      <vt:lpstr>How Much Retirement Income Will You Need to Live Comfortably?</vt:lpstr>
      <vt:lpstr> How much one should save for retirement?</vt:lpstr>
      <vt:lpstr>Some personal reflections</vt:lpstr>
      <vt:lpstr>PowerPoint Presentation</vt:lpstr>
      <vt:lpstr>PowerPoint Presentation</vt:lpstr>
      <vt:lpstr>Median age of some countries</vt:lpstr>
      <vt:lpstr>PowerPoint Presentation</vt:lpstr>
      <vt:lpstr>A final word on sustainability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Pension system and retirement planning</dc:title>
  <dc:creator>Jing Chen</dc:creator>
  <cp:lastModifiedBy>Jing Chen</cp:lastModifiedBy>
  <cp:revision>58</cp:revision>
  <dcterms:created xsi:type="dcterms:W3CDTF">2020-10-27T16:05:11Z</dcterms:created>
  <dcterms:modified xsi:type="dcterms:W3CDTF">2022-10-20T20:12:29Z</dcterms:modified>
</cp:coreProperties>
</file>