
<file path=[Content_Types].xml><?xml version="1.0" encoding="utf-8"?>
<Types xmlns="http://schemas.openxmlformats.org/package/2006/content-types">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6"/>
  </p:notesMasterIdLst>
  <p:sldIdLst>
    <p:sldId id="256" r:id="rId5"/>
    <p:sldId id="260" r:id="rId6"/>
    <p:sldId id="377" r:id="rId7"/>
    <p:sldId id="378" r:id="rId8"/>
    <p:sldId id="259" r:id="rId9"/>
    <p:sldId id="379" r:id="rId10"/>
    <p:sldId id="319" r:id="rId11"/>
    <p:sldId id="359" r:id="rId12"/>
    <p:sldId id="367" r:id="rId13"/>
    <p:sldId id="369" r:id="rId14"/>
    <p:sldId id="370" r:id="rId15"/>
    <p:sldId id="371" r:id="rId16"/>
    <p:sldId id="368" r:id="rId17"/>
    <p:sldId id="317" r:id="rId18"/>
    <p:sldId id="318" r:id="rId19"/>
    <p:sldId id="333" r:id="rId20"/>
    <p:sldId id="320" r:id="rId21"/>
    <p:sldId id="321" r:id="rId22"/>
    <p:sldId id="360" r:id="rId23"/>
    <p:sldId id="324" r:id="rId24"/>
    <p:sldId id="375" r:id="rId25"/>
    <p:sldId id="338" r:id="rId26"/>
    <p:sldId id="331" r:id="rId27"/>
    <p:sldId id="334" r:id="rId28"/>
    <p:sldId id="336" r:id="rId29"/>
    <p:sldId id="361" r:id="rId30"/>
    <p:sldId id="335" r:id="rId31"/>
    <p:sldId id="372" r:id="rId32"/>
    <p:sldId id="330" r:id="rId33"/>
    <p:sldId id="362" r:id="rId34"/>
    <p:sldId id="339" r:id="rId35"/>
    <p:sldId id="327" r:id="rId36"/>
    <p:sldId id="363" r:id="rId37"/>
    <p:sldId id="342" r:id="rId38"/>
    <p:sldId id="376" r:id="rId39"/>
    <p:sldId id="352" r:id="rId40"/>
    <p:sldId id="353" r:id="rId41"/>
    <p:sldId id="365" r:id="rId42"/>
    <p:sldId id="354" r:id="rId43"/>
    <p:sldId id="364" r:id="rId44"/>
    <p:sldId id="374" r:id="rId45"/>
    <p:sldId id="344" r:id="rId46"/>
    <p:sldId id="325" r:id="rId47"/>
    <p:sldId id="373" r:id="rId48"/>
    <p:sldId id="326" r:id="rId49"/>
    <p:sldId id="355" r:id="rId50"/>
    <p:sldId id="257" r:id="rId51"/>
    <p:sldId id="258" r:id="rId52"/>
    <p:sldId id="381" r:id="rId53"/>
    <p:sldId id="343" r:id="rId54"/>
    <p:sldId id="380" r:id="rId55"/>
    <p:sldId id="345" r:id="rId56"/>
    <p:sldId id="346" r:id="rId57"/>
    <p:sldId id="347" r:id="rId58"/>
    <p:sldId id="349" r:id="rId59"/>
    <p:sldId id="351" r:id="rId60"/>
    <p:sldId id="350" r:id="rId61"/>
    <p:sldId id="348" r:id="rId62"/>
    <p:sldId id="366" r:id="rId63"/>
    <p:sldId id="274" r:id="rId64"/>
    <p:sldId id="315" r:id="rId65"/>
    <p:sldId id="329" r:id="rId66"/>
    <p:sldId id="358" r:id="rId67"/>
    <p:sldId id="276" r:id="rId68"/>
    <p:sldId id="277" r:id="rId69"/>
    <p:sldId id="278" r:id="rId70"/>
    <p:sldId id="279" r:id="rId71"/>
    <p:sldId id="280" r:id="rId72"/>
    <p:sldId id="281" r:id="rId73"/>
    <p:sldId id="282" r:id="rId74"/>
    <p:sldId id="283" r:id="rId7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16" Type="http://schemas.openxmlformats.org/officeDocument/2006/relationships/slide" Target="slides/slide1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openxmlformats.org/officeDocument/2006/relationships/slide" Target="slides/slide70.xml"/><Relationship Id="rId79" Type="http://schemas.openxmlformats.org/officeDocument/2006/relationships/theme" Target="theme/theme1.xml"/><Relationship Id="rId5" Type="http://schemas.openxmlformats.org/officeDocument/2006/relationships/slide" Target="slides/slide1.xml"/><Relationship Id="rId61" Type="http://schemas.openxmlformats.org/officeDocument/2006/relationships/slide" Target="slides/slide57.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tableStyles" Target="tableStyle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notesMaster" Target="notesMasters/notesMaster1.xml"/><Relationship Id="rId7" Type="http://schemas.openxmlformats.org/officeDocument/2006/relationships/slide" Target="slides/slide3.xml"/><Relationship Id="rId71" Type="http://schemas.openxmlformats.org/officeDocument/2006/relationships/slide" Target="slides/slide67.xml"/><Relationship Id="rId2" Type="http://schemas.openxmlformats.org/officeDocument/2006/relationships/customXml" Target="../customXml/item2.xml"/><Relationship Id="rId29" Type="http://schemas.openxmlformats.org/officeDocument/2006/relationships/slide" Target="slides/slide25.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Auto</a:t>
            </a:r>
            <a:r>
              <a:rPr lang="en-US" baseline="0"/>
              <a:t> Insurance Premium, 2018</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cat>
            <c:strRef>
              <c:f>'Ch8'!$A$2:$A$11</c:f>
              <c:strCache>
                <c:ptCount val="10"/>
                <c:pt idx="0">
                  <c:v>Quebec</c:v>
                </c:pt>
                <c:pt idx="1">
                  <c:v>Prince Edward Island</c:v>
                </c:pt>
                <c:pt idx="2">
                  <c:v>New Brunswick</c:v>
                </c:pt>
                <c:pt idx="3">
                  <c:v>Nova Scotia</c:v>
                </c:pt>
                <c:pt idx="4">
                  <c:v>Saskatchewan</c:v>
                </c:pt>
                <c:pt idx="5">
                  <c:v>Manitoba</c:v>
                </c:pt>
                <c:pt idx="6">
                  <c:v>Newfoundland &amp; Labrador</c:v>
                </c:pt>
                <c:pt idx="7">
                  <c:v>Alberta</c:v>
                </c:pt>
                <c:pt idx="8">
                  <c:v>Ontario</c:v>
                </c:pt>
                <c:pt idx="9">
                  <c:v>British Columbia</c:v>
                </c:pt>
              </c:strCache>
            </c:strRef>
          </c:cat>
          <c:val>
            <c:numRef>
              <c:f>'Ch8'!$B$2:$B$11</c:f>
              <c:numCache>
                <c:formatCode>General</c:formatCode>
                <c:ptCount val="10"/>
                <c:pt idx="0">
                  <c:v>642</c:v>
                </c:pt>
                <c:pt idx="1">
                  <c:v>796</c:v>
                </c:pt>
                <c:pt idx="2">
                  <c:v>819</c:v>
                </c:pt>
                <c:pt idx="3">
                  <c:v>842</c:v>
                </c:pt>
                <c:pt idx="4">
                  <c:v>936</c:v>
                </c:pt>
                <c:pt idx="5" formatCode="#,##0">
                  <c:v>1080</c:v>
                </c:pt>
                <c:pt idx="6" formatCode="#,##0">
                  <c:v>1132</c:v>
                </c:pt>
                <c:pt idx="7" formatCode="#,##0">
                  <c:v>1251</c:v>
                </c:pt>
                <c:pt idx="8" formatCode="#,##0">
                  <c:v>1445</c:v>
                </c:pt>
                <c:pt idx="9" formatCode="#,##0">
                  <c:v>1680</c:v>
                </c:pt>
              </c:numCache>
            </c:numRef>
          </c:val>
          <c:extLst>
            <c:ext xmlns:c16="http://schemas.microsoft.com/office/drawing/2014/chart" uri="{C3380CC4-5D6E-409C-BE32-E72D297353CC}">
              <c16:uniqueId val="{00000000-D7C5-4F53-B59D-84393BA60D67}"/>
            </c:ext>
          </c:extLst>
        </c:ser>
        <c:dLbls>
          <c:showLegendKey val="0"/>
          <c:showVal val="0"/>
          <c:showCatName val="0"/>
          <c:showSerName val="0"/>
          <c:showPercent val="0"/>
          <c:showBubbleSize val="0"/>
        </c:dLbls>
        <c:gapWidth val="219"/>
        <c:overlap val="-27"/>
        <c:axId val="543558640"/>
        <c:axId val="543559888"/>
      </c:barChart>
      <c:catAx>
        <c:axId val="5435586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43559888"/>
        <c:crosses val="autoZero"/>
        <c:auto val="1"/>
        <c:lblAlgn val="ctr"/>
        <c:lblOffset val="100"/>
        <c:noMultiLvlLbl val="0"/>
      </c:catAx>
      <c:valAx>
        <c:axId val="543559888"/>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43558640"/>
        <c:crosses val="autoZero"/>
        <c:crossBetween val="between"/>
        <c:majorUnit val="450"/>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C2D7163-A788-4F65-8EE0-A7D028C8FD53}" type="datetimeFigureOut">
              <a:rPr lang="en-CA" smtClean="0"/>
              <a:t>2022-10-20</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AECAB0-D6D8-49AD-B8C7-3D848BECCCE1}" type="slidenum">
              <a:rPr lang="en-CA" smtClean="0"/>
              <a:t>‹#›</a:t>
            </a:fld>
            <a:endParaRPr lang="en-CA"/>
          </a:p>
        </p:txBody>
      </p:sp>
    </p:spTree>
    <p:extLst>
      <p:ext uri="{BB962C8B-B14F-4D97-AF65-F5344CB8AC3E}">
        <p14:creationId xmlns:p14="http://schemas.microsoft.com/office/powerpoint/2010/main" val="14548871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AA2899-207F-4322-B28A-B55F47CCC0A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7960B0CD-7E51-479F-B69B-B512324CD21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993CBA4D-266A-483F-A2A0-2303952C0173}"/>
              </a:ext>
            </a:extLst>
          </p:cNvPr>
          <p:cNvSpPr>
            <a:spLocks noGrp="1"/>
          </p:cNvSpPr>
          <p:nvPr>
            <p:ph type="dt" sz="half" idx="10"/>
          </p:nvPr>
        </p:nvSpPr>
        <p:spPr/>
        <p:txBody>
          <a:bodyPr/>
          <a:lstStyle/>
          <a:p>
            <a:fld id="{362E3623-07E3-4983-821F-4F1CDAC9D655}" type="datetimeFigureOut">
              <a:rPr lang="en-CA" smtClean="0"/>
              <a:t>2022-10-20</a:t>
            </a:fld>
            <a:endParaRPr lang="en-CA"/>
          </a:p>
        </p:txBody>
      </p:sp>
      <p:sp>
        <p:nvSpPr>
          <p:cNvPr id="5" name="Footer Placeholder 4">
            <a:extLst>
              <a:ext uri="{FF2B5EF4-FFF2-40B4-BE49-F238E27FC236}">
                <a16:creationId xmlns:a16="http://schemas.microsoft.com/office/drawing/2014/main" id="{8CF32F32-09E8-4E0A-94E4-18C29456AE2D}"/>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72C844AE-48E9-4375-B5CF-F10BEB0669E9}"/>
              </a:ext>
            </a:extLst>
          </p:cNvPr>
          <p:cNvSpPr>
            <a:spLocks noGrp="1"/>
          </p:cNvSpPr>
          <p:nvPr>
            <p:ph type="sldNum" sz="quarter" idx="12"/>
          </p:nvPr>
        </p:nvSpPr>
        <p:spPr/>
        <p:txBody>
          <a:bodyPr/>
          <a:lstStyle/>
          <a:p>
            <a:fld id="{6316862E-D9E7-48BC-970B-4F82049086EB}" type="slidenum">
              <a:rPr lang="en-CA" smtClean="0"/>
              <a:t>‹#›</a:t>
            </a:fld>
            <a:endParaRPr lang="en-CA"/>
          </a:p>
        </p:txBody>
      </p:sp>
    </p:spTree>
    <p:extLst>
      <p:ext uri="{BB962C8B-B14F-4D97-AF65-F5344CB8AC3E}">
        <p14:creationId xmlns:p14="http://schemas.microsoft.com/office/powerpoint/2010/main" val="23974755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B30E33-9290-4293-A37E-70022C7D494D}"/>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6B3B82E9-50ED-4493-941C-795BDF738C3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E1CA2803-AD8F-4A7F-81D6-3CE663C73AEE}"/>
              </a:ext>
            </a:extLst>
          </p:cNvPr>
          <p:cNvSpPr>
            <a:spLocks noGrp="1"/>
          </p:cNvSpPr>
          <p:nvPr>
            <p:ph type="dt" sz="half" idx="10"/>
          </p:nvPr>
        </p:nvSpPr>
        <p:spPr/>
        <p:txBody>
          <a:bodyPr/>
          <a:lstStyle/>
          <a:p>
            <a:fld id="{362E3623-07E3-4983-821F-4F1CDAC9D655}" type="datetimeFigureOut">
              <a:rPr lang="en-CA" smtClean="0"/>
              <a:t>2022-10-20</a:t>
            </a:fld>
            <a:endParaRPr lang="en-CA"/>
          </a:p>
        </p:txBody>
      </p:sp>
      <p:sp>
        <p:nvSpPr>
          <p:cNvPr id="5" name="Footer Placeholder 4">
            <a:extLst>
              <a:ext uri="{FF2B5EF4-FFF2-40B4-BE49-F238E27FC236}">
                <a16:creationId xmlns:a16="http://schemas.microsoft.com/office/drawing/2014/main" id="{F6EF6EFD-E451-4A77-9B61-9F043F50AF61}"/>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2771A4B2-E17F-49C8-A508-7385AD12A485}"/>
              </a:ext>
            </a:extLst>
          </p:cNvPr>
          <p:cNvSpPr>
            <a:spLocks noGrp="1"/>
          </p:cNvSpPr>
          <p:nvPr>
            <p:ph type="sldNum" sz="quarter" idx="12"/>
          </p:nvPr>
        </p:nvSpPr>
        <p:spPr/>
        <p:txBody>
          <a:bodyPr/>
          <a:lstStyle/>
          <a:p>
            <a:fld id="{6316862E-D9E7-48BC-970B-4F82049086EB}" type="slidenum">
              <a:rPr lang="en-CA" smtClean="0"/>
              <a:t>‹#›</a:t>
            </a:fld>
            <a:endParaRPr lang="en-CA"/>
          </a:p>
        </p:txBody>
      </p:sp>
    </p:spTree>
    <p:extLst>
      <p:ext uri="{BB962C8B-B14F-4D97-AF65-F5344CB8AC3E}">
        <p14:creationId xmlns:p14="http://schemas.microsoft.com/office/powerpoint/2010/main" val="1007082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B511985-6C0F-4269-9797-A9F5703DA9B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8B438614-4A5B-4780-9159-639BF2869B0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8638E871-5EC5-423A-AB97-D9791D145C55}"/>
              </a:ext>
            </a:extLst>
          </p:cNvPr>
          <p:cNvSpPr>
            <a:spLocks noGrp="1"/>
          </p:cNvSpPr>
          <p:nvPr>
            <p:ph type="dt" sz="half" idx="10"/>
          </p:nvPr>
        </p:nvSpPr>
        <p:spPr/>
        <p:txBody>
          <a:bodyPr/>
          <a:lstStyle/>
          <a:p>
            <a:fld id="{362E3623-07E3-4983-821F-4F1CDAC9D655}" type="datetimeFigureOut">
              <a:rPr lang="en-CA" smtClean="0"/>
              <a:t>2022-10-20</a:t>
            </a:fld>
            <a:endParaRPr lang="en-CA"/>
          </a:p>
        </p:txBody>
      </p:sp>
      <p:sp>
        <p:nvSpPr>
          <p:cNvPr id="5" name="Footer Placeholder 4">
            <a:extLst>
              <a:ext uri="{FF2B5EF4-FFF2-40B4-BE49-F238E27FC236}">
                <a16:creationId xmlns:a16="http://schemas.microsoft.com/office/drawing/2014/main" id="{22D7D585-18B4-45A4-BF55-2B97D4C5A3C4}"/>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DCE212CD-5C1F-4C86-A6F3-A5376EA34B23}"/>
              </a:ext>
            </a:extLst>
          </p:cNvPr>
          <p:cNvSpPr>
            <a:spLocks noGrp="1"/>
          </p:cNvSpPr>
          <p:nvPr>
            <p:ph type="sldNum" sz="quarter" idx="12"/>
          </p:nvPr>
        </p:nvSpPr>
        <p:spPr/>
        <p:txBody>
          <a:bodyPr/>
          <a:lstStyle/>
          <a:p>
            <a:fld id="{6316862E-D9E7-48BC-970B-4F82049086EB}" type="slidenum">
              <a:rPr lang="en-CA" smtClean="0"/>
              <a:t>‹#›</a:t>
            </a:fld>
            <a:endParaRPr lang="en-CA"/>
          </a:p>
        </p:txBody>
      </p:sp>
    </p:spTree>
    <p:extLst>
      <p:ext uri="{BB962C8B-B14F-4D97-AF65-F5344CB8AC3E}">
        <p14:creationId xmlns:p14="http://schemas.microsoft.com/office/powerpoint/2010/main" val="28660889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Learning Objective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118872" indent="-118872">
              <a:buClr>
                <a:srgbClr val="007FA3"/>
              </a:buClr>
              <a:buSzPct val="25000"/>
              <a:defRPr lang="en-US" sz="2800" kern="1200" dirty="0">
                <a:solidFill>
                  <a:schemeClr val="tx1"/>
                </a:solidFill>
                <a:latin typeface="+mn-lt"/>
                <a:ea typeface="+mn-ea"/>
                <a:cs typeface="+mn-cs"/>
              </a:defRPr>
            </a:lvl1pPr>
            <a:lvl2pPr marL="569913" indent="-285750">
              <a:buClr>
                <a:srgbClr val="007FA3"/>
              </a:buClr>
              <a:defRPr lang="en-US" sz="2400" kern="1200" dirty="0">
                <a:solidFill>
                  <a:schemeClr val="tx1"/>
                </a:solidFill>
                <a:latin typeface="+mn-lt"/>
                <a:ea typeface="+mn-ea"/>
                <a:cs typeface="+mn-cs"/>
              </a:defRPr>
            </a:lvl2pPr>
            <a:lvl3pPr>
              <a:buClr>
                <a:srgbClr val="007FA3"/>
              </a:buClr>
              <a:defRPr sz="2000"/>
            </a:lvl3pPr>
            <a:lvl4pPr>
              <a:buClr>
                <a:srgbClr val="007FA3"/>
              </a:buClr>
              <a:defRPr sz="2000"/>
            </a:lvl4pPr>
            <a:lvl5pPr>
              <a:buClr>
                <a:srgbClr val="007FA3"/>
              </a:buClr>
              <a:defRPr sz="2000"/>
            </a:lvl5pPr>
            <a:lvl6pPr>
              <a:buClr>
                <a:srgbClr val="007FA3"/>
              </a:buClr>
              <a:defRPr sz="2000"/>
            </a:lvl6pPr>
            <a:lvl7pPr>
              <a:buClr>
                <a:srgbClr val="007FA3"/>
              </a:buClr>
              <a:defRPr sz="2000"/>
            </a:lvl7pPr>
            <a:lvl8pPr>
              <a:buClr>
                <a:srgbClr val="007FA3"/>
              </a:buClr>
              <a:defRPr sz="2000"/>
            </a:lvl8pPr>
            <a:lvl9pPr>
              <a:buClr>
                <a:srgbClr val="007FA3"/>
              </a:buClr>
              <a:defRPr sz="2000"/>
            </a:lvl9pPr>
          </a:lstStyle>
          <a:p>
            <a:pPr marL="256032" lvl="0" indent="-256032" algn="l" defTabSz="914400" rtl="0" eaLnBrk="1" latinLnBrk="0" hangingPunct="1">
              <a:spcBef>
                <a:spcPts val="1500"/>
              </a:spcBef>
              <a:buClr>
                <a:srgbClr val="007FA3"/>
              </a:buClr>
              <a:buSzPct val="100000"/>
              <a:buFont typeface="Arial" panose="020B0604020202020204" pitchFamily="34" charset="0"/>
              <a:buChar char="•"/>
            </a:pPr>
            <a:r>
              <a:rPr lang="en-US" dirty="0"/>
              <a:t>Click to edit Master text styles</a:t>
            </a:r>
          </a:p>
          <a:p>
            <a:pPr marL="742950" lvl="1" indent="-285750" algn="l" defTabSz="914400" rtl="0" eaLnBrk="1" latinLnBrk="0" hangingPunct="1">
              <a:spcBef>
                <a:spcPts val="600"/>
              </a:spcBef>
              <a:buClr>
                <a:srgbClr val="007FA3"/>
              </a:buClr>
              <a:buFont typeface="Arial" panose="020B0604020202020204" pitchFamily="34" charset="0"/>
              <a:buChar char="–"/>
            </a:pPr>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0" name="Footer Placeholder 4"/>
          <p:cNvSpPr>
            <a:spLocks noGrp="1"/>
          </p:cNvSpPr>
          <p:nvPr>
            <p:ph type="ftr" sz="quarter" idx="11"/>
          </p:nvPr>
        </p:nvSpPr>
        <p:spPr>
          <a:xfrm>
            <a:off x="125292" y="6172201"/>
            <a:ext cx="1146048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10/20/2022</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415214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434FCA-DD6D-42D6-BA34-C6C62D313161}"/>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93C0C470-D444-4E29-BD69-87434F0A508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CDAD8F97-75E4-48E0-A37F-6CE25D7310D4}"/>
              </a:ext>
            </a:extLst>
          </p:cNvPr>
          <p:cNvSpPr>
            <a:spLocks noGrp="1"/>
          </p:cNvSpPr>
          <p:nvPr>
            <p:ph type="dt" sz="half" idx="10"/>
          </p:nvPr>
        </p:nvSpPr>
        <p:spPr/>
        <p:txBody>
          <a:bodyPr/>
          <a:lstStyle/>
          <a:p>
            <a:fld id="{362E3623-07E3-4983-821F-4F1CDAC9D655}" type="datetimeFigureOut">
              <a:rPr lang="en-CA" smtClean="0"/>
              <a:t>2022-10-20</a:t>
            </a:fld>
            <a:endParaRPr lang="en-CA"/>
          </a:p>
        </p:txBody>
      </p:sp>
      <p:sp>
        <p:nvSpPr>
          <p:cNvPr id="5" name="Footer Placeholder 4">
            <a:extLst>
              <a:ext uri="{FF2B5EF4-FFF2-40B4-BE49-F238E27FC236}">
                <a16:creationId xmlns:a16="http://schemas.microsoft.com/office/drawing/2014/main" id="{F57ABE4D-45F7-407A-82CF-8CE9D2785A35}"/>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998CC9F7-9206-481F-B648-954A2C3E958D}"/>
              </a:ext>
            </a:extLst>
          </p:cNvPr>
          <p:cNvSpPr>
            <a:spLocks noGrp="1"/>
          </p:cNvSpPr>
          <p:nvPr>
            <p:ph type="sldNum" sz="quarter" idx="12"/>
          </p:nvPr>
        </p:nvSpPr>
        <p:spPr/>
        <p:txBody>
          <a:bodyPr/>
          <a:lstStyle/>
          <a:p>
            <a:fld id="{6316862E-D9E7-48BC-970B-4F82049086EB}" type="slidenum">
              <a:rPr lang="en-CA" smtClean="0"/>
              <a:t>‹#›</a:t>
            </a:fld>
            <a:endParaRPr lang="en-CA"/>
          </a:p>
        </p:txBody>
      </p:sp>
    </p:spTree>
    <p:extLst>
      <p:ext uri="{BB962C8B-B14F-4D97-AF65-F5344CB8AC3E}">
        <p14:creationId xmlns:p14="http://schemas.microsoft.com/office/powerpoint/2010/main" val="14640854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DD840A-D774-4364-BF41-58CD05CBDCB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AC9255E6-C42E-4DB3-A435-3122F1A24C8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B3201AE-EE50-4164-947A-D3739AAED01A}"/>
              </a:ext>
            </a:extLst>
          </p:cNvPr>
          <p:cNvSpPr>
            <a:spLocks noGrp="1"/>
          </p:cNvSpPr>
          <p:nvPr>
            <p:ph type="dt" sz="half" idx="10"/>
          </p:nvPr>
        </p:nvSpPr>
        <p:spPr/>
        <p:txBody>
          <a:bodyPr/>
          <a:lstStyle/>
          <a:p>
            <a:fld id="{362E3623-07E3-4983-821F-4F1CDAC9D655}" type="datetimeFigureOut">
              <a:rPr lang="en-CA" smtClean="0"/>
              <a:t>2022-10-20</a:t>
            </a:fld>
            <a:endParaRPr lang="en-CA"/>
          </a:p>
        </p:txBody>
      </p:sp>
      <p:sp>
        <p:nvSpPr>
          <p:cNvPr id="5" name="Footer Placeholder 4">
            <a:extLst>
              <a:ext uri="{FF2B5EF4-FFF2-40B4-BE49-F238E27FC236}">
                <a16:creationId xmlns:a16="http://schemas.microsoft.com/office/drawing/2014/main" id="{B3779D95-B9EB-474E-9EE6-102424A9B134}"/>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4CB7D2EC-2D87-4848-B5AF-72EBCF6821FF}"/>
              </a:ext>
            </a:extLst>
          </p:cNvPr>
          <p:cNvSpPr>
            <a:spLocks noGrp="1"/>
          </p:cNvSpPr>
          <p:nvPr>
            <p:ph type="sldNum" sz="quarter" idx="12"/>
          </p:nvPr>
        </p:nvSpPr>
        <p:spPr/>
        <p:txBody>
          <a:bodyPr/>
          <a:lstStyle/>
          <a:p>
            <a:fld id="{6316862E-D9E7-48BC-970B-4F82049086EB}" type="slidenum">
              <a:rPr lang="en-CA" smtClean="0"/>
              <a:t>‹#›</a:t>
            </a:fld>
            <a:endParaRPr lang="en-CA"/>
          </a:p>
        </p:txBody>
      </p:sp>
    </p:spTree>
    <p:extLst>
      <p:ext uri="{BB962C8B-B14F-4D97-AF65-F5344CB8AC3E}">
        <p14:creationId xmlns:p14="http://schemas.microsoft.com/office/powerpoint/2010/main" val="28208538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A6E4EF-A3C0-4DCF-BD58-563CFF2ECA5F}"/>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5C5E95F3-4641-436A-8624-12D73290BFD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8F4017A2-DC5F-489B-89F3-F82AE3EAF57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CA074EB5-DFCA-4FF8-B300-02FECDA3CFCC}"/>
              </a:ext>
            </a:extLst>
          </p:cNvPr>
          <p:cNvSpPr>
            <a:spLocks noGrp="1"/>
          </p:cNvSpPr>
          <p:nvPr>
            <p:ph type="dt" sz="half" idx="10"/>
          </p:nvPr>
        </p:nvSpPr>
        <p:spPr/>
        <p:txBody>
          <a:bodyPr/>
          <a:lstStyle/>
          <a:p>
            <a:fld id="{362E3623-07E3-4983-821F-4F1CDAC9D655}" type="datetimeFigureOut">
              <a:rPr lang="en-CA" smtClean="0"/>
              <a:t>2022-10-20</a:t>
            </a:fld>
            <a:endParaRPr lang="en-CA"/>
          </a:p>
        </p:txBody>
      </p:sp>
      <p:sp>
        <p:nvSpPr>
          <p:cNvPr id="6" name="Footer Placeholder 5">
            <a:extLst>
              <a:ext uri="{FF2B5EF4-FFF2-40B4-BE49-F238E27FC236}">
                <a16:creationId xmlns:a16="http://schemas.microsoft.com/office/drawing/2014/main" id="{6F45370E-816E-49A4-A791-643A44DEC446}"/>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A9FF1F03-7DEF-4929-AEF8-173CC6C90660}"/>
              </a:ext>
            </a:extLst>
          </p:cNvPr>
          <p:cNvSpPr>
            <a:spLocks noGrp="1"/>
          </p:cNvSpPr>
          <p:nvPr>
            <p:ph type="sldNum" sz="quarter" idx="12"/>
          </p:nvPr>
        </p:nvSpPr>
        <p:spPr/>
        <p:txBody>
          <a:bodyPr/>
          <a:lstStyle/>
          <a:p>
            <a:fld id="{6316862E-D9E7-48BC-970B-4F82049086EB}" type="slidenum">
              <a:rPr lang="en-CA" smtClean="0"/>
              <a:t>‹#›</a:t>
            </a:fld>
            <a:endParaRPr lang="en-CA"/>
          </a:p>
        </p:txBody>
      </p:sp>
    </p:spTree>
    <p:extLst>
      <p:ext uri="{BB962C8B-B14F-4D97-AF65-F5344CB8AC3E}">
        <p14:creationId xmlns:p14="http://schemas.microsoft.com/office/powerpoint/2010/main" val="20515069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C7056F-60FF-4D3C-AC31-452EC8292E21}"/>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6D3558BC-7BB2-40ED-B7A4-5D546769BA7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2E5039D-7588-4014-867A-9FE639C9F46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891231F3-DB0A-4854-9E37-4B184509089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58BD020-C4F4-49C7-BC3B-8D5BD668D8F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16A8BB91-8F83-4EBF-8744-BD208C0B2E5F}"/>
              </a:ext>
            </a:extLst>
          </p:cNvPr>
          <p:cNvSpPr>
            <a:spLocks noGrp="1"/>
          </p:cNvSpPr>
          <p:nvPr>
            <p:ph type="dt" sz="half" idx="10"/>
          </p:nvPr>
        </p:nvSpPr>
        <p:spPr/>
        <p:txBody>
          <a:bodyPr/>
          <a:lstStyle/>
          <a:p>
            <a:fld id="{362E3623-07E3-4983-821F-4F1CDAC9D655}" type="datetimeFigureOut">
              <a:rPr lang="en-CA" smtClean="0"/>
              <a:t>2022-10-20</a:t>
            </a:fld>
            <a:endParaRPr lang="en-CA"/>
          </a:p>
        </p:txBody>
      </p:sp>
      <p:sp>
        <p:nvSpPr>
          <p:cNvPr id="8" name="Footer Placeholder 7">
            <a:extLst>
              <a:ext uri="{FF2B5EF4-FFF2-40B4-BE49-F238E27FC236}">
                <a16:creationId xmlns:a16="http://schemas.microsoft.com/office/drawing/2014/main" id="{F7E49AEC-CC55-4310-9454-7E36D0C44EC5}"/>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A78934C1-7E9B-43CC-934C-C4884A60B6F8}"/>
              </a:ext>
            </a:extLst>
          </p:cNvPr>
          <p:cNvSpPr>
            <a:spLocks noGrp="1"/>
          </p:cNvSpPr>
          <p:nvPr>
            <p:ph type="sldNum" sz="quarter" idx="12"/>
          </p:nvPr>
        </p:nvSpPr>
        <p:spPr/>
        <p:txBody>
          <a:bodyPr/>
          <a:lstStyle/>
          <a:p>
            <a:fld id="{6316862E-D9E7-48BC-970B-4F82049086EB}" type="slidenum">
              <a:rPr lang="en-CA" smtClean="0"/>
              <a:t>‹#›</a:t>
            </a:fld>
            <a:endParaRPr lang="en-CA"/>
          </a:p>
        </p:txBody>
      </p:sp>
    </p:spTree>
    <p:extLst>
      <p:ext uri="{BB962C8B-B14F-4D97-AF65-F5344CB8AC3E}">
        <p14:creationId xmlns:p14="http://schemas.microsoft.com/office/powerpoint/2010/main" val="26905259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D12A43-7835-4D2B-9209-CE608BF9528C}"/>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3C4BB3B1-2CF5-4B71-AB77-AB4DF3F54823}"/>
              </a:ext>
            </a:extLst>
          </p:cNvPr>
          <p:cNvSpPr>
            <a:spLocks noGrp="1"/>
          </p:cNvSpPr>
          <p:nvPr>
            <p:ph type="dt" sz="half" idx="10"/>
          </p:nvPr>
        </p:nvSpPr>
        <p:spPr/>
        <p:txBody>
          <a:bodyPr/>
          <a:lstStyle/>
          <a:p>
            <a:fld id="{362E3623-07E3-4983-821F-4F1CDAC9D655}" type="datetimeFigureOut">
              <a:rPr lang="en-CA" smtClean="0"/>
              <a:t>2022-10-20</a:t>
            </a:fld>
            <a:endParaRPr lang="en-CA"/>
          </a:p>
        </p:txBody>
      </p:sp>
      <p:sp>
        <p:nvSpPr>
          <p:cNvPr id="4" name="Footer Placeholder 3">
            <a:extLst>
              <a:ext uri="{FF2B5EF4-FFF2-40B4-BE49-F238E27FC236}">
                <a16:creationId xmlns:a16="http://schemas.microsoft.com/office/drawing/2014/main" id="{30330C31-A8F6-49EA-905F-D0AB31FA4B17}"/>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57758FBA-4FFC-4054-98BB-8D5142398A20}"/>
              </a:ext>
            </a:extLst>
          </p:cNvPr>
          <p:cNvSpPr>
            <a:spLocks noGrp="1"/>
          </p:cNvSpPr>
          <p:nvPr>
            <p:ph type="sldNum" sz="quarter" idx="12"/>
          </p:nvPr>
        </p:nvSpPr>
        <p:spPr/>
        <p:txBody>
          <a:bodyPr/>
          <a:lstStyle/>
          <a:p>
            <a:fld id="{6316862E-D9E7-48BC-970B-4F82049086EB}" type="slidenum">
              <a:rPr lang="en-CA" smtClean="0"/>
              <a:t>‹#›</a:t>
            </a:fld>
            <a:endParaRPr lang="en-CA"/>
          </a:p>
        </p:txBody>
      </p:sp>
    </p:spTree>
    <p:extLst>
      <p:ext uri="{BB962C8B-B14F-4D97-AF65-F5344CB8AC3E}">
        <p14:creationId xmlns:p14="http://schemas.microsoft.com/office/powerpoint/2010/main" val="3360061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CB9D5AE-8114-46F8-86C5-8E89A9594002}"/>
              </a:ext>
            </a:extLst>
          </p:cNvPr>
          <p:cNvSpPr>
            <a:spLocks noGrp="1"/>
          </p:cNvSpPr>
          <p:nvPr>
            <p:ph type="dt" sz="half" idx="10"/>
          </p:nvPr>
        </p:nvSpPr>
        <p:spPr/>
        <p:txBody>
          <a:bodyPr/>
          <a:lstStyle/>
          <a:p>
            <a:fld id="{362E3623-07E3-4983-821F-4F1CDAC9D655}" type="datetimeFigureOut">
              <a:rPr lang="en-CA" smtClean="0"/>
              <a:t>2022-10-20</a:t>
            </a:fld>
            <a:endParaRPr lang="en-CA"/>
          </a:p>
        </p:txBody>
      </p:sp>
      <p:sp>
        <p:nvSpPr>
          <p:cNvPr id="3" name="Footer Placeholder 2">
            <a:extLst>
              <a:ext uri="{FF2B5EF4-FFF2-40B4-BE49-F238E27FC236}">
                <a16:creationId xmlns:a16="http://schemas.microsoft.com/office/drawing/2014/main" id="{80CF0EF9-934F-4EEC-AC89-EE68ECFB20B3}"/>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09A8A711-83C5-45F4-BDCA-D7A5F0F1B54B}"/>
              </a:ext>
            </a:extLst>
          </p:cNvPr>
          <p:cNvSpPr>
            <a:spLocks noGrp="1"/>
          </p:cNvSpPr>
          <p:nvPr>
            <p:ph type="sldNum" sz="quarter" idx="12"/>
          </p:nvPr>
        </p:nvSpPr>
        <p:spPr/>
        <p:txBody>
          <a:bodyPr/>
          <a:lstStyle/>
          <a:p>
            <a:fld id="{6316862E-D9E7-48BC-970B-4F82049086EB}" type="slidenum">
              <a:rPr lang="en-CA" smtClean="0"/>
              <a:t>‹#›</a:t>
            </a:fld>
            <a:endParaRPr lang="en-CA"/>
          </a:p>
        </p:txBody>
      </p:sp>
    </p:spTree>
    <p:extLst>
      <p:ext uri="{BB962C8B-B14F-4D97-AF65-F5344CB8AC3E}">
        <p14:creationId xmlns:p14="http://schemas.microsoft.com/office/powerpoint/2010/main" val="2829411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70F902-2219-4258-A738-0E64426E50A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DBC63E9B-CCBB-40CF-83D3-8ADFB76FDA9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14E5E2E1-DDCF-43CB-9E8F-02C6DFA0306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E28985C-B6E8-4A16-AFAD-6593E113F697}"/>
              </a:ext>
            </a:extLst>
          </p:cNvPr>
          <p:cNvSpPr>
            <a:spLocks noGrp="1"/>
          </p:cNvSpPr>
          <p:nvPr>
            <p:ph type="dt" sz="half" idx="10"/>
          </p:nvPr>
        </p:nvSpPr>
        <p:spPr/>
        <p:txBody>
          <a:bodyPr/>
          <a:lstStyle/>
          <a:p>
            <a:fld id="{362E3623-07E3-4983-821F-4F1CDAC9D655}" type="datetimeFigureOut">
              <a:rPr lang="en-CA" smtClean="0"/>
              <a:t>2022-10-20</a:t>
            </a:fld>
            <a:endParaRPr lang="en-CA"/>
          </a:p>
        </p:txBody>
      </p:sp>
      <p:sp>
        <p:nvSpPr>
          <p:cNvPr id="6" name="Footer Placeholder 5">
            <a:extLst>
              <a:ext uri="{FF2B5EF4-FFF2-40B4-BE49-F238E27FC236}">
                <a16:creationId xmlns:a16="http://schemas.microsoft.com/office/drawing/2014/main" id="{BD8A6589-401F-4AE9-8B98-CEA64A2DA3B4}"/>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964E2FEA-A044-47FA-B58A-FCFADC573B20}"/>
              </a:ext>
            </a:extLst>
          </p:cNvPr>
          <p:cNvSpPr>
            <a:spLocks noGrp="1"/>
          </p:cNvSpPr>
          <p:nvPr>
            <p:ph type="sldNum" sz="quarter" idx="12"/>
          </p:nvPr>
        </p:nvSpPr>
        <p:spPr/>
        <p:txBody>
          <a:bodyPr/>
          <a:lstStyle/>
          <a:p>
            <a:fld id="{6316862E-D9E7-48BC-970B-4F82049086EB}" type="slidenum">
              <a:rPr lang="en-CA" smtClean="0"/>
              <a:t>‹#›</a:t>
            </a:fld>
            <a:endParaRPr lang="en-CA"/>
          </a:p>
        </p:txBody>
      </p:sp>
    </p:spTree>
    <p:extLst>
      <p:ext uri="{BB962C8B-B14F-4D97-AF65-F5344CB8AC3E}">
        <p14:creationId xmlns:p14="http://schemas.microsoft.com/office/powerpoint/2010/main" val="2786120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A5A331-1EB5-42A2-B04D-23968975F9F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3659E22D-7014-47E8-A58D-CA294FB85A7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2FD58D48-F96F-4838-B162-334755B7D0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663027B-B1B1-4294-855A-F22EB94B21D2}"/>
              </a:ext>
            </a:extLst>
          </p:cNvPr>
          <p:cNvSpPr>
            <a:spLocks noGrp="1"/>
          </p:cNvSpPr>
          <p:nvPr>
            <p:ph type="dt" sz="half" idx="10"/>
          </p:nvPr>
        </p:nvSpPr>
        <p:spPr/>
        <p:txBody>
          <a:bodyPr/>
          <a:lstStyle/>
          <a:p>
            <a:fld id="{362E3623-07E3-4983-821F-4F1CDAC9D655}" type="datetimeFigureOut">
              <a:rPr lang="en-CA" smtClean="0"/>
              <a:t>2022-10-20</a:t>
            </a:fld>
            <a:endParaRPr lang="en-CA"/>
          </a:p>
        </p:txBody>
      </p:sp>
      <p:sp>
        <p:nvSpPr>
          <p:cNvPr id="6" name="Footer Placeholder 5">
            <a:extLst>
              <a:ext uri="{FF2B5EF4-FFF2-40B4-BE49-F238E27FC236}">
                <a16:creationId xmlns:a16="http://schemas.microsoft.com/office/drawing/2014/main" id="{5C8B61C9-4601-4E9C-8013-EF5AEA931059}"/>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D51A310D-A1AB-466D-B936-722D664C2521}"/>
              </a:ext>
            </a:extLst>
          </p:cNvPr>
          <p:cNvSpPr>
            <a:spLocks noGrp="1"/>
          </p:cNvSpPr>
          <p:nvPr>
            <p:ph type="sldNum" sz="quarter" idx="12"/>
          </p:nvPr>
        </p:nvSpPr>
        <p:spPr/>
        <p:txBody>
          <a:bodyPr/>
          <a:lstStyle/>
          <a:p>
            <a:fld id="{6316862E-D9E7-48BC-970B-4F82049086EB}" type="slidenum">
              <a:rPr lang="en-CA" smtClean="0"/>
              <a:t>‹#›</a:t>
            </a:fld>
            <a:endParaRPr lang="en-CA"/>
          </a:p>
        </p:txBody>
      </p:sp>
    </p:spTree>
    <p:extLst>
      <p:ext uri="{BB962C8B-B14F-4D97-AF65-F5344CB8AC3E}">
        <p14:creationId xmlns:p14="http://schemas.microsoft.com/office/powerpoint/2010/main" val="33914123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C386DA7-5642-48FC-B2CC-8C7A64222DF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B56E04C0-3542-4262-9100-79C88340553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CB8F8385-45C4-46CF-B3B8-5ACBE691C25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2E3623-07E3-4983-821F-4F1CDAC9D655}" type="datetimeFigureOut">
              <a:rPr lang="en-CA" smtClean="0"/>
              <a:t>2022-10-20</a:t>
            </a:fld>
            <a:endParaRPr lang="en-CA"/>
          </a:p>
        </p:txBody>
      </p:sp>
      <p:sp>
        <p:nvSpPr>
          <p:cNvPr id="5" name="Footer Placeholder 4">
            <a:extLst>
              <a:ext uri="{FF2B5EF4-FFF2-40B4-BE49-F238E27FC236}">
                <a16:creationId xmlns:a16="http://schemas.microsoft.com/office/drawing/2014/main" id="{77ED733E-153D-40D5-8A51-7F9EED579B0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CC271066-0633-489E-A1D9-53886C68485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16862E-D9E7-48BC-970B-4F82049086EB}" type="slidenum">
              <a:rPr lang="en-CA" smtClean="0"/>
              <a:t>‹#›</a:t>
            </a:fld>
            <a:endParaRPr lang="en-CA"/>
          </a:p>
        </p:txBody>
      </p:sp>
    </p:spTree>
    <p:extLst>
      <p:ext uri="{BB962C8B-B14F-4D97-AF65-F5344CB8AC3E}">
        <p14:creationId xmlns:p14="http://schemas.microsoft.com/office/powerpoint/2010/main" val="16263016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web.unbc.ca/~chenj/course/422/notes/insurance.xls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A0A61F-F5C0-4930-813C-AF620F938963}"/>
              </a:ext>
            </a:extLst>
          </p:cNvPr>
          <p:cNvSpPr>
            <a:spLocks noGrp="1"/>
          </p:cNvSpPr>
          <p:nvPr>
            <p:ph type="ctrTitle"/>
          </p:nvPr>
        </p:nvSpPr>
        <p:spPr/>
        <p:txBody>
          <a:bodyPr/>
          <a:lstStyle/>
          <a:p>
            <a:r>
              <a:rPr lang="en-US" dirty="0"/>
              <a:t>Insurance: </a:t>
            </a:r>
            <a:br>
              <a:rPr lang="en-US" dirty="0"/>
            </a:br>
            <a:r>
              <a:rPr lang="en-US" dirty="0"/>
              <a:t>Theory and Practice</a:t>
            </a:r>
            <a:endParaRPr lang="en-CA" dirty="0"/>
          </a:p>
        </p:txBody>
      </p:sp>
      <p:sp>
        <p:nvSpPr>
          <p:cNvPr id="3" name="Subtitle 2">
            <a:extLst>
              <a:ext uri="{FF2B5EF4-FFF2-40B4-BE49-F238E27FC236}">
                <a16:creationId xmlns:a16="http://schemas.microsoft.com/office/drawing/2014/main" id="{8E85937A-D875-4B12-9260-CB3B971FD84A}"/>
              </a:ext>
            </a:extLst>
          </p:cNvPr>
          <p:cNvSpPr>
            <a:spLocks noGrp="1"/>
          </p:cNvSpPr>
          <p:nvPr>
            <p:ph type="subTitle" idx="1"/>
          </p:nvPr>
        </p:nvSpPr>
        <p:spPr/>
        <p:txBody>
          <a:bodyPr/>
          <a:lstStyle/>
          <a:p>
            <a:endParaRPr lang="en-CA"/>
          </a:p>
        </p:txBody>
      </p:sp>
    </p:spTree>
    <p:extLst>
      <p:ext uri="{BB962C8B-B14F-4D97-AF65-F5344CB8AC3E}">
        <p14:creationId xmlns:p14="http://schemas.microsoft.com/office/powerpoint/2010/main" val="4913179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D5D5E4-8E25-4EE5-8B3F-02F9BE4F9D53}"/>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BCF78768-60D6-4F14-856F-BF8C3A928C06}"/>
              </a:ext>
            </a:extLst>
          </p:cNvPr>
          <p:cNvSpPr>
            <a:spLocks noGrp="1"/>
          </p:cNvSpPr>
          <p:nvPr>
            <p:ph idx="1"/>
          </p:nvPr>
        </p:nvSpPr>
        <p:spPr/>
        <p:txBody>
          <a:bodyPr/>
          <a:lstStyle/>
          <a:p>
            <a:r>
              <a:rPr lang="en-CA" dirty="0"/>
              <a:t>A person is engaged in a very risky business.</a:t>
            </a:r>
          </a:p>
          <a:p>
            <a:r>
              <a:rPr lang="en-CA" dirty="0"/>
              <a:t>He has an initial capital of 1000 dollar.</a:t>
            </a:r>
          </a:p>
          <a:p>
            <a:r>
              <a:rPr lang="en-CA" dirty="0"/>
              <a:t>In the first year, he turns 1000 dollar into 4000 dollar.</a:t>
            </a:r>
          </a:p>
          <a:p>
            <a:r>
              <a:rPr lang="en-CA" dirty="0"/>
              <a:t>In the second year, he turns 4000 dollar into 0 dollar.</a:t>
            </a:r>
          </a:p>
          <a:p>
            <a:r>
              <a:rPr lang="en-CA" dirty="0"/>
              <a:t>What is the average annual return for his business, measured with arithmetic return and geometric return?</a:t>
            </a:r>
          </a:p>
        </p:txBody>
      </p:sp>
    </p:spTree>
    <p:extLst>
      <p:ext uri="{BB962C8B-B14F-4D97-AF65-F5344CB8AC3E}">
        <p14:creationId xmlns:p14="http://schemas.microsoft.com/office/powerpoint/2010/main" val="1592337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C9EAB4-0876-4A9E-AB94-A1997F05B84C}"/>
              </a:ext>
            </a:extLst>
          </p:cNvPr>
          <p:cNvSpPr>
            <a:spLocks noGrp="1"/>
          </p:cNvSpPr>
          <p:nvPr>
            <p:ph type="title"/>
          </p:nvPr>
        </p:nvSpPr>
        <p:spPr/>
        <p:txBody>
          <a:bodyPr/>
          <a:lstStyle/>
          <a:p>
            <a:r>
              <a:rPr lang="en-CA" dirty="0"/>
              <a:t>Solution</a:t>
            </a:r>
          </a:p>
        </p:txBody>
      </p:sp>
      <p:sp>
        <p:nvSpPr>
          <p:cNvPr id="3" name="Content Placeholder 2">
            <a:extLst>
              <a:ext uri="{FF2B5EF4-FFF2-40B4-BE49-F238E27FC236}">
                <a16:creationId xmlns:a16="http://schemas.microsoft.com/office/drawing/2014/main" id="{A617956B-5DE2-49B7-ACC6-5616E851E1B2}"/>
              </a:ext>
            </a:extLst>
          </p:cNvPr>
          <p:cNvSpPr>
            <a:spLocks noGrp="1"/>
          </p:cNvSpPr>
          <p:nvPr>
            <p:ph idx="1"/>
          </p:nvPr>
        </p:nvSpPr>
        <p:spPr/>
        <p:txBody>
          <a:bodyPr/>
          <a:lstStyle/>
          <a:p>
            <a:r>
              <a:rPr lang="en-CA" dirty="0"/>
              <a:t>First, we will measure with arithmetic return.</a:t>
            </a:r>
          </a:p>
          <a:p>
            <a:r>
              <a:rPr lang="en-CA" dirty="0"/>
              <a:t>For the first year, the return is 4000/1000 – 1 = 3</a:t>
            </a:r>
          </a:p>
          <a:p>
            <a:r>
              <a:rPr lang="en-CA" dirty="0"/>
              <a:t>For the second year, the return is 0/4000 – 1 = -1</a:t>
            </a:r>
          </a:p>
          <a:p>
            <a:r>
              <a:rPr lang="en-CA" dirty="0"/>
              <a:t>The average annual rate of return is (3 – 1)/2 = 1 = 100%, measured by arithmetic rate of return.</a:t>
            </a:r>
          </a:p>
          <a:p>
            <a:r>
              <a:rPr lang="en-CA" dirty="0"/>
              <a:t>Then, we will measure with geometric return.</a:t>
            </a:r>
          </a:p>
          <a:p>
            <a:r>
              <a:rPr lang="en-CA" dirty="0"/>
              <a:t>The average annual rate of return is </a:t>
            </a:r>
          </a:p>
          <a:p>
            <a:r>
              <a:rPr lang="en-CA" dirty="0"/>
              <a:t>((4000/1000)*(0/4000))^(1/2) – 1 = -1 = -100%</a:t>
            </a:r>
          </a:p>
          <a:p>
            <a:endParaRPr lang="en-CA" dirty="0"/>
          </a:p>
          <a:p>
            <a:endParaRPr lang="en-CA" dirty="0"/>
          </a:p>
        </p:txBody>
      </p:sp>
    </p:spTree>
    <p:extLst>
      <p:ext uri="{BB962C8B-B14F-4D97-AF65-F5344CB8AC3E}">
        <p14:creationId xmlns:p14="http://schemas.microsoft.com/office/powerpoint/2010/main" val="16159902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2F24F-4F16-4224-867C-B21B3605CD6C}"/>
              </a:ext>
            </a:extLst>
          </p:cNvPr>
          <p:cNvSpPr>
            <a:spLocks noGrp="1"/>
          </p:cNvSpPr>
          <p:nvPr>
            <p:ph type="title"/>
          </p:nvPr>
        </p:nvSpPr>
        <p:spPr/>
        <p:txBody>
          <a:bodyPr/>
          <a:lstStyle/>
          <a:p>
            <a:r>
              <a:rPr lang="en-CA" dirty="0"/>
              <a:t>Some observation</a:t>
            </a:r>
          </a:p>
        </p:txBody>
      </p:sp>
      <p:sp>
        <p:nvSpPr>
          <p:cNvPr id="3" name="Content Placeholder 2">
            <a:extLst>
              <a:ext uri="{FF2B5EF4-FFF2-40B4-BE49-F238E27FC236}">
                <a16:creationId xmlns:a16="http://schemas.microsoft.com/office/drawing/2014/main" id="{B75374E8-783E-47F3-915F-846C8D9E9E70}"/>
              </a:ext>
            </a:extLst>
          </p:cNvPr>
          <p:cNvSpPr>
            <a:spLocks noGrp="1"/>
          </p:cNvSpPr>
          <p:nvPr>
            <p:ph idx="1"/>
          </p:nvPr>
        </p:nvSpPr>
        <p:spPr/>
        <p:txBody>
          <a:bodyPr/>
          <a:lstStyle/>
          <a:p>
            <a:r>
              <a:rPr lang="en-CA" dirty="0"/>
              <a:t>First, geometric return is more complex to calculate than arithmetic return. This is why arithmetic return is usually developed earlier and get adopted more readily than geometric return.</a:t>
            </a:r>
          </a:p>
          <a:p>
            <a:r>
              <a:rPr lang="en-CA" dirty="0"/>
              <a:t>Second, geometric return gives more accurate measure. </a:t>
            </a:r>
          </a:p>
          <a:p>
            <a:r>
              <a:rPr lang="en-CA" dirty="0"/>
              <a:t>With arithmetic return, he gets 100% annual return, although he loses all his money.</a:t>
            </a:r>
          </a:p>
          <a:p>
            <a:r>
              <a:rPr lang="en-CA" dirty="0"/>
              <a:t>With geometric return, he gets -100% annual return, that is, he loses all his money.</a:t>
            </a:r>
          </a:p>
        </p:txBody>
      </p:sp>
    </p:spTree>
    <p:extLst>
      <p:ext uri="{BB962C8B-B14F-4D97-AF65-F5344CB8AC3E}">
        <p14:creationId xmlns:p14="http://schemas.microsoft.com/office/powerpoint/2010/main" val="6171475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55F399-689B-4FAF-A876-10C41A228258}"/>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F5CEDB82-2EA7-4DDD-B98A-12CE37B2403C}"/>
              </a:ext>
            </a:extLst>
          </p:cNvPr>
          <p:cNvSpPr>
            <a:spLocks noGrp="1"/>
          </p:cNvSpPr>
          <p:nvPr>
            <p:ph idx="1"/>
          </p:nvPr>
        </p:nvSpPr>
        <p:spPr/>
        <p:txBody>
          <a:bodyPr/>
          <a:lstStyle/>
          <a:p>
            <a:r>
              <a:rPr lang="en-US" dirty="0"/>
              <a:t>Geometric return will give more accurate understanding on the consequence of our decisions than arithmetic return.</a:t>
            </a:r>
          </a:p>
          <a:p>
            <a:r>
              <a:rPr lang="en-US" dirty="0"/>
              <a:t>We will apply geometric return to several examples.</a:t>
            </a:r>
            <a:endParaRPr lang="en-CA" dirty="0"/>
          </a:p>
        </p:txBody>
      </p:sp>
    </p:spTree>
    <p:extLst>
      <p:ext uri="{BB962C8B-B14F-4D97-AF65-F5344CB8AC3E}">
        <p14:creationId xmlns:p14="http://schemas.microsoft.com/office/powerpoint/2010/main" val="39443517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1</a:t>
            </a:r>
          </a:p>
        </p:txBody>
      </p:sp>
      <p:sp>
        <p:nvSpPr>
          <p:cNvPr id="3" name="Content Placeholder 2"/>
          <p:cNvSpPr>
            <a:spLocks noGrp="1"/>
          </p:cNvSpPr>
          <p:nvPr>
            <p:ph idx="1"/>
          </p:nvPr>
        </p:nvSpPr>
        <p:spPr/>
        <p:txBody>
          <a:bodyPr/>
          <a:lstStyle/>
          <a:p>
            <a:r>
              <a:rPr lang="en-US" dirty="0"/>
              <a:t>When we buy air tickets, we are asked to buy insurance on the tickets as well. Shall we buy insurance?</a:t>
            </a:r>
            <a:br>
              <a:rPr lang="en-US" dirty="0"/>
            </a:br>
            <a:br>
              <a:rPr lang="en-US" dirty="0"/>
            </a:br>
            <a:r>
              <a:rPr lang="en-US" dirty="0"/>
              <a:t>Suppose an air ticket costs 300 dollars. The insurance on the ticket provides one chance to exchange for a ticket in case you need to change the traveling time. This happens about one out of ten times. The cost of the insurance is 50 dollars.</a:t>
            </a:r>
            <a:br>
              <a:rPr lang="en-US" dirty="0"/>
            </a:br>
            <a:br>
              <a:rPr lang="en-US" dirty="0"/>
            </a:br>
            <a:endParaRPr lang="en-US" dirty="0"/>
          </a:p>
        </p:txBody>
      </p:sp>
    </p:spTree>
    <p:extLst>
      <p:ext uri="{BB962C8B-B14F-4D97-AF65-F5344CB8AC3E}">
        <p14:creationId xmlns:p14="http://schemas.microsoft.com/office/powerpoint/2010/main" val="8216605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Preliminary analysis</a:t>
            </a:r>
          </a:p>
        </p:txBody>
      </p:sp>
      <p:sp>
        <p:nvSpPr>
          <p:cNvPr id="3" name="Content Placeholder 2"/>
          <p:cNvSpPr>
            <a:spLocks noGrp="1"/>
          </p:cNvSpPr>
          <p:nvPr>
            <p:ph idx="1"/>
          </p:nvPr>
        </p:nvSpPr>
        <p:spPr/>
        <p:txBody>
          <a:bodyPr>
            <a:noAutofit/>
          </a:bodyPr>
          <a:lstStyle/>
          <a:p>
            <a:r>
              <a:rPr lang="en-US" sz="3600" dirty="0"/>
              <a:t>On average, it costs us 50*10 = 500 dollars to get a 300 dollar coverage. </a:t>
            </a:r>
          </a:p>
          <a:p>
            <a:r>
              <a:rPr lang="en-US" sz="3600" dirty="0"/>
              <a:t>That is how insurance companies make money. </a:t>
            </a:r>
          </a:p>
          <a:p>
            <a:r>
              <a:rPr lang="en-US" sz="3600" dirty="0"/>
              <a:t>The net loss for a customer is 500-300 = 200 dollar. </a:t>
            </a:r>
          </a:p>
          <a:p>
            <a:r>
              <a:rPr lang="en-US" sz="3600" dirty="0"/>
              <a:t>If so, why some people still buy insurance?</a:t>
            </a:r>
          </a:p>
        </p:txBody>
      </p:sp>
    </p:spTree>
    <p:extLst>
      <p:ext uri="{BB962C8B-B14F-4D97-AF65-F5344CB8AC3E}">
        <p14:creationId xmlns:p14="http://schemas.microsoft.com/office/powerpoint/2010/main" val="33214502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7D9C00-73F6-4657-AFDD-64C80AFC7CE1}"/>
              </a:ext>
            </a:extLst>
          </p:cNvPr>
          <p:cNvSpPr>
            <a:spLocks noGrp="1"/>
          </p:cNvSpPr>
          <p:nvPr>
            <p:ph type="title"/>
          </p:nvPr>
        </p:nvSpPr>
        <p:spPr/>
        <p:txBody>
          <a:bodyPr/>
          <a:lstStyle/>
          <a:p>
            <a:r>
              <a:rPr lang="en-CA" dirty="0"/>
              <a:t>Intuition</a:t>
            </a:r>
          </a:p>
        </p:txBody>
      </p:sp>
      <p:sp>
        <p:nvSpPr>
          <p:cNvPr id="3" name="Content Placeholder 2">
            <a:extLst>
              <a:ext uri="{FF2B5EF4-FFF2-40B4-BE49-F238E27FC236}">
                <a16:creationId xmlns:a16="http://schemas.microsoft.com/office/drawing/2014/main" id="{282BACD0-ACBA-4408-BE7C-B2852276AB7E}"/>
              </a:ext>
            </a:extLst>
          </p:cNvPr>
          <p:cNvSpPr>
            <a:spLocks noGrp="1"/>
          </p:cNvSpPr>
          <p:nvPr>
            <p:ph idx="1"/>
          </p:nvPr>
        </p:nvSpPr>
        <p:spPr/>
        <p:txBody>
          <a:bodyPr>
            <a:normAutofit/>
          </a:bodyPr>
          <a:lstStyle/>
          <a:p>
            <a:r>
              <a:rPr lang="en-US" sz="3600" dirty="0"/>
              <a:t>If we are well off, it is no big deal to fork out 300 dollar for a new ticket. </a:t>
            </a:r>
          </a:p>
          <a:p>
            <a:r>
              <a:rPr lang="en-US" sz="3600" dirty="0"/>
              <a:t>However, if your bank account has very little left, it might be tough to dip into your savings. That is when insurance can help. </a:t>
            </a:r>
          </a:p>
          <a:p>
            <a:r>
              <a:rPr lang="en-US" sz="3600" dirty="0"/>
              <a:t>The poorer we get, the more insurance we will crave.</a:t>
            </a:r>
            <a:endParaRPr lang="en-CA" sz="3600" dirty="0"/>
          </a:p>
        </p:txBody>
      </p:sp>
    </p:spTree>
    <p:extLst>
      <p:ext uri="{BB962C8B-B14F-4D97-AF65-F5344CB8AC3E}">
        <p14:creationId xmlns:p14="http://schemas.microsoft.com/office/powerpoint/2010/main" val="37220100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Solution</a:t>
            </a:r>
          </a:p>
        </p:txBody>
      </p:sp>
      <p:sp>
        <p:nvSpPr>
          <p:cNvPr id="3" name="Content Placeholder 2"/>
          <p:cNvSpPr>
            <a:spLocks noGrp="1"/>
          </p:cNvSpPr>
          <p:nvPr>
            <p:ph idx="1"/>
          </p:nvPr>
        </p:nvSpPr>
        <p:spPr/>
        <p:txBody>
          <a:bodyPr/>
          <a:lstStyle/>
          <a:p>
            <a:r>
              <a:rPr lang="en-US" dirty="0"/>
              <a:t>Suppose the initial wealth of a person is w. </a:t>
            </a:r>
          </a:p>
          <a:p>
            <a:r>
              <a:rPr lang="en-US" dirty="0"/>
              <a:t>For a person who buys insurance, his final wealth is always w – 50, where 50 is the cost of insurance. </a:t>
            </a:r>
          </a:p>
          <a:p>
            <a:r>
              <a:rPr lang="en-US" dirty="0"/>
              <a:t>For a person who does not buy insurance, his final wealth is w 90% of the time, when he doesn’t change his travelling schedule, and w – 300 10% of the time,  when he changes his travelling schedule and buys an extra ticket.</a:t>
            </a:r>
          </a:p>
          <a:p>
            <a:br>
              <a:rPr lang="en-US" dirty="0"/>
            </a:br>
            <a:endParaRPr lang="en-US" dirty="0"/>
          </a:p>
        </p:txBody>
      </p:sp>
    </p:spTree>
    <p:extLst>
      <p:ext uri="{BB962C8B-B14F-4D97-AF65-F5344CB8AC3E}">
        <p14:creationId xmlns:p14="http://schemas.microsoft.com/office/powerpoint/2010/main" val="37472177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Calculating geometric average of wealth</a:t>
            </a:r>
          </a:p>
        </p:txBody>
      </p:sp>
      <p:sp>
        <p:nvSpPr>
          <p:cNvPr id="3" name="Content Placeholder 2"/>
          <p:cNvSpPr>
            <a:spLocks noGrp="1"/>
          </p:cNvSpPr>
          <p:nvPr>
            <p:ph idx="1"/>
          </p:nvPr>
        </p:nvSpPr>
        <p:spPr/>
        <p:txBody>
          <a:bodyPr/>
          <a:lstStyle/>
          <a:p>
            <a:r>
              <a:rPr lang="en-US" dirty="0"/>
              <a:t>When he buys insurance, his wealth is always (w – 50). </a:t>
            </a:r>
          </a:p>
          <a:p>
            <a:r>
              <a:rPr lang="en-US" dirty="0"/>
              <a:t>When he doesn’t buy insurance, his geometric average wealth is w^0.9 * (w – 300)^0.1. </a:t>
            </a:r>
          </a:p>
          <a:p>
            <a:r>
              <a:rPr lang="en-US" dirty="0"/>
              <a:t>When his initial wealth is 310 or 1000, the geometric average wealth can be calculated and is listed in the next slide</a:t>
            </a:r>
          </a:p>
          <a:p>
            <a:endParaRPr lang="en-US" dirty="0"/>
          </a:p>
          <a:p>
            <a:endParaRPr lang="en-US" dirty="0"/>
          </a:p>
          <a:p>
            <a:endParaRPr lang="en-US" dirty="0"/>
          </a:p>
        </p:txBody>
      </p:sp>
    </p:spTree>
    <p:extLst>
      <p:ext uri="{BB962C8B-B14F-4D97-AF65-F5344CB8AC3E}">
        <p14:creationId xmlns:p14="http://schemas.microsoft.com/office/powerpoint/2010/main" val="23564499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9D4C34AE-18B0-4A02-BD71-7A3A26A14E6D}"/>
              </a:ext>
            </a:extLst>
          </p:cNvPr>
          <p:cNvGraphicFramePr>
            <a:graphicFrameLocks noGrp="1"/>
          </p:cNvGraphicFramePr>
          <p:nvPr>
            <p:ph idx="1"/>
            <p:extLst>
              <p:ext uri="{D42A27DB-BD31-4B8C-83A1-F6EECF244321}">
                <p14:modId xmlns:p14="http://schemas.microsoft.com/office/powerpoint/2010/main" val="1757990647"/>
              </p:ext>
            </p:extLst>
          </p:nvPr>
        </p:nvGraphicFramePr>
        <p:xfrm>
          <a:off x="1773460" y="724471"/>
          <a:ext cx="8645079" cy="5409057"/>
        </p:xfrm>
        <a:graphic>
          <a:graphicData uri="http://schemas.openxmlformats.org/drawingml/2006/table">
            <a:tbl>
              <a:tblPr/>
              <a:tblGrid>
                <a:gridCol w="5610606">
                  <a:extLst>
                    <a:ext uri="{9D8B030D-6E8A-4147-A177-3AD203B41FA5}">
                      <a16:colId xmlns:a16="http://schemas.microsoft.com/office/drawing/2014/main" val="28283599"/>
                    </a:ext>
                  </a:extLst>
                </a:gridCol>
                <a:gridCol w="1400556">
                  <a:extLst>
                    <a:ext uri="{9D8B030D-6E8A-4147-A177-3AD203B41FA5}">
                      <a16:colId xmlns:a16="http://schemas.microsoft.com/office/drawing/2014/main" val="3765917697"/>
                    </a:ext>
                  </a:extLst>
                </a:gridCol>
                <a:gridCol w="1633917">
                  <a:extLst>
                    <a:ext uri="{9D8B030D-6E8A-4147-A177-3AD203B41FA5}">
                      <a16:colId xmlns:a16="http://schemas.microsoft.com/office/drawing/2014/main" val="55917111"/>
                    </a:ext>
                  </a:extLst>
                </a:gridCol>
              </a:tblGrid>
              <a:tr h="629031">
                <a:tc>
                  <a:txBody>
                    <a:bodyPr/>
                    <a:lstStyle/>
                    <a:p>
                      <a:pPr algn="l" rtl="0" fontAlgn="ctr">
                        <a:spcBef>
                          <a:spcPts val="0"/>
                        </a:spcBef>
                        <a:spcAft>
                          <a:spcPts val="0"/>
                        </a:spcAft>
                      </a:pPr>
                      <a:r>
                        <a:rPr lang="en-CA" sz="3300" b="0" i="0" u="none" strike="noStrike">
                          <a:solidFill>
                            <a:srgbClr val="000000"/>
                          </a:solidFill>
                          <a:effectLst/>
                          <a:latin typeface="Arial" panose="020B0604020202020204" pitchFamily="34" charset="0"/>
                        </a:rPr>
                        <a:t>ticket cost</a:t>
                      </a:r>
                      <a:endParaRPr lang="en-CA" sz="5400" b="0" i="0" u="none" strike="noStrike">
                        <a:effectLst/>
                        <a:latin typeface="Arial" panose="020B0604020202020204" pitchFamily="34" charset="0"/>
                      </a:endParaRPr>
                    </a:p>
                  </a:txBody>
                  <a:tcPr marL="16383" marR="16383" marT="163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spcBef>
                          <a:spcPts val="0"/>
                        </a:spcBef>
                        <a:spcAft>
                          <a:spcPts val="0"/>
                        </a:spcAft>
                      </a:pPr>
                      <a:r>
                        <a:rPr lang="en-CA" sz="3300" b="0" i="0" u="none" strike="noStrike">
                          <a:solidFill>
                            <a:srgbClr val="000000"/>
                          </a:solidFill>
                          <a:effectLst/>
                          <a:latin typeface="Arial" panose="020B0604020202020204" pitchFamily="34" charset="0"/>
                        </a:rPr>
                        <a:t>300</a:t>
                      </a:r>
                      <a:endParaRPr lang="en-CA" sz="5400" b="0" i="0" u="none" strike="noStrike">
                        <a:effectLst/>
                        <a:latin typeface="Arial" panose="020B0604020202020204" pitchFamily="34" charset="0"/>
                      </a:endParaRPr>
                    </a:p>
                  </a:txBody>
                  <a:tcPr marL="16383" marR="16383" marT="163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spcBef>
                          <a:spcPts val="0"/>
                        </a:spcBef>
                        <a:spcAft>
                          <a:spcPts val="0"/>
                        </a:spcAft>
                      </a:pPr>
                      <a:r>
                        <a:rPr lang="en-CA" sz="3300" b="0" i="0" u="none" strike="noStrike">
                          <a:solidFill>
                            <a:srgbClr val="000000"/>
                          </a:solidFill>
                          <a:effectLst/>
                          <a:latin typeface="Arial" panose="020B0604020202020204" pitchFamily="34" charset="0"/>
                        </a:rPr>
                        <a:t>300</a:t>
                      </a:r>
                      <a:endParaRPr lang="en-CA" sz="5400" b="0" i="0" u="none" strike="noStrike">
                        <a:effectLst/>
                        <a:latin typeface="Arial" panose="020B0604020202020204" pitchFamily="34" charset="0"/>
                      </a:endParaRPr>
                    </a:p>
                  </a:txBody>
                  <a:tcPr marL="16383" marR="16383" marT="163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07091281"/>
                  </a:ext>
                </a:extLst>
              </a:tr>
              <a:tr h="629031">
                <a:tc>
                  <a:txBody>
                    <a:bodyPr/>
                    <a:lstStyle/>
                    <a:p>
                      <a:pPr algn="l" rtl="0" fontAlgn="ctr">
                        <a:spcBef>
                          <a:spcPts val="0"/>
                        </a:spcBef>
                        <a:spcAft>
                          <a:spcPts val="0"/>
                        </a:spcAft>
                      </a:pPr>
                      <a:r>
                        <a:rPr lang="en-CA" sz="3300" b="0" i="0" u="none" strike="noStrike">
                          <a:solidFill>
                            <a:srgbClr val="000000"/>
                          </a:solidFill>
                          <a:effectLst/>
                          <a:latin typeface="Arial" panose="020B0604020202020204" pitchFamily="34" charset="0"/>
                        </a:rPr>
                        <a:t>probability of change</a:t>
                      </a:r>
                      <a:endParaRPr lang="en-CA" sz="5400" b="0" i="0" u="none" strike="noStrike">
                        <a:effectLst/>
                        <a:latin typeface="Arial" panose="020B0604020202020204" pitchFamily="34" charset="0"/>
                      </a:endParaRPr>
                    </a:p>
                  </a:txBody>
                  <a:tcPr marL="16383" marR="16383" marT="163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spcBef>
                          <a:spcPts val="0"/>
                        </a:spcBef>
                        <a:spcAft>
                          <a:spcPts val="0"/>
                        </a:spcAft>
                      </a:pPr>
                      <a:r>
                        <a:rPr lang="en-CA" sz="3300" b="0" i="0" u="none" strike="noStrike">
                          <a:solidFill>
                            <a:srgbClr val="000000"/>
                          </a:solidFill>
                          <a:effectLst/>
                          <a:latin typeface="Arial" panose="020B0604020202020204" pitchFamily="34" charset="0"/>
                        </a:rPr>
                        <a:t>0.1</a:t>
                      </a:r>
                      <a:endParaRPr lang="en-CA" sz="5400" b="0" i="0" u="none" strike="noStrike">
                        <a:effectLst/>
                        <a:latin typeface="Arial" panose="020B0604020202020204" pitchFamily="34" charset="0"/>
                      </a:endParaRPr>
                    </a:p>
                  </a:txBody>
                  <a:tcPr marL="16383" marR="16383" marT="163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spcBef>
                          <a:spcPts val="0"/>
                        </a:spcBef>
                        <a:spcAft>
                          <a:spcPts val="0"/>
                        </a:spcAft>
                      </a:pPr>
                      <a:r>
                        <a:rPr lang="en-CA" sz="3300" b="0" i="0" u="none" strike="noStrike">
                          <a:solidFill>
                            <a:srgbClr val="000000"/>
                          </a:solidFill>
                          <a:effectLst/>
                          <a:latin typeface="Arial" panose="020B0604020202020204" pitchFamily="34" charset="0"/>
                        </a:rPr>
                        <a:t>0.1</a:t>
                      </a:r>
                      <a:endParaRPr lang="en-CA" sz="5400" b="0" i="0" u="none" strike="noStrike">
                        <a:effectLst/>
                        <a:latin typeface="Arial" panose="020B0604020202020204" pitchFamily="34" charset="0"/>
                      </a:endParaRPr>
                    </a:p>
                  </a:txBody>
                  <a:tcPr marL="16383" marR="16383" marT="163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30065815"/>
                  </a:ext>
                </a:extLst>
              </a:tr>
              <a:tr h="629031">
                <a:tc>
                  <a:txBody>
                    <a:bodyPr/>
                    <a:lstStyle/>
                    <a:p>
                      <a:pPr algn="l" rtl="0" fontAlgn="ctr">
                        <a:spcBef>
                          <a:spcPts val="0"/>
                        </a:spcBef>
                        <a:spcAft>
                          <a:spcPts val="0"/>
                        </a:spcAft>
                      </a:pPr>
                      <a:r>
                        <a:rPr lang="en-CA" sz="3300" b="0" i="0" u="none" strike="noStrike" dirty="0">
                          <a:solidFill>
                            <a:srgbClr val="000000"/>
                          </a:solidFill>
                          <a:effectLst/>
                          <a:latin typeface="Arial" panose="020B0604020202020204" pitchFamily="34" charset="0"/>
                        </a:rPr>
                        <a:t>price of insurance</a:t>
                      </a:r>
                      <a:endParaRPr lang="en-CA" sz="5400" b="0" i="0" u="none" strike="noStrike" dirty="0">
                        <a:effectLst/>
                        <a:latin typeface="Arial" panose="020B0604020202020204" pitchFamily="34" charset="0"/>
                      </a:endParaRPr>
                    </a:p>
                  </a:txBody>
                  <a:tcPr marL="16383" marR="16383" marT="163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spcBef>
                          <a:spcPts val="0"/>
                        </a:spcBef>
                        <a:spcAft>
                          <a:spcPts val="0"/>
                        </a:spcAft>
                      </a:pPr>
                      <a:r>
                        <a:rPr lang="en-CA" sz="3300" b="0" i="0" u="none" strike="noStrike">
                          <a:solidFill>
                            <a:srgbClr val="000000"/>
                          </a:solidFill>
                          <a:effectLst/>
                          <a:latin typeface="Arial" panose="020B0604020202020204" pitchFamily="34" charset="0"/>
                        </a:rPr>
                        <a:t>50</a:t>
                      </a:r>
                      <a:endParaRPr lang="en-CA" sz="5400" b="0" i="0" u="none" strike="noStrike">
                        <a:effectLst/>
                        <a:latin typeface="Arial" panose="020B0604020202020204" pitchFamily="34" charset="0"/>
                      </a:endParaRPr>
                    </a:p>
                  </a:txBody>
                  <a:tcPr marL="16383" marR="16383" marT="163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spcBef>
                          <a:spcPts val="0"/>
                        </a:spcBef>
                        <a:spcAft>
                          <a:spcPts val="0"/>
                        </a:spcAft>
                      </a:pPr>
                      <a:r>
                        <a:rPr lang="en-CA" sz="3300" b="0" i="0" u="none" strike="noStrike">
                          <a:solidFill>
                            <a:srgbClr val="000000"/>
                          </a:solidFill>
                          <a:effectLst/>
                          <a:latin typeface="Arial" panose="020B0604020202020204" pitchFamily="34" charset="0"/>
                        </a:rPr>
                        <a:t>50</a:t>
                      </a:r>
                      <a:endParaRPr lang="en-CA" sz="5400" b="0" i="0" u="none" strike="noStrike">
                        <a:effectLst/>
                        <a:latin typeface="Arial" panose="020B0604020202020204" pitchFamily="34" charset="0"/>
                      </a:endParaRPr>
                    </a:p>
                  </a:txBody>
                  <a:tcPr marL="16383" marR="16383" marT="163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06257491"/>
                  </a:ext>
                </a:extLst>
              </a:tr>
              <a:tr h="629031">
                <a:tc>
                  <a:txBody>
                    <a:bodyPr/>
                    <a:lstStyle/>
                    <a:p>
                      <a:pPr algn="l" rtl="0" fontAlgn="ctr">
                        <a:spcBef>
                          <a:spcPts val="0"/>
                        </a:spcBef>
                        <a:spcAft>
                          <a:spcPts val="0"/>
                        </a:spcAft>
                      </a:pPr>
                      <a:r>
                        <a:rPr lang="en-CA" sz="3300" b="0" i="0" u="none" strike="noStrike">
                          <a:solidFill>
                            <a:srgbClr val="000000"/>
                          </a:solidFill>
                          <a:effectLst/>
                          <a:latin typeface="Arial" panose="020B0604020202020204" pitchFamily="34" charset="0"/>
                        </a:rPr>
                        <a:t>initial wealth</a:t>
                      </a:r>
                      <a:endParaRPr lang="en-CA" sz="5400" b="0" i="0" u="none" strike="noStrike">
                        <a:effectLst/>
                        <a:latin typeface="Arial" panose="020B0604020202020204" pitchFamily="34" charset="0"/>
                      </a:endParaRPr>
                    </a:p>
                  </a:txBody>
                  <a:tcPr marL="16383" marR="16383" marT="163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spcBef>
                          <a:spcPts val="0"/>
                        </a:spcBef>
                        <a:spcAft>
                          <a:spcPts val="0"/>
                        </a:spcAft>
                      </a:pPr>
                      <a:r>
                        <a:rPr lang="en-CA" sz="3300" b="0" i="0" u="none" strike="noStrike" dirty="0">
                          <a:solidFill>
                            <a:srgbClr val="FF0000"/>
                          </a:solidFill>
                          <a:effectLst/>
                          <a:latin typeface="Arial" panose="020B0604020202020204" pitchFamily="34" charset="0"/>
                        </a:rPr>
                        <a:t>310</a:t>
                      </a:r>
                      <a:endParaRPr lang="en-CA" sz="5400" b="0" i="0" u="none" strike="noStrike" dirty="0">
                        <a:solidFill>
                          <a:srgbClr val="FF0000"/>
                        </a:solidFill>
                        <a:effectLst/>
                        <a:latin typeface="Arial" panose="020B0604020202020204" pitchFamily="34" charset="0"/>
                      </a:endParaRPr>
                    </a:p>
                  </a:txBody>
                  <a:tcPr marL="16383" marR="16383" marT="163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spcBef>
                          <a:spcPts val="0"/>
                        </a:spcBef>
                        <a:spcAft>
                          <a:spcPts val="0"/>
                        </a:spcAft>
                      </a:pPr>
                      <a:r>
                        <a:rPr lang="en-CA" sz="3300" b="0" i="0" u="none" strike="noStrike" dirty="0">
                          <a:solidFill>
                            <a:srgbClr val="FF0000"/>
                          </a:solidFill>
                          <a:effectLst/>
                          <a:latin typeface="Arial" panose="020B0604020202020204" pitchFamily="34" charset="0"/>
                        </a:rPr>
                        <a:t>1000</a:t>
                      </a:r>
                      <a:endParaRPr lang="en-CA" sz="5400" b="0" i="0" u="none" strike="noStrike" dirty="0">
                        <a:solidFill>
                          <a:srgbClr val="FF0000"/>
                        </a:solidFill>
                        <a:effectLst/>
                        <a:latin typeface="Arial" panose="020B0604020202020204" pitchFamily="34" charset="0"/>
                      </a:endParaRPr>
                    </a:p>
                  </a:txBody>
                  <a:tcPr marL="16383" marR="16383" marT="163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13330770"/>
                  </a:ext>
                </a:extLst>
              </a:tr>
              <a:tr h="1131951">
                <a:tc>
                  <a:txBody>
                    <a:bodyPr/>
                    <a:lstStyle/>
                    <a:p>
                      <a:pPr algn="l" rtl="0" fontAlgn="ctr">
                        <a:spcBef>
                          <a:spcPts val="0"/>
                        </a:spcBef>
                        <a:spcAft>
                          <a:spcPts val="0"/>
                        </a:spcAft>
                      </a:pPr>
                      <a:r>
                        <a:rPr lang="en-US" sz="3300" b="0" i="0" u="none" strike="noStrike">
                          <a:solidFill>
                            <a:srgbClr val="000000"/>
                          </a:solidFill>
                          <a:effectLst/>
                          <a:latin typeface="Arial" panose="020B0604020202020204" pitchFamily="34" charset="0"/>
                        </a:rPr>
                        <a:t>geometric average of wealth without   insurance</a:t>
                      </a:r>
                      <a:endParaRPr lang="en-US" sz="5400" b="0" i="0" u="none" strike="noStrike">
                        <a:effectLst/>
                        <a:latin typeface="Arial" panose="020B0604020202020204" pitchFamily="34" charset="0"/>
                      </a:endParaRPr>
                    </a:p>
                  </a:txBody>
                  <a:tcPr marL="16383" marR="16383" marT="163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spcBef>
                          <a:spcPts val="0"/>
                        </a:spcBef>
                        <a:spcAft>
                          <a:spcPts val="0"/>
                        </a:spcAft>
                      </a:pPr>
                      <a:r>
                        <a:rPr lang="en-CA" sz="3300" b="0" i="0" u="none" strike="noStrike">
                          <a:solidFill>
                            <a:srgbClr val="000000"/>
                          </a:solidFill>
                          <a:effectLst/>
                          <a:latin typeface="Arial" panose="020B0604020202020204" pitchFamily="34" charset="0"/>
                        </a:rPr>
                        <a:t>219.9</a:t>
                      </a:r>
                      <a:endParaRPr lang="en-CA" sz="5400" b="0" i="0" u="none" strike="noStrike">
                        <a:effectLst/>
                        <a:latin typeface="Arial" panose="020B0604020202020204" pitchFamily="34" charset="0"/>
                      </a:endParaRPr>
                    </a:p>
                  </a:txBody>
                  <a:tcPr marL="16383" marR="16383" marT="163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spcBef>
                          <a:spcPts val="0"/>
                        </a:spcBef>
                        <a:spcAft>
                          <a:spcPts val="0"/>
                        </a:spcAft>
                      </a:pPr>
                      <a:r>
                        <a:rPr lang="en-CA" sz="3300" b="0" i="0" u="none" strike="noStrike">
                          <a:solidFill>
                            <a:srgbClr val="000000"/>
                          </a:solidFill>
                          <a:effectLst/>
                          <a:latin typeface="Arial" panose="020B0604020202020204" pitchFamily="34" charset="0"/>
                        </a:rPr>
                        <a:t>964.96</a:t>
                      </a:r>
                      <a:endParaRPr lang="en-CA" sz="5400" b="0" i="0" u="none" strike="noStrike">
                        <a:effectLst/>
                        <a:latin typeface="Arial" panose="020B0604020202020204" pitchFamily="34" charset="0"/>
                      </a:endParaRPr>
                    </a:p>
                  </a:txBody>
                  <a:tcPr marL="16383" marR="16383" marT="163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29822072"/>
                  </a:ext>
                </a:extLst>
              </a:tr>
              <a:tr h="1131951">
                <a:tc>
                  <a:txBody>
                    <a:bodyPr/>
                    <a:lstStyle/>
                    <a:p>
                      <a:pPr algn="l" rtl="0" fontAlgn="ctr">
                        <a:spcBef>
                          <a:spcPts val="0"/>
                        </a:spcBef>
                        <a:spcAft>
                          <a:spcPts val="0"/>
                        </a:spcAft>
                      </a:pPr>
                      <a:r>
                        <a:rPr lang="en-US" sz="3300" b="0" i="0" u="none" strike="noStrike">
                          <a:solidFill>
                            <a:srgbClr val="000000"/>
                          </a:solidFill>
                          <a:effectLst/>
                          <a:latin typeface="Arial" panose="020B0604020202020204" pitchFamily="34" charset="0"/>
                        </a:rPr>
                        <a:t>geometric average of wealth with  insurance</a:t>
                      </a:r>
                      <a:endParaRPr lang="en-US" sz="5400" b="0" i="0" u="none" strike="noStrike">
                        <a:effectLst/>
                        <a:latin typeface="Arial" panose="020B0604020202020204" pitchFamily="34" charset="0"/>
                      </a:endParaRPr>
                    </a:p>
                  </a:txBody>
                  <a:tcPr marL="16383" marR="16383" marT="163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spcBef>
                          <a:spcPts val="0"/>
                        </a:spcBef>
                        <a:spcAft>
                          <a:spcPts val="0"/>
                        </a:spcAft>
                      </a:pPr>
                      <a:r>
                        <a:rPr lang="en-CA" sz="3300" b="0" i="0" u="none" strike="noStrike">
                          <a:solidFill>
                            <a:srgbClr val="000000"/>
                          </a:solidFill>
                          <a:effectLst/>
                          <a:latin typeface="Arial" panose="020B0604020202020204" pitchFamily="34" charset="0"/>
                        </a:rPr>
                        <a:t>260</a:t>
                      </a:r>
                      <a:endParaRPr lang="en-CA" sz="5400" b="0" i="0" u="none" strike="noStrike">
                        <a:effectLst/>
                        <a:latin typeface="Arial" panose="020B0604020202020204" pitchFamily="34" charset="0"/>
                      </a:endParaRPr>
                    </a:p>
                  </a:txBody>
                  <a:tcPr marL="16383" marR="16383" marT="163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spcBef>
                          <a:spcPts val="0"/>
                        </a:spcBef>
                        <a:spcAft>
                          <a:spcPts val="0"/>
                        </a:spcAft>
                      </a:pPr>
                      <a:r>
                        <a:rPr lang="en-CA" sz="3300" b="0" i="0" u="none" strike="noStrike">
                          <a:solidFill>
                            <a:srgbClr val="000000"/>
                          </a:solidFill>
                          <a:effectLst/>
                          <a:latin typeface="Arial" panose="020B0604020202020204" pitchFamily="34" charset="0"/>
                        </a:rPr>
                        <a:t>950</a:t>
                      </a:r>
                      <a:endParaRPr lang="en-CA" sz="5400" b="0" i="0" u="none" strike="noStrike">
                        <a:effectLst/>
                        <a:latin typeface="Arial" panose="020B0604020202020204" pitchFamily="34" charset="0"/>
                      </a:endParaRPr>
                    </a:p>
                  </a:txBody>
                  <a:tcPr marL="16383" marR="16383" marT="163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92065678"/>
                  </a:ext>
                </a:extLst>
              </a:tr>
              <a:tr h="629031">
                <a:tc>
                  <a:txBody>
                    <a:bodyPr/>
                    <a:lstStyle/>
                    <a:p>
                      <a:pPr algn="l" rtl="0" fontAlgn="ctr">
                        <a:spcBef>
                          <a:spcPts val="0"/>
                        </a:spcBef>
                        <a:spcAft>
                          <a:spcPts val="0"/>
                        </a:spcAft>
                      </a:pPr>
                      <a:r>
                        <a:rPr lang="en-CA" sz="3300" b="0" i="0" u="none" strike="noStrike" dirty="0">
                          <a:solidFill>
                            <a:srgbClr val="000000"/>
                          </a:solidFill>
                          <a:effectLst/>
                          <a:latin typeface="Arial" panose="020B0604020202020204" pitchFamily="34" charset="0"/>
                        </a:rPr>
                        <a:t>difference</a:t>
                      </a:r>
                      <a:endParaRPr lang="en-CA" sz="5400" b="0" i="0" u="none" strike="noStrike" dirty="0">
                        <a:effectLst/>
                        <a:latin typeface="Arial" panose="020B0604020202020204" pitchFamily="34" charset="0"/>
                      </a:endParaRPr>
                    </a:p>
                  </a:txBody>
                  <a:tcPr marL="16383" marR="16383" marT="163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spcBef>
                          <a:spcPts val="0"/>
                        </a:spcBef>
                        <a:spcAft>
                          <a:spcPts val="0"/>
                        </a:spcAft>
                      </a:pPr>
                      <a:r>
                        <a:rPr lang="en-CA" sz="3300" b="0" i="0" u="none" strike="noStrike" dirty="0">
                          <a:solidFill>
                            <a:srgbClr val="0070C0"/>
                          </a:solidFill>
                          <a:effectLst/>
                          <a:latin typeface="Arial" panose="020B0604020202020204" pitchFamily="34" charset="0"/>
                        </a:rPr>
                        <a:t>40.1</a:t>
                      </a:r>
                      <a:endParaRPr lang="en-CA" sz="5400" b="0" i="0" u="none" strike="noStrike" dirty="0">
                        <a:solidFill>
                          <a:srgbClr val="0070C0"/>
                        </a:solidFill>
                        <a:effectLst/>
                        <a:latin typeface="Arial" panose="020B0604020202020204" pitchFamily="34" charset="0"/>
                      </a:endParaRPr>
                    </a:p>
                  </a:txBody>
                  <a:tcPr marL="16383" marR="16383" marT="163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spcBef>
                          <a:spcPts val="0"/>
                        </a:spcBef>
                        <a:spcAft>
                          <a:spcPts val="0"/>
                        </a:spcAft>
                      </a:pPr>
                      <a:r>
                        <a:rPr lang="en-CA" sz="3300" b="0" i="0" u="none" strike="noStrike" dirty="0">
                          <a:solidFill>
                            <a:srgbClr val="0070C0"/>
                          </a:solidFill>
                          <a:effectLst/>
                          <a:latin typeface="Arial" panose="020B0604020202020204" pitchFamily="34" charset="0"/>
                        </a:rPr>
                        <a:t>-14.96</a:t>
                      </a:r>
                      <a:endParaRPr lang="en-CA" sz="5400" b="0" i="0" u="none" strike="noStrike" dirty="0">
                        <a:solidFill>
                          <a:srgbClr val="0070C0"/>
                        </a:solidFill>
                        <a:effectLst/>
                        <a:latin typeface="Arial" panose="020B0604020202020204" pitchFamily="34" charset="0"/>
                      </a:endParaRPr>
                    </a:p>
                  </a:txBody>
                  <a:tcPr marL="16383" marR="16383" marT="1638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81185635"/>
                  </a:ext>
                </a:extLst>
              </a:tr>
            </a:tbl>
          </a:graphicData>
        </a:graphic>
      </p:graphicFrame>
    </p:spTree>
    <p:extLst>
      <p:ext uri="{BB962C8B-B14F-4D97-AF65-F5344CB8AC3E}">
        <p14:creationId xmlns:p14="http://schemas.microsoft.com/office/powerpoint/2010/main" val="8649720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Plan</a:t>
            </a:r>
          </a:p>
        </p:txBody>
      </p:sp>
      <p:sp>
        <p:nvSpPr>
          <p:cNvPr id="3" name="Content Placeholder 2"/>
          <p:cNvSpPr>
            <a:spLocks noGrp="1"/>
          </p:cNvSpPr>
          <p:nvPr>
            <p:ph idx="1"/>
          </p:nvPr>
        </p:nvSpPr>
        <p:spPr/>
        <p:txBody>
          <a:bodyPr/>
          <a:lstStyle/>
          <a:p>
            <a:pPr marL="256032" indent="-256032">
              <a:buSzPct val="100000"/>
              <a:defRPr/>
            </a:pPr>
            <a:r>
              <a:rPr lang="en-US" dirty="0">
                <a:ea typeface="ＭＳ Ｐゴシック" pitchFamily="34" charset="-128"/>
              </a:rPr>
              <a:t>Introduction</a:t>
            </a:r>
          </a:p>
          <a:p>
            <a:pPr marL="256032" indent="-256032">
              <a:buSzPct val="100000"/>
              <a:defRPr/>
            </a:pPr>
            <a:r>
              <a:rPr lang="en-US" dirty="0">
                <a:ea typeface="ＭＳ Ｐゴシック" pitchFamily="34" charset="-128"/>
              </a:rPr>
              <a:t>Theory of insurance</a:t>
            </a:r>
          </a:p>
          <a:p>
            <a:pPr marL="256032" indent="-256032">
              <a:buSzPct val="100000"/>
              <a:defRPr/>
            </a:pPr>
            <a:r>
              <a:rPr lang="en-US" dirty="0">
                <a:ea typeface="ＭＳ Ｐゴシック" pitchFamily="34" charset="-128"/>
              </a:rPr>
              <a:t>Credit default swap (CDS)</a:t>
            </a:r>
          </a:p>
          <a:p>
            <a:pPr marL="256032" indent="-256032">
              <a:buSzPct val="100000"/>
              <a:defRPr/>
            </a:pPr>
            <a:r>
              <a:rPr lang="en-US" dirty="0">
                <a:ea typeface="ＭＳ Ｐゴシック" pitchFamily="34" charset="-128"/>
              </a:rPr>
              <a:t>Outline typical provisions of auto insurance</a:t>
            </a:r>
          </a:p>
        </p:txBody>
      </p:sp>
    </p:spTree>
    <p:extLst>
      <p:ext uri="{BB962C8B-B14F-4D97-AF65-F5344CB8AC3E}">
        <p14:creationId xmlns:p14="http://schemas.microsoft.com/office/powerpoint/2010/main" val="5982709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Analysis</a:t>
            </a:r>
          </a:p>
        </p:txBody>
      </p:sp>
      <p:sp>
        <p:nvSpPr>
          <p:cNvPr id="3" name="Content Placeholder 2"/>
          <p:cNvSpPr>
            <a:spLocks noGrp="1"/>
          </p:cNvSpPr>
          <p:nvPr>
            <p:ph idx="1"/>
          </p:nvPr>
        </p:nvSpPr>
        <p:spPr/>
        <p:txBody>
          <a:bodyPr>
            <a:normAutofit/>
          </a:bodyPr>
          <a:lstStyle/>
          <a:p>
            <a:r>
              <a:rPr lang="en-US" dirty="0"/>
              <a:t>For a person with initial wealth of 310, his geometric average of wealth is higher with the purchasing of the insurance. </a:t>
            </a:r>
          </a:p>
          <a:p>
            <a:r>
              <a:rPr lang="en-US" dirty="0"/>
              <a:t>For a person with initial wealth of 1000, his geometric average of wealth is lower with the purchasing of the insurance.</a:t>
            </a:r>
          </a:p>
          <a:p>
            <a:r>
              <a:rPr lang="en-US" dirty="0"/>
              <a:t>In general, the more wealthy you are, the less you need insurance.</a:t>
            </a:r>
          </a:p>
          <a:p>
            <a:r>
              <a:rPr lang="en-US" dirty="0"/>
              <a:t>Equivalently, we should insure against large scale disasters and should leave small scale problems uninsured.</a:t>
            </a:r>
            <a:br>
              <a:rPr lang="en-US" dirty="0"/>
            </a:br>
            <a:endParaRPr lang="en-US" dirty="0"/>
          </a:p>
        </p:txBody>
      </p:sp>
    </p:spTree>
    <p:extLst>
      <p:ext uri="{BB962C8B-B14F-4D97-AF65-F5344CB8AC3E}">
        <p14:creationId xmlns:p14="http://schemas.microsoft.com/office/powerpoint/2010/main" val="26993953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CCD403-5D6E-45B6-9425-20125390CA8D}"/>
              </a:ext>
            </a:extLst>
          </p:cNvPr>
          <p:cNvSpPr>
            <a:spLocks noGrp="1"/>
          </p:cNvSpPr>
          <p:nvPr>
            <p:ph type="title"/>
          </p:nvPr>
        </p:nvSpPr>
        <p:spPr/>
        <p:txBody>
          <a:bodyPr/>
          <a:lstStyle/>
          <a:p>
            <a:r>
              <a:rPr lang="en-CA" dirty="0"/>
              <a:t>Idle wealth is not really idle</a:t>
            </a:r>
          </a:p>
        </p:txBody>
      </p:sp>
      <p:sp>
        <p:nvSpPr>
          <p:cNvPr id="3" name="Content Placeholder 2">
            <a:extLst>
              <a:ext uri="{FF2B5EF4-FFF2-40B4-BE49-F238E27FC236}">
                <a16:creationId xmlns:a16="http://schemas.microsoft.com/office/drawing/2014/main" id="{BA6E50F0-4F37-43BF-BAF0-C6BFD0E97062}"/>
              </a:ext>
            </a:extLst>
          </p:cNvPr>
          <p:cNvSpPr>
            <a:spLocks noGrp="1"/>
          </p:cNvSpPr>
          <p:nvPr>
            <p:ph idx="1"/>
          </p:nvPr>
        </p:nvSpPr>
        <p:spPr/>
        <p:txBody>
          <a:bodyPr>
            <a:normAutofit lnSpcReduction="10000"/>
          </a:bodyPr>
          <a:lstStyle/>
          <a:p>
            <a:r>
              <a:rPr lang="en-CA" dirty="0"/>
              <a:t>Usually, insurance companies spend less than 50% of their incomes on insurance claims.</a:t>
            </a:r>
          </a:p>
          <a:p>
            <a:r>
              <a:rPr lang="en-CA" dirty="0"/>
              <a:t>On average, your insurance payments lose more than 50% of their value.</a:t>
            </a:r>
          </a:p>
          <a:p>
            <a:r>
              <a:rPr lang="en-CA" dirty="0"/>
              <a:t>If you have more financial cushion, you will buy less insurance. </a:t>
            </a:r>
          </a:p>
          <a:p>
            <a:r>
              <a:rPr lang="en-CA" dirty="0"/>
              <a:t>This avoids the purchase of financial products with extremely negative returns.</a:t>
            </a:r>
          </a:p>
          <a:p>
            <a:r>
              <a:rPr lang="en-CA" dirty="0"/>
              <a:t>It is healthy to build up financial cushions, even in today’s low interest rate environment.</a:t>
            </a:r>
          </a:p>
          <a:p>
            <a:r>
              <a:rPr lang="en-CA" dirty="0"/>
              <a:t>Idle wealth is not really idle.</a:t>
            </a:r>
          </a:p>
          <a:p>
            <a:endParaRPr lang="en-CA" dirty="0"/>
          </a:p>
        </p:txBody>
      </p:sp>
    </p:spTree>
    <p:extLst>
      <p:ext uri="{BB962C8B-B14F-4D97-AF65-F5344CB8AC3E}">
        <p14:creationId xmlns:p14="http://schemas.microsoft.com/office/powerpoint/2010/main" val="33240354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EEBA7D-31B3-4EC3-9658-C362751F7342}"/>
              </a:ext>
            </a:extLst>
          </p:cNvPr>
          <p:cNvSpPr>
            <a:spLocks noGrp="1"/>
          </p:cNvSpPr>
          <p:nvPr>
            <p:ph type="title"/>
          </p:nvPr>
        </p:nvSpPr>
        <p:spPr/>
        <p:txBody>
          <a:bodyPr/>
          <a:lstStyle/>
          <a:p>
            <a:r>
              <a:rPr lang="en-CA" dirty="0"/>
              <a:t>Excel file of solutions</a:t>
            </a:r>
          </a:p>
        </p:txBody>
      </p:sp>
      <p:sp>
        <p:nvSpPr>
          <p:cNvPr id="3" name="Content Placeholder 2">
            <a:extLst>
              <a:ext uri="{FF2B5EF4-FFF2-40B4-BE49-F238E27FC236}">
                <a16:creationId xmlns:a16="http://schemas.microsoft.com/office/drawing/2014/main" id="{6D7E1DEC-2630-445C-9283-5FC62E20DD9C}"/>
              </a:ext>
            </a:extLst>
          </p:cNvPr>
          <p:cNvSpPr>
            <a:spLocks noGrp="1"/>
          </p:cNvSpPr>
          <p:nvPr>
            <p:ph idx="1"/>
          </p:nvPr>
        </p:nvSpPr>
        <p:spPr/>
        <p:txBody>
          <a:bodyPr/>
          <a:lstStyle/>
          <a:p>
            <a:r>
              <a:rPr lang="en-CA" dirty="0"/>
              <a:t>For Excel calculations of this example and other examples in this lecture, please check</a:t>
            </a:r>
          </a:p>
          <a:p>
            <a:r>
              <a:rPr lang="en-CA" dirty="0">
                <a:hlinkClick r:id="rId2"/>
              </a:rPr>
              <a:t>http://web.unbc.ca/~chenj/course/422/notes/insurance.xlsx</a:t>
            </a:r>
            <a:endParaRPr lang="en-CA" dirty="0"/>
          </a:p>
          <a:p>
            <a:endParaRPr lang="en-CA" dirty="0"/>
          </a:p>
        </p:txBody>
      </p:sp>
    </p:spTree>
    <p:extLst>
      <p:ext uri="{BB962C8B-B14F-4D97-AF65-F5344CB8AC3E}">
        <p14:creationId xmlns:p14="http://schemas.microsoft.com/office/powerpoint/2010/main" val="28550790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2</a:t>
            </a:r>
          </a:p>
        </p:txBody>
      </p:sp>
      <p:sp>
        <p:nvSpPr>
          <p:cNvPr id="3" name="Content Placeholder 2"/>
          <p:cNvSpPr>
            <a:spLocks noGrp="1"/>
          </p:cNvSpPr>
          <p:nvPr>
            <p:ph idx="1"/>
          </p:nvPr>
        </p:nvSpPr>
        <p:spPr/>
        <p:txBody>
          <a:bodyPr>
            <a:noAutofit/>
          </a:bodyPr>
          <a:lstStyle/>
          <a:p>
            <a:r>
              <a:rPr lang="en-US" dirty="0"/>
              <a:t>On average, one will experience type A accident in one of twelve months. The cost of each type A accident is 2,000 dollar.   On average, one will experience type B accident in two of twelve months. The cost of each type B accident is 1,000 dollar.   Your wealth is 2500 dollar. The insurance premiums for either type A or B accident is 250 dollar a year.  Please calculate the values of geometric average wealth when one buys type A or B insurance and compare the values of geometric average wealth when one doesn’t buy insurance. Should one buy or not buy insurance for type A or B accident? </a:t>
            </a:r>
          </a:p>
          <a:p>
            <a:endParaRPr lang="en-US" dirty="0"/>
          </a:p>
        </p:txBody>
      </p:sp>
    </p:spTree>
    <p:extLst>
      <p:ext uri="{BB962C8B-B14F-4D97-AF65-F5344CB8AC3E}">
        <p14:creationId xmlns:p14="http://schemas.microsoft.com/office/powerpoint/2010/main" val="37156128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74E61B-C07B-421E-A5EC-986CCDE8D710}"/>
              </a:ext>
            </a:extLst>
          </p:cNvPr>
          <p:cNvSpPr>
            <a:spLocks noGrp="1"/>
          </p:cNvSpPr>
          <p:nvPr>
            <p:ph type="title"/>
          </p:nvPr>
        </p:nvSpPr>
        <p:spPr/>
        <p:txBody>
          <a:bodyPr/>
          <a:lstStyle/>
          <a:p>
            <a:r>
              <a:rPr lang="en-CA" dirty="0"/>
              <a:t>Solution</a:t>
            </a:r>
          </a:p>
        </p:txBody>
      </p:sp>
      <p:sp>
        <p:nvSpPr>
          <p:cNvPr id="3" name="Content Placeholder 2">
            <a:extLst>
              <a:ext uri="{FF2B5EF4-FFF2-40B4-BE49-F238E27FC236}">
                <a16:creationId xmlns:a16="http://schemas.microsoft.com/office/drawing/2014/main" id="{7B36E4F1-19D9-4EAF-A7AD-3D315A34078F}"/>
              </a:ext>
            </a:extLst>
          </p:cNvPr>
          <p:cNvSpPr>
            <a:spLocks noGrp="1"/>
          </p:cNvSpPr>
          <p:nvPr>
            <p:ph idx="1"/>
          </p:nvPr>
        </p:nvSpPr>
        <p:spPr/>
        <p:txBody>
          <a:bodyPr>
            <a:normAutofit/>
          </a:bodyPr>
          <a:lstStyle/>
          <a:p>
            <a:r>
              <a:rPr lang="en-US" dirty="0"/>
              <a:t>When one buy insurance with 250 dollar, your final wealth is always 2500 – 250 = 2250 dollar.</a:t>
            </a:r>
          </a:p>
          <a:p>
            <a:endParaRPr lang="en-CA" dirty="0"/>
          </a:p>
        </p:txBody>
      </p:sp>
    </p:spTree>
    <p:extLst>
      <p:ext uri="{BB962C8B-B14F-4D97-AF65-F5344CB8AC3E}">
        <p14:creationId xmlns:p14="http://schemas.microsoft.com/office/powerpoint/2010/main" val="25910671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77C3F-FCAD-41A1-88A2-FA1F2554070C}"/>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CB437E66-B12D-4A39-9B8F-B195C807FA31}"/>
              </a:ext>
            </a:extLst>
          </p:cNvPr>
          <p:cNvSpPr>
            <a:spLocks noGrp="1"/>
          </p:cNvSpPr>
          <p:nvPr>
            <p:ph idx="1"/>
          </p:nvPr>
        </p:nvSpPr>
        <p:spPr/>
        <p:txBody>
          <a:bodyPr/>
          <a:lstStyle/>
          <a:p>
            <a:r>
              <a:rPr lang="en-US" dirty="0"/>
              <a:t>When you don’t buy insurance for type A accident, you have 1 out of 12 chance with wealth 2500 – 2000, 11 out of 12 chance with wealth 2500.</a:t>
            </a:r>
          </a:p>
          <a:p>
            <a:r>
              <a:rPr lang="en-US" dirty="0"/>
              <a:t>The geometric average wealth related to accident A for one without insurance is (2500-2000)^(1/12) * (2500)^(11/12) = 2186.21</a:t>
            </a:r>
          </a:p>
          <a:p>
            <a:r>
              <a:rPr lang="en-US" dirty="0"/>
              <a:t>Similarly, the geometric average wealth related to accident B for one without insurance is (2500-1000)^(2/12)*(2500)^(10/12) = 2295.96</a:t>
            </a:r>
          </a:p>
          <a:p>
            <a:r>
              <a:rPr lang="en-US" dirty="0"/>
              <a:t>It is better off to buy insurance on type A accident.</a:t>
            </a:r>
          </a:p>
          <a:p>
            <a:r>
              <a:rPr lang="en-US" dirty="0"/>
              <a:t>It is worse off to buy insurance on type B accident.</a:t>
            </a:r>
            <a:endParaRPr lang="en-CA" dirty="0"/>
          </a:p>
        </p:txBody>
      </p:sp>
    </p:spTree>
    <p:extLst>
      <p:ext uri="{BB962C8B-B14F-4D97-AF65-F5344CB8AC3E}">
        <p14:creationId xmlns:p14="http://schemas.microsoft.com/office/powerpoint/2010/main" val="29655679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9CBD14A2-6AEA-4DC6-8BA4-B4A199E73539}"/>
              </a:ext>
            </a:extLst>
          </p:cNvPr>
          <p:cNvGraphicFramePr>
            <a:graphicFrameLocks noGrp="1"/>
          </p:cNvGraphicFramePr>
          <p:nvPr>
            <p:ph idx="1"/>
          </p:nvPr>
        </p:nvGraphicFramePr>
        <p:xfrm>
          <a:off x="1663232" y="872414"/>
          <a:ext cx="8865537" cy="5113173"/>
        </p:xfrm>
        <a:graphic>
          <a:graphicData uri="http://schemas.openxmlformats.org/drawingml/2006/table">
            <a:tbl>
              <a:tblPr firstRow="1" bandRow="1">
                <a:solidFill>
                  <a:schemeClr val="accent1">
                    <a:lumMod val="20000"/>
                    <a:lumOff val="80000"/>
                  </a:schemeClr>
                </a:solidFill>
                <a:tableStyleId>{5C22544A-7EE6-4342-B048-85BDC9FD1C3A}</a:tableStyleId>
              </a:tblPr>
              <a:tblGrid>
                <a:gridCol w="4924425">
                  <a:extLst>
                    <a:ext uri="{9D8B030D-6E8A-4147-A177-3AD203B41FA5}">
                      <a16:colId xmlns:a16="http://schemas.microsoft.com/office/drawing/2014/main" val="2816993860"/>
                    </a:ext>
                  </a:extLst>
                </a:gridCol>
                <a:gridCol w="3941112">
                  <a:extLst>
                    <a:ext uri="{9D8B030D-6E8A-4147-A177-3AD203B41FA5}">
                      <a16:colId xmlns:a16="http://schemas.microsoft.com/office/drawing/2014/main" val="2166599486"/>
                    </a:ext>
                  </a:extLst>
                </a:gridCol>
              </a:tblGrid>
              <a:tr h="1772793">
                <a:tc>
                  <a:txBody>
                    <a:bodyPr/>
                    <a:lstStyle/>
                    <a:p>
                      <a:pPr algn="l" fontAlgn="b"/>
                      <a:endParaRPr lang="en-CA" sz="2500" b="1" i="0" u="none" strike="noStrike" cap="all" spc="60">
                        <a:solidFill>
                          <a:schemeClr val="tx1"/>
                        </a:solidFill>
                        <a:effectLst/>
                        <a:latin typeface="Calibri" panose="020F0502020204030204" pitchFamily="34" charset="0"/>
                      </a:endParaRPr>
                    </a:p>
                  </a:txBody>
                  <a:tcPr marL="282893" marR="282893" marT="282893" marB="282893" anchor="b">
                    <a:lnL w="12700" cmpd="sng">
                      <a:noFill/>
                    </a:lnL>
                    <a:lnR w="12700" cmpd="sng">
                      <a:noFill/>
                    </a:lnR>
                    <a:lnT w="12700" cmpd="sng">
                      <a:noFill/>
                    </a:lnT>
                    <a:lnB w="38100" cmpd="sng">
                      <a:noFill/>
                    </a:lnB>
                    <a:noFill/>
                  </a:tcPr>
                </a:tc>
                <a:tc>
                  <a:txBody>
                    <a:bodyPr/>
                    <a:lstStyle/>
                    <a:p>
                      <a:pPr algn="l" fontAlgn="b"/>
                      <a:r>
                        <a:rPr lang="en-CA" sz="2500" b="1" u="none" strike="noStrike" cap="all" spc="60">
                          <a:solidFill>
                            <a:schemeClr val="tx1"/>
                          </a:solidFill>
                          <a:effectLst/>
                        </a:rPr>
                        <a:t>geometric average of wealth</a:t>
                      </a:r>
                      <a:endParaRPr lang="en-CA" sz="2500" b="1" i="0" u="none" strike="noStrike" cap="all" spc="60">
                        <a:solidFill>
                          <a:schemeClr val="tx1"/>
                        </a:solidFill>
                        <a:effectLst/>
                        <a:latin typeface="Calibri" panose="020F0502020204030204" pitchFamily="34" charset="0"/>
                      </a:endParaRPr>
                    </a:p>
                  </a:txBody>
                  <a:tcPr marL="282893" marR="282893" marT="282893" marB="282893" anchor="b">
                    <a:lnL w="12700" cmpd="sng">
                      <a:noFill/>
                    </a:lnL>
                    <a:lnR w="12700" cmpd="sng">
                      <a:noFill/>
                    </a:lnR>
                    <a:lnT w="12700" cmpd="sng">
                      <a:noFill/>
                    </a:lnT>
                    <a:lnB w="38100" cmpd="sng">
                      <a:noFill/>
                    </a:lnB>
                    <a:noFill/>
                  </a:tcPr>
                </a:tc>
                <a:extLst>
                  <a:ext uri="{0D108BD9-81ED-4DB2-BD59-A6C34878D82A}">
                    <a16:rowId xmlns:a16="http://schemas.microsoft.com/office/drawing/2014/main" val="473993491"/>
                  </a:ext>
                </a:extLst>
              </a:tr>
              <a:tr h="778180">
                <a:tc>
                  <a:txBody>
                    <a:bodyPr/>
                    <a:lstStyle/>
                    <a:p>
                      <a:pPr algn="l" fontAlgn="b"/>
                      <a:r>
                        <a:rPr lang="en-CA" sz="3300" u="none" strike="noStrike" cap="none" spc="0">
                          <a:solidFill>
                            <a:schemeClr val="tx1"/>
                          </a:solidFill>
                          <a:effectLst/>
                        </a:rPr>
                        <a:t>Buying insurance</a:t>
                      </a:r>
                      <a:endParaRPr lang="en-CA" sz="3300" b="0" i="0" u="none" strike="noStrike" cap="none" spc="0">
                        <a:solidFill>
                          <a:schemeClr val="tx1"/>
                        </a:solidFill>
                        <a:effectLst/>
                        <a:latin typeface="Calibri" panose="020F0502020204030204" pitchFamily="34" charset="0"/>
                      </a:endParaRPr>
                    </a:p>
                  </a:txBody>
                  <a:tcPr marL="11226" marR="11226" marT="11226" marB="188595" anchor="b">
                    <a:lnL w="12700" cmpd="sng">
                      <a:noFill/>
                      <a:prstDash val="solid"/>
                    </a:lnL>
                    <a:lnR w="12700" cmpd="sng">
                      <a:noFill/>
                      <a:prstDash val="solid"/>
                    </a:lnR>
                    <a:lnT w="38100" cmpd="sng">
                      <a:noFill/>
                    </a:lnT>
                    <a:lnB w="12700" cmpd="sng">
                      <a:noFill/>
                      <a:prstDash val="solid"/>
                    </a:lnB>
                    <a:noFill/>
                  </a:tcPr>
                </a:tc>
                <a:tc>
                  <a:txBody>
                    <a:bodyPr/>
                    <a:lstStyle/>
                    <a:p>
                      <a:pPr algn="r" fontAlgn="b"/>
                      <a:r>
                        <a:rPr lang="en-CA" sz="3300" u="none" strike="noStrike" cap="none" spc="0">
                          <a:solidFill>
                            <a:schemeClr val="tx1"/>
                          </a:solidFill>
                          <a:effectLst/>
                        </a:rPr>
                        <a:t>2250</a:t>
                      </a:r>
                      <a:endParaRPr lang="en-CA" sz="3300" b="0" i="0" u="none" strike="noStrike" cap="none" spc="0">
                        <a:solidFill>
                          <a:schemeClr val="tx1"/>
                        </a:solidFill>
                        <a:effectLst/>
                        <a:latin typeface="Calibri" panose="020F0502020204030204" pitchFamily="34" charset="0"/>
                      </a:endParaRPr>
                    </a:p>
                  </a:txBody>
                  <a:tcPr marL="11226" marR="11226" marT="11226" marB="188595" anchor="b">
                    <a:lnL w="12700" cmpd="sng">
                      <a:noFill/>
                      <a:prstDash val="solid"/>
                    </a:lnL>
                    <a:lnR w="12700" cmpd="sng">
                      <a:noFill/>
                      <a:prstDash val="solid"/>
                    </a:lnR>
                    <a:lnT w="38100" cmpd="sng">
                      <a:noFill/>
                    </a:lnT>
                    <a:lnB w="12700" cmpd="sng">
                      <a:noFill/>
                      <a:prstDash val="solid"/>
                    </a:lnB>
                    <a:noFill/>
                  </a:tcPr>
                </a:tc>
                <a:extLst>
                  <a:ext uri="{0D108BD9-81ED-4DB2-BD59-A6C34878D82A}">
                    <a16:rowId xmlns:a16="http://schemas.microsoft.com/office/drawing/2014/main" val="2378125588"/>
                  </a:ext>
                </a:extLst>
              </a:tr>
              <a:tr h="1281100">
                <a:tc>
                  <a:txBody>
                    <a:bodyPr/>
                    <a:lstStyle/>
                    <a:p>
                      <a:pPr algn="l" fontAlgn="b"/>
                      <a:r>
                        <a:rPr lang="en-US" sz="3300" u="none" strike="noStrike" cap="none" spc="0">
                          <a:solidFill>
                            <a:schemeClr val="tx1"/>
                          </a:solidFill>
                          <a:effectLst/>
                        </a:rPr>
                        <a:t>type A accidents, without insurance</a:t>
                      </a:r>
                      <a:endParaRPr lang="en-US" sz="3300" b="0" i="0" u="none" strike="noStrike" cap="none" spc="0">
                        <a:solidFill>
                          <a:schemeClr val="tx1"/>
                        </a:solidFill>
                        <a:effectLst/>
                        <a:latin typeface="Calibri" panose="020F0502020204030204" pitchFamily="34" charset="0"/>
                      </a:endParaRPr>
                    </a:p>
                  </a:txBody>
                  <a:tcPr marL="11226" marR="11226" marT="11226" marB="188595" anchor="b">
                    <a:lnL w="12700" cmpd="sng">
                      <a:noFill/>
                      <a:prstDash val="solid"/>
                    </a:lnL>
                    <a:lnR w="12700" cmpd="sng">
                      <a:noFill/>
                      <a:prstDash val="solid"/>
                    </a:lnR>
                    <a:lnT w="12700" cmpd="sng">
                      <a:noFill/>
                      <a:prstDash val="solid"/>
                    </a:lnT>
                    <a:lnB w="12700" cmpd="sng">
                      <a:noFill/>
                      <a:prstDash val="solid"/>
                    </a:lnB>
                    <a:solidFill>
                      <a:srgbClr val="DAE3F3">
                        <a:alpha val="50196"/>
                      </a:srgbClr>
                    </a:solidFill>
                  </a:tcPr>
                </a:tc>
                <a:tc>
                  <a:txBody>
                    <a:bodyPr/>
                    <a:lstStyle/>
                    <a:p>
                      <a:pPr algn="r" fontAlgn="b"/>
                      <a:r>
                        <a:rPr lang="en-CA" sz="3300" u="none" strike="noStrike" cap="none" spc="0">
                          <a:solidFill>
                            <a:schemeClr val="tx1"/>
                          </a:solidFill>
                          <a:effectLst/>
                        </a:rPr>
                        <a:t>2186.21</a:t>
                      </a:r>
                      <a:endParaRPr lang="en-CA" sz="3300" b="0" i="0" u="none" strike="noStrike" cap="none" spc="0">
                        <a:solidFill>
                          <a:schemeClr val="tx1"/>
                        </a:solidFill>
                        <a:effectLst/>
                        <a:latin typeface="Calibri" panose="020F0502020204030204" pitchFamily="34" charset="0"/>
                      </a:endParaRPr>
                    </a:p>
                  </a:txBody>
                  <a:tcPr marL="11226" marR="11226" marT="11226" marB="188595" anchor="b">
                    <a:lnL w="12700" cmpd="sng">
                      <a:noFill/>
                      <a:prstDash val="solid"/>
                    </a:lnL>
                    <a:lnR w="12700" cmpd="sng">
                      <a:noFill/>
                      <a:prstDash val="solid"/>
                    </a:lnR>
                    <a:lnT w="12700" cmpd="sng">
                      <a:noFill/>
                      <a:prstDash val="solid"/>
                    </a:lnT>
                    <a:lnB w="12700" cmpd="sng">
                      <a:noFill/>
                      <a:prstDash val="solid"/>
                    </a:lnB>
                    <a:solidFill>
                      <a:srgbClr val="DAE3F3">
                        <a:alpha val="50196"/>
                      </a:srgbClr>
                    </a:solidFill>
                  </a:tcPr>
                </a:tc>
                <a:extLst>
                  <a:ext uri="{0D108BD9-81ED-4DB2-BD59-A6C34878D82A}">
                    <a16:rowId xmlns:a16="http://schemas.microsoft.com/office/drawing/2014/main" val="1351151087"/>
                  </a:ext>
                </a:extLst>
              </a:tr>
              <a:tr h="1281100">
                <a:tc>
                  <a:txBody>
                    <a:bodyPr/>
                    <a:lstStyle/>
                    <a:p>
                      <a:pPr algn="l" fontAlgn="b"/>
                      <a:r>
                        <a:rPr lang="en-US" sz="3300" u="none" strike="noStrike" cap="none" spc="0">
                          <a:solidFill>
                            <a:schemeClr val="tx1"/>
                          </a:solidFill>
                          <a:effectLst/>
                        </a:rPr>
                        <a:t>type B accidents, without insurance</a:t>
                      </a:r>
                      <a:endParaRPr lang="en-US" sz="3300" b="0" i="0" u="none" strike="noStrike" cap="none" spc="0">
                        <a:solidFill>
                          <a:schemeClr val="tx1"/>
                        </a:solidFill>
                        <a:effectLst/>
                        <a:latin typeface="Calibri" panose="020F0502020204030204" pitchFamily="34" charset="0"/>
                      </a:endParaRPr>
                    </a:p>
                  </a:txBody>
                  <a:tcPr marL="11226" marR="11226" marT="11226" marB="188595" anchor="b">
                    <a:lnL w="12700" cmpd="sng">
                      <a:noFill/>
                      <a:prstDash val="solid"/>
                    </a:lnL>
                    <a:lnR w="12700" cmpd="sng">
                      <a:noFill/>
                      <a:prstDash val="solid"/>
                    </a:lnR>
                    <a:lnT w="12700" cmpd="sng">
                      <a:noFill/>
                      <a:prstDash val="solid"/>
                    </a:lnT>
                    <a:lnB w="12700" cmpd="sng">
                      <a:noFill/>
                      <a:prstDash val="solid"/>
                    </a:lnB>
                    <a:noFill/>
                  </a:tcPr>
                </a:tc>
                <a:tc>
                  <a:txBody>
                    <a:bodyPr/>
                    <a:lstStyle/>
                    <a:p>
                      <a:pPr algn="r" fontAlgn="b"/>
                      <a:r>
                        <a:rPr lang="en-CA" sz="3300" u="none" strike="noStrike" cap="none" spc="0">
                          <a:solidFill>
                            <a:schemeClr val="tx1"/>
                          </a:solidFill>
                          <a:effectLst/>
                        </a:rPr>
                        <a:t>2295.96</a:t>
                      </a:r>
                      <a:endParaRPr lang="en-CA" sz="3300" b="0" i="0" u="none" strike="noStrike" cap="none" spc="0">
                        <a:solidFill>
                          <a:schemeClr val="tx1"/>
                        </a:solidFill>
                        <a:effectLst/>
                        <a:latin typeface="Calibri" panose="020F0502020204030204" pitchFamily="34" charset="0"/>
                      </a:endParaRPr>
                    </a:p>
                  </a:txBody>
                  <a:tcPr marL="11226" marR="11226" marT="11226" marB="188595" anchor="b">
                    <a:lnL w="12700" cmpd="sng">
                      <a:noFill/>
                      <a:prstDash val="solid"/>
                    </a:lnL>
                    <a:lnR w="12700" cmpd="sng">
                      <a:noFill/>
                      <a:prstDash val="solid"/>
                    </a:lnR>
                    <a:lnT w="12700" cmpd="sng">
                      <a:noFill/>
                      <a:prstDash val="solid"/>
                    </a:lnT>
                    <a:lnB w="12700" cmpd="sng">
                      <a:noFill/>
                      <a:prstDash val="solid"/>
                    </a:lnB>
                    <a:noFill/>
                  </a:tcPr>
                </a:tc>
                <a:extLst>
                  <a:ext uri="{0D108BD9-81ED-4DB2-BD59-A6C34878D82A}">
                    <a16:rowId xmlns:a16="http://schemas.microsoft.com/office/drawing/2014/main" val="2050020250"/>
                  </a:ext>
                </a:extLst>
              </a:tr>
            </a:tbl>
          </a:graphicData>
        </a:graphic>
      </p:graphicFrame>
    </p:spTree>
    <p:extLst>
      <p:ext uri="{BB962C8B-B14F-4D97-AF65-F5344CB8AC3E}">
        <p14:creationId xmlns:p14="http://schemas.microsoft.com/office/powerpoint/2010/main" val="29976901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01BB6F-9AE9-472C-AABF-7FC76851364B}"/>
              </a:ext>
            </a:extLst>
          </p:cNvPr>
          <p:cNvSpPr>
            <a:spLocks noGrp="1"/>
          </p:cNvSpPr>
          <p:nvPr>
            <p:ph type="title"/>
          </p:nvPr>
        </p:nvSpPr>
        <p:spPr/>
        <p:txBody>
          <a:bodyPr/>
          <a:lstStyle/>
          <a:p>
            <a:r>
              <a:rPr lang="en-CA" dirty="0"/>
              <a:t>Analysis</a:t>
            </a:r>
          </a:p>
        </p:txBody>
      </p:sp>
      <p:sp>
        <p:nvSpPr>
          <p:cNvPr id="3" name="Content Placeholder 2">
            <a:extLst>
              <a:ext uri="{FF2B5EF4-FFF2-40B4-BE49-F238E27FC236}">
                <a16:creationId xmlns:a16="http://schemas.microsoft.com/office/drawing/2014/main" id="{63D33E0D-C1DC-47BA-B801-0135299501A8}"/>
              </a:ext>
            </a:extLst>
          </p:cNvPr>
          <p:cNvSpPr>
            <a:spLocks noGrp="1"/>
          </p:cNvSpPr>
          <p:nvPr>
            <p:ph idx="1"/>
          </p:nvPr>
        </p:nvSpPr>
        <p:spPr/>
        <p:txBody>
          <a:bodyPr/>
          <a:lstStyle/>
          <a:p>
            <a:r>
              <a:rPr lang="en-CA" dirty="0"/>
              <a:t>One should insure less frequent but serious accidents.</a:t>
            </a:r>
          </a:p>
          <a:p>
            <a:r>
              <a:rPr lang="en-CA" dirty="0"/>
              <a:t>One should not insure more frequent but less serious accidents. We just have to accept these accidents as part of our life. </a:t>
            </a:r>
            <a:r>
              <a:rPr lang="en-US" dirty="0"/>
              <a:t>They are a regular cost in life or business.</a:t>
            </a:r>
            <a:endParaRPr lang="en-CA" dirty="0"/>
          </a:p>
          <a:p>
            <a:r>
              <a:rPr lang="en-CA" dirty="0"/>
              <a:t>For diseases, one may want to seek vaccination on less frequent but serious diseases. One may not want to seek vaccination on frequent but non serious diseases. </a:t>
            </a:r>
          </a:p>
          <a:p>
            <a:endParaRPr lang="en-CA" dirty="0"/>
          </a:p>
        </p:txBody>
      </p:sp>
    </p:spTree>
    <p:extLst>
      <p:ext uri="{BB962C8B-B14F-4D97-AF65-F5344CB8AC3E}">
        <p14:creationId xmlns:p14="http://schemas.microsoft.com/office/powerpoint/2010/main" val="10625495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5DEDF8-F59D-4936-8CEA-58B39812A2AB}"/>
              </a:ext>
            </a:extLst>
          </p:cNvPr>
          <p:cNvSpPr>
            <a:spLocks noGrp="1"/>
          </p:cNvSpPr>
          <p:nvPr>
            <p:ph type="title"/>
          </p:nvPr>
        </p:nvSpPr>
        <p:spPr/>
        <p:txBody>
          <a:bodyPr/>
          <a:lstStyle/>
          <a:p>
            <a:r>
              <a:rPr lang="en-CA" dirty="0"/>
              <a:t>Possible presentation topic</a:t>
            </a:r>
          </a:p>
        </p:txBody>
      </p:sp>
      <p:sp>
        <p:nvSpPr>
          <p:cNvPr id="3" name="Content Placeholder 2">
            <a:extLst>
              <a:ext uri="{FF2B5EF4-FFF2-40B4-BE49-F238E27FC236}">
                <a16:creationId xmlns:a16="http://schemas.microsoft.com/office/drawing/2014/main" id="{CB217166-4273-4F8B-985D-331BC737F943}"/>
              </a:ext>
            </a:extLst>
          </p:cNvPr>
          <p:cNvSpPr>
            <a:spLocks noGrp="1"/>
          </p:cNvSpPr>
          <p:nvPr>
            <p:ph idx="1"/>
          </p:nvPr>
        </p:nvSpPr>
        <p:spPr/>
        <p:txBody>
          <a:bodyPr/>
          <a:lstStyle/>
          <a:p>
            <a:r>
              <a:rPr lang="en-CA" dirty="0"/>
              <a:t>Why no vaccine is developed for common cold?</a:t>
            </a:r>
          </a:p>
          <a:p>
            <a:r>
              <a:rPr lang="en-CA" dirty="0"/>
              <a:t>Why flu vaccines are developed but only some people choose to get vaccinated?</a:t>
            </a:r>
          </a:p>
          <a:p>
            <a:r>
              <a:rPr lang="en-CA" dirty="0"/>
              <a:t>How about coronaviruses vaccines and vaccinations?</a:t>
            </a:r>
          </a:p>
          <a:p>
            <a:endParaRPr lang="en-CA" dirty="0"/>
          </a:p>
        </p:txBody>
      </p:sp>
    </p:spTree>
    <p:extLst>
      <p:ext uri="{BB962C8B-B14F-4D97-AF65-F5344CB8AC3E}">
        <p14:creationId xmlns:p14="http://schemas.microsoft.com/office/powerpoint/2010/main" val="11667376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3: Flexibility of lifestyle</a:t>
            </a:r>
          </a:p>
        </p:txBody>
      </p:sp>
      <p:sp>
        <p:nvSpPr>
          <p:cNvPr id="3" name="Content Placeholder 2"/>
          <p:cNvSpPr>
            <a:spLocks noGrp="1"/>
          </p:cNvSpPr>
          <p:nvPr>
            <p:ph idx="1"/>
          </p:nvPr>
        </p:nvSpPr>
        <p:spPr/>
        <p:txBody>
          <a:bodyPr>
            <a:noAutofit/>
          </a:bodyPr>
          <a:lstStyle/>
          <a:p>
            <a:r>
              <a:rPr lang="en-US" sz="3200" dirty="0"/>
              <a:t>Suppose one has 1% chance of losing job every year. On average, unemployment will last for 6 months. Your salary is 8000 dollar a month. Your wealth is 50,000 dollar. The unemployment insurance, which will cover 6 month lost income, costs 1000 dollar a year. Assume your monthly expense is 8000 dollar. If your monthly expense remains 8000 dollar during unemployment, will you buy insurance? If your monthly expense can be reduced to 4000 dollar during unemployment, will you buy insurance? </a:t>
            </a:r>
          </a:p>
          <a:p>
            <a:endParaRPr lang="en-US" sz="3200" dirty="0"/>
          </a:p>
        </p:txBody>
      </p:sp>
    </p:spTree>
    <p:extLst>
      <p:ext uri="{BB962C8B-B14F-4D97-AF65-F5344CB8AC3E}">
        <p14:creationId xmlns:p14="http://schemas.microsoft.com/office/powerpoint/2010/main" val="34742216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63F1C8-7028-463B-8D39-A54D6F259E78}"/>
              </a:ext>
            </a:extLst>
          </p:cNvPr>
          <p:cNvSpPr>
            <a:spLocks noGrp="1"/>
          </p:cNvSpPr>
          <p:nvPr>
            <p:ph type="title"/>
          </p:nvPr>
        </p:nvSpPr>
        <p:spPr/>
        <p:txBody>
          <a:bodyPr/>
          <a:lstStyle/>
          <a:p>
            <a:r>
              <a:rPr lang="en-CA" dirty="0"/>
              <a:t>1. Introduction</a:t>
            </a:r>
          </a:p>
        </p:txBody>
      </p:sp>
      <p:sp>
        <p:nvSpPr>
          <p:cNvPr id="3" name="Content Placeholder 2">
            <a:extLst>
              <a:ext uri="{FF2B5EF4-FFF2-40B4-BE49-F238E27FC236}">
                <a16:creationId xmlns:a16="http://schemas.microsoft.com/office/drawing/2014/main" id="{E9522304-F866-419D-AC39-19F717CF56E0}"/>
              </a:ext>
            </a:extLst>
          </p:cNvPr>
          <p:cNvSpPr>
            <a:spLocks noGrp="1"/>
          </p:cNvSpPr>
          <p:nvPr>
            <p:ph idx="1"/>
          </p:nvPr>
        </p:nvSpPr>
        <p:spPr/>
        <p:txBody>
          <a:bodyPr/>
          <a:lstStyle/>
          <a:p>
            <a:r>
              <a:rPr lang="en-CA" dirty="0"/>
              <a:t>When we drive, we need to pay driver’s insurance.</a:t>
            </a:r>
          </a:p>
          <a:p>
            <a:r>
              <a:rPr lang="en-CA" dirty="0"/>
              <a:t>When we own a house, we need to buy home insurance.</a:t>
            </a:r>
          </a:p>
          <a:p>
            <a:r>
              <a:rPr lang="en-CA" dirty="0"/>
              <a:t>When we buy electronics, we can pay for warrantees, or insurances on the products.</a:t>
            </a:r>
          </a:p>
          <a:p>
            <a:r>
              <a:rPr lang="en-CA" dirty="0"/>
              <a:t>When we travel, we can buy travel insurances, which cover various incidents.</a:t>
            </a:r>
          </a:p>
          <a:p>
            <a:endParaRPr lang="en-CA" dirty="0"/>
          </a:p>
        </p:txBody>
      </p:sp>
    </p:spTree>
    <p:extLst>
      <p:ext uri="{BB962C8B-B14F-4D97-AF65-F5344CB8AC3E}">
        <p14:creationId xmlns:p14="http://schemas.microsoft.com/office/powerpoint/2010/main" val="51604624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225973F4-CD29-4D85-8791-4C94E0133DBA}"/>
              </a:ext>
            </a:extLst>
          </p:cNvPr>
          <p:cNvGraphicFramePr>
            <a:graphicFrameLocks noGrp="1"/>
          </p:cNvGraphicFramePr>
          <p:nvPr>
            <p:ph idx="1"/>
          </p:nvPr>
        </p:nvGraphicFramePr>
        <p:xfrm>
          <a:off x="643467" y="1178821"/>
          <a:ext cx="10905067" cy="4500359"/>
        </p:xfrm>
        <a:graphic>
          <a:graphicData uri="http://schemas.openxmlformats.org/drawingml/2006/table">
            <a:tbl>
              <a:tblPr firstRow="1" bandRow="1">
                <a:tableStyleId>{5C22544A-7EE6-4342-B048-85BDC9FD1C3A}</a:tableStyleId>
              </a:tblPr>
              <a:tblGrid>
                <a:gridCol w="7496983">
                  <a:extLst>
                    <a:ext uri="{9D8B030D-6E8A-4147-A177-3AD203B41FA5}">
                      <a16:colId xmlns:a16="http://schemas.microsoft.com/office/drawing/2014/main" val="2107616337"/>
                    </a:ext>
                  </a:extLst>
                </a:gridCol>
                <a:gridCol w="1284388">
                  <a:extLst>
                    <a:ext uri="{9D8B030D-6E8A-4147-A177-3AD203B41FA5}">
                      <a16:colId xmlns:a16="http://schemas.microsoft.com/office/drawing/2014/main" val="4076330619"/>
                    </a:ext>
                  </a:extLst>
                </a:gridCol>
                <a:gridCol w="2123696">
                  <a:extLst>
                    <a:ext uri="{9D8B030D-6E8A-4147-A177-3AD203B41FA5}">
                      <a16:colId xmlns:a16="http://schemas.microsoft.com/office/drawing/2014/main" val="3217427651"/>
                    </a:ext>
                  </a:extLst>
                </a:gridCol>
              </a:tblGrid>
              <a:tr h="416716">
                <a:tc>
                  <a:txBody>
                    <a:bodyPr/>
                    <a:lstStyle/>
                    <a:p>
                      <a:pPr algn="l" fontAlgn="b"/>
                      <a:r>
                        <a:rPr lang="en-CA" sz="2200" u="none" strike="noStrike">
                          <a:effectLst/>
                        </a:rPr>
                        <a:t>monthly income</a:t>
                      </a:r>
                      <a:endParaRPr lang="en-CA" sz="2200" b="0" i="0" u="none" strike="noStrike">
                        <a:solidFill>
                          <a:srgbClr val="000000"/>
                        </a:solidFill>
                        <a:effectLst/>
                        <a:latin typeface="Calibri" panose="020F0502020204030204" pitchFamily="34" charset="0"/>
                      </a:endParaRPr>
                    </a:p>
                  </a:txBody>
                  <a:tcPr marL="10818" marR="10818" marT="10818" marB="0" anchor="b"/>
                </a:tc>
                <a:tc>
                  <a:txBody>
                    <a:bodyPr/>
                    <a:lstStyle/>
                    <a:p>
                      <a:pPr algn="r" fontAlgn="b"/>
                      <a:r>
                        <a:rPr lang="en-CA" sz="2200" u="none" strike="noStrike">
                          <a:effectLst/>
                        </a:rPr>
                        <a:t>8000</a:t>
                      </a:r>
                      <a:endParaRPr lang="en-CA" sz="2200" b="0" i="0" u="none" strike="noStrike">
                        <a:solidFill>
                          <a:srgbClr val="000000"/>
                        </a:solidFill>
                        <a:effectLst/>
                        <a:latin typeface="Calibri" panose="020F0502020204030204" pitchFamily="34" charset="0"/>
                      </a:endParaRPr>
                    </a:p>
                  </a:txBody>
                  <a:tcPr marL="10818" marR="10818" marT="10818" marB="0" anchor="b"/>
                </a:tc>
                <a:tc>
                  <a:txBody>
                    <a:bodyPr/>
                    <a:lstStyle/>
                    <a:p>
                      <a:pPr algn="l" fontAlgn="b"/>
                      <a:r>
                        <a:rPr lang="en-CA" sz="2200" u="none" strike="noStrike">
                          <a:effectLst/>
                        </a:rPr>
                        <a:t>dollar</a:t>
                      </a:r>
                      <a:endParaRPr lang="en-CA" sz="2200" b="0" i="0" u="none" strike="noStrike">
                        <a:solidFill>
                          <a:srgbClr val="000000"/>
                        </a:solidFill>
                        <a:effectLst/>
                        <a:latin typeface="Calibri" panose="020F0502020204030204" pitchFamily="34" charset="0"/>
                      </a:endParaRPr>
                    </a:p>
                  </a:txBody>
                  <a:tcPr marL="10818" marR="10818" marT="10818" marB="0" anchor="b"/>
                </a:tc>
                <a:extLst>
                  <a:ext uri="{0D108BD9-81ED-4DB2-BD59-A6C34878D82A}">
                    <a16:rowId xmlns:a16="http://schemas.microsoft.com/office/drawing/2014/main" val="2717176138"/>
                  </a:ext>
                </a:extLst>
              </a:tr>
              <a:tr h="416716">
                <a:tc>
                  <a:txBody>
                    <a:bodyPr/>
                    <a:lstStyle/>
                    <a:p>
                      <a:pPr algn="l" fontAlgn="b"/>
                      <a:r>
                        <a:rPr lang="en-CA" sz="2200" u="none" strike="noStrike">
                          <a:effectLst/>
                        </a:rPr>
                        <a:t>probability of unemployment</a:t>
                      </a:r>
                      <a:endParaRPr lang="en-CA" sz="2200" b="0" i="0" u="none" strike="noStrike">
                        <a:solidFill>
                          <a:srgbClr val="000000"/>
                        </a:solidFill>
                        <a:effectLst/>
                        <a:latin typeface="Calibri" panose="020F0502020204030204" pitchFamily="34" charset="0"/>
                      </a:endParaRPr>
                    </a:p>
                  </a:txBody>
                  <a:tcPr marL="10818" marR="10818" marT="10818" marB="0" anchor="b"/>
                </a:tc>
                <a:tc>
                  <a:txBody>
                    <a:bodyPr/>
                    <a:lstStyle/>
                    <a:p>
                      <a:pPr algn="r" fontAlgn="b"/>
                      <a:r>
                        <a:rPr lang="en-CA" sz="2200" u="none" strike="noStrike">
                          <a:effectLst/>
                        </a:rPr>
                        <a:t>1%</a:t>
                      </a:r>
                      <a:endParaRPr lang="en-CA" sz="2200" b="0" i="0" u="none" strike="noStrike">
                        <a:solidFill>
                          <a:srgbClr val="000000"/>
                        </a:solidFill>
                        <a:effectLst/>
                        <a:latin typeface="Calibri" panose="020F0502020204030204" pitchFamily="34" charset="0"/>
                      </a:endParaRPr>
                    </a:p>
                  </a:txBody>
                  <a:tcPr marL="10818" marR="10818" marT="10818" marB="0" anchor="b"/>
                </a:tc>
                <a:tc>
                  <a:txBody>
                    <a:bodyPr/>
                    <a:lstStyle/>
                    <a:p>
                      <a:pPr algn="l" fontAlgn="b"/>
                      <a:endParaRPr lang="en-CA" sz="2200" b="0" i="0" u="none" strike="noStrike">
                        <a:solidFill>
                          <a:srgbClr val="000000"/>
                        </a:solidFill>
                        <a:effectLst/>
                        <a:latin typeface="Calibri" panose="020F0502020204030204" pitchFamily="34" charset="0"/>
                      </a:endParaRPr>
                    </a:p>
                  </a:txBody>
                  <a:tcPr marL="10818" marR="10818" marT="10818" marB="0" anchor="b"/>
                </a:tc>
                <a:extLst>
                  <a:ext uri="{0D108BD9-81ED-4DB2-BD59-A6C34878D82A}">
                    <a16:rowId xmlns:a16="http://schemas.microsoft.com/office/drawing/2014/main" val="3603811518"/>
                  </a:ext>
                </a:extLst>
              </a:tr>
              <a:tr h="416716">
                <a:tc>
                  <a:txBody>
                    <a:bodyPr/>
                    <a:lstStyle/>
                    <a:p>
                      <a:pPr algn="l" fontAlgn="b"/>
                      <a:r>
                        <a:rPr lang="en-CA" sz="2200" u="none" strike="noStrike">
                          <a:effectLst/>
                        </a:rPr>
                        <a:t>length of unemployment</a:t>
                      </a:r>
                      <a:endParaRPr lang="en-CA" sz="2200" b="0" i="0" u="none" strike="noStrike">
                        <a:solidFill>
                          <a:srgbClr val="000000"/>
                        </a:solidFill>
                        <a:effectLst/>
                        <a:latin typeface="Calibri" panose="020F0502020204030204" pitchFamily="34" charset="0"/>
                      </a:endParaRPr>
                    </a:p>
                  </a:txBody>
                  <a:tcPr marL="10818" marR="10818" marT="10818" marB="0" anchor="b"/>
                </a:tc>
                <a:tc>
                  <a:txBody>
                    <a:bodyPr/>
                    <a:lstStyle/>
                    <a:p>
                      <a:pPr algn="r" fontAlgn="b"/>
                      <a:r>
                        <a:rPr lang="en-CA" sz="2200" u="none" strike="noStrike">
                          <a:effectLst/>
                        </a:rPr>
                        <a:t>6</a:t>
                      </a:r>
                      <a:endParaRPr lang="en-CA" sz="2200" b="0" i="0" u="none" strike="noStrike">
                        <a:solidFill>
                          <a:srgbClr val="000000"/>
                        </a:solidFill>
                        <a:effectLst/>
                        <a:latin typeface="Calibri" panose="020F0502020204030204" pitchFamily="34" charset="0"/>
                      </a:endParaRPr>
                    </a:p>
                  </a:txBody>
                  <a:tcPr marL="10818" marR="10818" marT="10818" marB="0" anchor="b"/>
                </a:tc>
                <a:tc>
                  <a:txBody>
                    <a:bodyPr/>
                    <a:lstStyle/>
                    <a:p>
                      <a:pPr algn="l" fontAlgn="b"/>
                      <a:r>
                        <a:rPr lang="en-CA" sz="2200" u="none" strike="noStrike">
                          <a:effectLst/>
                        </a:rPr>
                        <a:t>month</a:t>
                      </a:r>
                      <a:endParaRPr lang="en-CA" sz="2200" b="0" i="0" u="none" strike="noStrike">
                        <a:solidFill>
                          <a:srgbClr val="000000"/>
                        </a:solidFill>
                        <a:effectLst/>
                        <a:latin typeface="Calibri" panose="020F0502020204030204" pitchFamily="34" charset="0"/>
                      </a:endParaRPr>
                    </a:p>
                  </a:txBody>
                  <a:tcPr marL="10818" marR="10818" marT="10818" marB="0" anchor="b"/>
                </a:tc>
                <a:extLst>
                  <a:ext uri="{0D108BD9-81ED-4DB2-BD59-A6C34878D82A}">
                    <a16:rowId xmlns:a16="http://schemas.microsoft.com/office/drawing/2014/main" val="1150418087"/>
                  </a:ext>
                </a:extLst>
              </a:tr>
              <a:tr h="416716">
                <a:tc>
                  <a:txBody>
                    <a:bodyPr/>
                    <a:lstStyle/>
                    <a:p>
                      <a:pPr algn="l" fontAlgn="b"/>
                      <a:r>
                        <a:rPr lang="en-US" sz="2200" u="none" strike="noStrike">
                          <a:effectLst/>
                        </a:rPr>
                        <a:t>living cost with inflexible lifestyle</a:t>
                      </a:r>
                      <a:endParaRPr lang="en-US" sz="2200" b="0" i="0" u="none" strike="noStrike">
                        <a:solidFill>
                          <a:srgbClr val="000000"/>
                        </a:solidFill>
                        <a:effectLst/>
                        <a:latin typeface="Calibri" panose="020F0502020204030204" pitchFamily="34" charset="0"/>
                      </a:endParaRPr>
                    </a:p>
                  </a:txBody>
                  <a:tcPr marL="10818" marR="10818" marT="10818" marB="0" anchor="b"/>
                </a:tc>
                <a:tc>
                  <a:txBody>
                    <a:bodyPr/>
                    <a:lstStyle/>
                    <a:p>
                      <a:pPr algn="r" fontAlgn="b"/>
                      <a:r>
                        <a:rPr lang="en-CA" sz="2200" u="none" strike="noStrike">
                          <a:effectLst/>
                        </a:rPr>
                        <a:t>8000</a:t>
                      </a:r>
                      <a:endParaRPr lang="en-CA" sz="2200" b="0" i="0" u="none" strike="noStrike">
                        <a:solidFill>
                          <a:srgbClr val="000000"/>
                        </a:solidFill>
                        <a:effectLst/>
                        <a:latin typeface="Calibri" panose="020F0502020204030204" pitchFamily="34" charset="0"/>
                      </a:endParaRPr>
                    </a:p>
                  </a:txBody>
                  <a:tcPr marL="10818" marR="10818" marT="10818" marB="0" anchor="b"/>
                </a:tc>
                <a:tc>
                  <a:txBody>
                    <a:bodyPr/>
                    <a:lstStyle/>
                    <a:p>
                      <a:pPr algn="l" fontAlgn="b"/>
                      <a:r>
                        <a:rPr lang="en-CA" sz="2200" u="none" strike="noStrike">
                          <a:effectLst/>
                        </a:rPr>
                        <a:t>dollar per month</a:t>
                      </a:r>
                      <a:endParaRPr lang="en-CA" sz="2200" b="0" i="0" u="none" strike="noStrike">
                        <a:solidFill>
                          <a:srgbClr val="000000"/>
                        </a:solidFill>
                        <a:effectLst/>
                        <a:latin typeface="Calibri" panose="020F0502020204030204" pitchFamily="34" charset="0"/>
                      </a:endParaRPr>
                    </a:p>
                  </a:txBody>
                  <a:tcPr marL="10818" marR="10818" marT="10818" marB="0" anchor="b"/>
                </a:tc>
                <a:extLst>
                  <a:ext uri="{0D108BD9-81ED-4DB2-BD59-A6C34878D82A}">
                    <a16:rowId xmlns:a16="http://schemas.microsoft.com/office/drawing/2014/main" val="3466016025"/>
                  </a:ext>
                </a:extLst>
              </a:tr>
              <a:tr h="416716">
                <a:tc>
                  <a:txBody>
                    <a:bodyPr/>
                    <a:lstStyle/>
                    <a:p>
                      <a:pPr algn="l" fontAlgn="b"/>
                      <a:r>
                        <a:rPr lang="en-US" sz="2200" u="none" strike="noStrike">
                          <a:effectLst/>
                        </a:rPr>
                        <a:t>living cost with flexible lifestyle</a:t>
                      </a:r>
                      <a:endParaRPr lang="en-US" sz="2200" b="0" i="0" u="none" strike="noStrike">
                        <a:solidFill>
                          <a:srgbClr val="000000"/>
                        </a:solidFill>
                        <a:effectLst/>
                        <a:latin typeface="Calibri" panose="020F0502020204030204" pitchFamily="34" charset="0"/>
                      </a:endParaRPr>
                    </a:p>
                  </a:txBody>
                  <a:tcPr marL="10818" marR="10818" marT="10818" marB="0" anchor="b"/>
                </a:tc>
                <a:tc>
                  <a:txBody>
                    <a:bodyPr/>
                    <a:lstStyle/>
                    <a:p>
                      <a:pPr algn="r" fontAlgn="b"/>
                      <a:r>
                        <a:rPr lang="en-CA" sz="2200" u="none" strike="noStrike">
                          <a:effectLst/>
                        </a:rPr>
                        <a:t>4000</a:t>
                      </a:r>
                      <a:endParaRPr lang="en-CA" sz="2200" b="0" i="0" u="none" strike="noStrike">
                        <a:solidFill>
                          <a:srgbClr val="000000"/>
                        </a:solidFill>
                        <a:effectLst/>
                        <a:latin typeface="Calibri" panose="020F0502020204030204" pitchFamily="34" charset="0"/>
                      </a:endParaRPr>
                    </a:p>
                  </a:txBody>
                  <a:tcPr marL="10818" marR="10818" marT="10818" marB="0" anchor="b"/>
                </a:tc>
                <a:tc>
                  <a:txBody>
                    <a:bodyPr/>
                    <a:lstStyle/>
                    <a:p>
                      <a:pPr algn="l" fontAlgn="b"/>
                      <a:r>
                        <a:rPr lang="en-CA" sz="2200" u="none" strike="noStrike">
                          <a:effectLst/>
                        </a:rPr>
                        <a:t>dollar per month</a:t>
                      </a:r>
                      <a:endParaRPr lang="en-CA" sz="2200" b="0" i="0" u="none" strike="noStrike">
                        <a:solidFill>
                          <a:srgbClr val="000000"/>
                        </a:solidFill>
                        <a:effectLst/>
                        <a:latin typeface="Calibri" panose="020F0502020204030204" pitchFamily="34" charset="0"/>
                      </a:endParaRPr>
                    </a:p>
                  </a:txBody>
                  <a:tcPr marL="10818" marR="10818" marT="10818" marB="0" anchor="b"/>
                </a:tc>
                <a:extLst>
                  <a:ext uri="{0D108BD9-81ED-4DB2-BD59-A6C34878D82A}">
                    <a16:rowId xmlns:a16="http://schemas.microsoft.com/office/drawing/2014/main" val="3296045774"/>
                  </a:ext>
                </a:extLst>
              </a:tr>
              <a:tr h="416716">
                <a:tc>
                  <a:txBody>
                    <a:bodyPr/>
                    <a:lstStyle/>
                    <a:p>
                      <a:pPr algn="l" fontAlgn="b"/>
                      <a:r>
                        <a:rPr lang="en-CA" sz="2200" u="none" strike="noStrike">
                          <a:effectLst/>
                        </a:rPr>
                        <a:t>wealth level</a:t>
                      </a:r>
                      <a:endParaRPr lang="en-CA" sz="2200" b="0" i="0" u="none" strike="noStrike">
                        <a:solidFill>
                          <a:srgbClr val="000000"/>
                        </a:solidFill>
                        <a:effectLst/>
                        <a:latin typeface="Calibri" panose="020F0502020204030204" pitchFamily="34" charset="0"/>
                      </a:endParaRPr>
                    </a:p>
                  </a:txBody>
                  <a:tcPr marL="10818" marR="10818" marT="10818" marB="0" anchor="b"/>
                </a:tc>
                <a:tc>
                  <a:txBody>
                    <a:bodyPr/>
                    <a:lstStyle/>
                    <a:p>
                      <a:pPr algn="r" fontAlgn="b"/>
                      <a:r>
                        <a:rPr lang="en-CA" sz="2200" u="none" strike="noStrike">
                          <a:effectLst/>
                        </a:rPr>
                        <a:t>50000</a:t>
                      </a:r>
                      <a:endParaRPr lang="en-CA" sz="2200" b="0" i="0" u="none" strike="noStrike">
                        <a:solidFill>
                          <a:srgbClr val="000000"/>
                        </a:solidFill>
                        <a:effectLst/>
                        <a:latin typeface="Calibri" panose="020F0502020204030204" pitchFamily="34" charset="0"/>
                      </a:endParaRPr>
                    </a:p>
                  </a:txBody>
                  <a:tcPr marL="10818" marR="10818" marT="10818" marB="0" anchor="b"/>
                </a:tc>
                <a:tc>
                  <a:txBody>
                    <a:bodyPr/>
                    <a:lstStyle/>
                    <a:p>
                      <a:pPr algn="l" fontAlgn="b"/>
                      <a:r>
                        <a:rPr lang="en-CA" sz="2200" u="none" strike="noStrike">
                          <a:effectLst/>
                        </a:rPr>
                        <a:t>dollar  </a:t>
                      </a:r>
                      <a:endParaRPr lang="en-CA" sz="2200" b="0" i="0" u="none" strike="noStrike">
                        <a:solidFill>
                          <a:srgbClr val="000000"/>
                        </a:solidFill>
                        <a:effectLst/>
                        <a:latin typeface="Calibri" panose="020F0502020204030204" pitchFamily="34" charset="0"/>
                      </a:endParaRPr>
                    </a:p>
                  </a:txBody>
                  <a:tcPr marL="10818" marR="10818" marT="10818" marB="0" anchor="b"/>
                </a:tc>
                <a:extLst>
                  <a:ext uri="{0D108BD9-81ED-4DB2-BD59-A6C34878D82A}">
                    <a16:rowId xmlns:a16="http://schemas.microsoft.com/office/drawing/2014/main" val="2255460473"/>
                  </a:ext>
                </a:extLst>
              </a:tr>
              <a:tr h="416716">
                <a:tc>
                  <a:txBody>
                    <a:bodyPr/>
                    <a:lstStyle/>
                    <a:p>
                      <a:pPr algn="l" fontAlgn="b"/>
                      <a:r>
                        <a:rPr lang="en-CA" sz="2200" u="none" strike="noStrike">
                          <a:effectLst/>
                        </a:rPr>
                        <a:t>cost of insurance</a:t>
                      </a:r>
                      <a:endParaRPr lang="en-CA" sz="2200" b="0" i="0" u="none" strike="noStrike">
                        <a:solidFill>
                          <a:srgbClr val="000000"/>
                        </a:solidFill>
                        <a:effectLst/>
                        <a:latin typeface="Calibri" panose="020F0502020204030204" pitchFamily="34" charset="0"/>
                      </a:endParaRPr>
                    </a:p>
                  </a:txBody>
                  <a:tcPr marL="10818" marR="10818" marT="10818" marB="0" anchor="b"/>
                </a:tc>
                <a:tc>
                  <a:txBody>
                    <a:bodyPr/>
                    <a:lstStyle/>
                    <a:p>
                      <a:pPr algn="r" fontAlgn="b"/>
                      <a:r>
                        <a:rPr lang="en-CA" sz="2200" u="none" strike="noStrike">
                          <a:effectLst/>
                        </a:rPr>
                        <a:t>1000</a:t>
                      </a:r>
                      <a:endParaRPr lang="en-CA" sz="2200" b="0" i="0" u="none" strike="noStrike">
                        <a:solidFill>
                          <a:srgbClr val="000000"/>
                        </a:solidFill>
                        <a:effectLst/>
                        <a:latin typeface="Calibri" panose="020F0502020204030204" pitchFamily="34" charset="0"/>
                      </a:endParaRPr>
                    </a:p>
                  </a:txBody>
                  <a:tcPr marL="10818" marR="10818" marT="10818" marB="0" anchor="b"/>
                </a:tc>
                <a:tc>
                  <a:txBody>
                    <a:bodyPr/>
                    <a:lstStyle/>
                    <a:p>
                      <a:pPr algn="l" fontAlgn="b"/>
                      <a:r>
                        <a:rPr lang="en-CA" sz="2200" u="none" strike="noStrike">
                          <a:effectLst/>
                        </a:rPr>
                        <a:t>dollar</a:t>
                      </a:r>
                      <a:endParaRPr lang="en-CA" sz="2200" b="0" i="0" u="none" strike="noStrike">
                        <a:solidFill>
                          <a:srgbClr val="000000"/>
                        </a:solidFill>
                        <a:effectLst/>
                        <a:latin typeface="Calibri" panose="020F0502020204030204" pitchFamily="34" charset="0"/>
                      </a:endParaRPr>
                    </a:p>
                  </a:txBody>
                  <a:tcPr marL="10818" marR="10818" marT="10818" marB="0" anchor="b"/>
                </a:tc>
                <a:extLst>
                  <a:ext uri="{0D108BD9-81ED-4DB2-BD59-A6C34878D82A}">
                    <a16:rowId xmlns:a16="http://schemas.microsoft.com/office/drawing/2014/main" val="73072966"/>
                  </a:ext>
                </a:extLst>
              </a:tr>
              <a:tr h="416716">
                <a:tc>
                  <a:txBody>
                    <a:bodyPr/>
                    <a:lstStyle/>
                    <a:p>
                      <a:pPr algn="l" fontAlgn="b"/>
                      <a:r>
                        <a:rPr lang="en-US" sz="2200" u="none" strike="noStrike">
                          <a:effectLst/>
                        </a:rPr>
                        <a:t>geometric average wealh with insurance</a:t>
                      </a:r>
                      <a:endParaRPr lang="en-US" sz="2200" b="0" i="0" u="none" strike="noStrike">
                        <a:solidFill>
                          <a:srgbClr val="000000"/>
                        </a:solidFill>
                        <a:effectLst/>
                        <a:latin typeface="Calibri" panose="020F0502020204030204" pitchFamily="34" charset="0"/>
                      </a:endParaRPr>
                    </a:p>
                  </a:txBody>
                  <a:tcPr marL="10818" marR="10818" marT="10818" marB="0" anchor="b"/>
                </a:tc>
                <a:tc>
                  <a:txBody>
                    <a:bodyPr/>
                    <a:lstStyle/>
                    <a:p>
                      <a:pPr algn="r" fontAlgn="b"/>
                      <a:r>
                        <a:rPr lang="en-CA" sz="2200" u="none" strike="noStrike">
                          <a:effectLst/>
                        </a:rPr>
                        <a:t>49000</a:t>
                      </a:r>
                      <a:endParaRPr lang="en-CA" sz="2200" b="0" i="0" u="none" strike="noStrike">
                        <a:solidFill>
                          <a:srgbClr val="000000"/>
                        </a:solidFill>
                        <a:effectLst/>
                        <a:latin typeface="Calibri" panose="020F0502020204030204" pitchFamily="34" charset="0"/>
                      </a:endParaRPr>
                    </a:p>
                  </a:txBody>
                  <a:tcPr marL="10818" marR="10818" marT="10818" marB="0" anchor="b"/>
                </a:tc>
                <a:tc>
                  <a:txBody>
                    <a:bodyPr/>
                    <a:lstStyle/>
                    <a:p>
                      <a:pPr algn="l" fontAlgn="b"/>
                      <a:r>
                        <a:rPr lang="en-CA" sz="2200" u="none" strike="noStrike">
                          <a:effectLst/>
                        </a:rPr>
                        <a:t>dollar</a:t>
                      </a:r>
                      <a:endParaRPr lang="en-CA" sz="2200" b="0" i="0" u="none" strike="noStrike">
                        <a:solidFill>
                          <a:srgbClr val="000000"/>
                        </a:solidFill>
                        <a:effectLst/>
                        <a:latin typeface="Calibri" panose="020F0502020204030204" pitchFamily="34" charset="0"/>
                      </a:endParaRPr>
                    </a:p>
                  </a:txBody>
                  <a:tcPr marL="10818" marR="10818" marT="10818" marB="0" anchor="b"/>
                </a:tc>
                <a:extLst>
                  <a:ext uri="{0D108BD9-81ED-4DB2-BD59-A6C34878D82A}">
                    <a16:rowId xmlns:a16="http://schemas.microsoft.com/office/drawing/2014/main" val="3383729176"/>
                  </a:ext>
                </a:extLst>
              </a:tr>
              <a:tr h="749915">
                <a:tc>
                  <a:txBody>
                    <a:bodyPr/>
                    <a:lstStyle/>
                    <a:p>
                      <a:pPr algn="l" fontAlgn="b"/>
                      <a:r>
                        <a:rPr lang="en-US" sz="2200" u="none" strike="noStrike">
                          <a:effectLst/>
                        </a:rPr>
                        <a:t>geometric average wealh without insurance, inflexible lifestyle</a:t>
                      </a:r>
                      <a:endParaRPr lang="en-US" sz="2200" b="0" i="0" u="none" strike="noStrike">
                        <a:solidFill>
                          <a:srgbClr val="000000"/>
                        </a:solidFill>
                        <a:effectLst/>
                        <a:latin typeface="Calibri" panose="020F0502020204030204" pitchFamily="34" charset="0"/>
                      </a:endParaRPr>
                    </a:p>
                  </a:txBody>
                  <a:tcPr marL="10818" marR="10818" marT="10818" marB="0" anchor="b"/>
                </a:tc>
                <a:tc>
                  <a:txBody>
                    <a:bodyPr/>
                    <a:lstStyle/>
                    <a:p>
                      <a:pPr algn="r" fontAlgn="b"/>
                      <a:r>
                        <a:rPr lang="en-CA" sz="2200" u="none" strike="noStrike">
                          <a:effectLst/>
                        </a:rPr>
                        <a:t>48416.19</a:t>
                      </a:r>
                      <a:endParaRPr lang="en-CA" sz="2200" b="0" i="0" u="none" strike="noStrike">
                        <a:solidFill>
                          <a:srgbClr val="000000"/>
                        </a:solidFill>
                        <a:effectLst/>
                        <a:latin typeface="Calibri" panose="020F0502020204030204" pitchFamily="34" charset="0"/>
                      </a:endParaRPr>
                    </a:p>
                  </a:txBody>
                  <a:tcPr marL="10818" marR="10818" marT="10818" marB="0" anchor="b"/>
                </a:tc>
                <a:tc>
                  <a:txBody>
                    <a:bodyPr/>
                    <a:lstStyle/>
                    <a:p>
                      <a:pPr algn="l" fontAlgn="b"/>
                      <a:r>
                        <a:rPr lang="en-CA" sz="2200" u="none" strike="noStrike">
                          <a:effectLst/>
                        </a:rPr>
                        <a:t>dollar</a:t>
                      </a:r>
                      <a:endParaRPr lang="en-CA" sz="2200" b="0" i="0" u="none" strike="noStrike">
                        <a:solidFill>
                          <a:srgbClr val="000000"/>
                        </a:solidFill>
                        <a:effectLst/>
                        <a:latin typeface="Calibri" panose="020F0502020204030204" pitchFamily="34" charset="0"/>
                      </a:endParaRPr>
                    </a:p>
                  </a:txBody>
                  <a:tcPr marL="10818" marR="10818" marT="10818" marB="0" anchor="b"/>
                </a:tc>
                <a:extLst>
                  <a:ext uri="{0D108BD9-81ED-4DB2-BD59-A6C34878D82A}">
                    <a16:rowId xmlns:a16="http://schemas.microsoft.com/office/drawing/2014/main" val="3004295992"/>
                  </a:ext>
                </a:extLst>
              </a:tr>
              <a:tr h="416716">
                <a:tc>
                  <a:txBody>
                    <a:bodyPr/>
                    <a:lstStyle/>
                    <a:p>
                      <a:pPr algn="l" fontAlgn="b"/>
                      <a:r>
                        <a:rPr lang="en-US" sz="2200" u="none" strike="noStrike">
                          <a:effectLst/>
                        </a:rPr>
                        <a:t>geometric average wealh without insurance, flexible lifestyle</a:t>
                      </a:r>
                      <a:endParaRPr lang="en-US" sz="2200" b="0" i="0" u="none" strike="noStrike">
                        <a:solidFill>
                          <a:srgbClr val="000000"/>
                        </a:solidFill>
                        <a:effectLst/>
                        <a:latin typeface="Calibri" panose="020F0502020204030204" pitchFamily="34" charset="0"/>
                      </a:endParaRPr>
                    </a:p>
                  </a:txBody>
                  <a:tcPr marL="10818" marR="10818" marT="10818" marB="0" anchor="b"/>
                </a:tc>
                <a:tc>
                  <a:txBody>
                    <a:bodyPr/>
                    <a:lstStyle/>
                    <a:p>
                      <a:pPr algn="r" fontAlgn="b"/>
                      <a:r>
                        <a:rPr lang="en-CA" sz="2200" u="none" strike="noStrike">
                          <a:effectLst/>
                        </a:rPr>
                        <a:t>49674.10</a:t>
                      </a:r>
                      <a:endParaRPr lang="en-CA" sz="2200" b="0" i="0" u="none" strike="noStrike">
                        <a:solidFill>
                          <a:srgbClr val="000000"/>
                        </a:solidFill>
                        <a:effectLst/>
                        <a:latin typeface="Calibri" panose="020F0502020204030204" pitchFamily="34" charset="0"/>
                      </a:endParaRPr>
                    </a:p>
                  </a:txBody>
                  <a:tcPr marL="10818" marR="10818" marT="10818" marB="0" anchor="b"/>
                </a:tc>
                <a:tc>
                  <a:txBody>
                    <a:bodyPr/>
                    <a:lstStyle/>
                    <a:p>
                      <a:pPr algn="l" fontAlgn="b"/>
                      <a:r>
                        <a:rPr lang="en-CA" sz="2200" u="none" strike="noStrike">
                          <a:effectLst/>
                        </a:rPr>
                        <a:t>dollar</a:t>
                      </a:r>
                      <a:endParaRPr lang="en-CA" sz="2200" b="0" i="0" u="none" strike="noStrike">
                        <a:solidFill>
                          <a:srgbClr val="000000"/>
                        </a:solidFill>
                        <a:effectLst/>
                        <a:latin typeface="Calibri" panose="020F0502020204030204" pitchFamily="34" charset="0"/>
                      </a:endParaRPr>
                    </a:p>
                  </a:txBody>
                  <a:tcPr marL="10818" marR="10818" marT="10818" marB="0" anchor="b"/>
                </a:tc>
                <a:extLst>
                  <a:ext uri="{0D108BD9-81ED-4DB2-BD59-A6C34878D82A}">
                    <a16:rowId xmlns:a16="http://schemas.microsoft.com/office/drawing/2014/main" val="3494068849"/>
                  </a:ext>
                </a:extLst>
              </a:tr>
            </a:tbl>
          </a:graphicData>
        </a:graphic>
      </p:graphicFrame>
    </p:spTree>
    <p:extLst>
      <p:ext uri="{BB962C8B-B14F-4D97-AF65-F5344CB8AC3E}">
        <p14:creationId xmlns:p14="http://schemas.microsoft.com/office/powerpoint/2010/main" val="13340579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F478A-B5B2-4E9D-944E-253388397E02}"/>
              </a:ext>
            </a:extLst>
          </p:cNvPr>
          <p:cNvSpPr>
            <a:spLocks noGrp="1"/>
          </p:cNvSpPr>
          <p:nvPr>
            <p:ph type="title"/>
          </p:nvPr>
        </p:nvSpPr>
        <p:spPr/>
        <p:txBody>
          <a:bodyPr/>
          <a:lstStyle/>
          <a:p>
            <a:r>
              <a:rPr lang="en-CA" dirty="0"/>
              <a:t>Analysis</a:t>
            </a:r>
          </a:p>
        </p:txBody>
      </p:sp>
      <p:sp>
        <p:nvSpPr>
          <p:cNvPr id="3" name="Content Placeholder 2">
            <a:extLst>
              <a:ext uri="{FF2B5EF4-FFF2-40B4-BE49-F238E27FC236}">
                <a16:creationId xmlns:a16="http://schemas.microsoft.com/office/drawing/2014/main" id="{F80831FA-836D-4887-827A-1440D1F6F32B}"/>
              </a:ext>
            </a:extLst>
          </p:cNvPr>
          <p:cNvSpPr>
            <a:spLocks noGrp="1"/>
          </p:cNvSpPr>
          <p:nvPr>
            <p:ph idx="1"/>
          </p:nvPr>
        </p:nvSpPr>
        <p:spPr/>
        <p:txBody>
          <a:bodyPr/>
          <a:lstStyle/>
          <a:p>
            <a:r>
              <a:rPr lang="en-CA" dirty="0"/>
              <a:t>When lifestyle is inflexible, we should buy insurance.</a:t>
            </a:r>
          </a:p>
          <a:p>
            <a:r>
              <a:rPr lang="en-CA" dirty="0"/>
              <a:t>When lifestyle is flexible, we should not buy insurance.</a:t>
            </a:r>
          </a:p>
          <a:p>
            <a:endParaRPr lang="en-CA" dirty="0"/>
          </a:p>
        </p:txBody>
      </p:sp>
    </p:spTree>
    <p:extLst>
      <p:ext uri="{BB962C8B-B14F-4D97-AF65-F5344CB8AC3E}">
        <p14:creationId xmlns:p14="http://schemas.microsoft.com/office/powerpoint/2010/main" val="280901306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4 (Cost of insurance matters)</a:t>
            </a:r>
          </a:p>
        </p:txBody>
      </p:sp>
      <p:sp>
        <p:nvSpPr>
          <p:cNvPr id="3" name="Content Placeholder 2"/>
          <p:cNvSpPr>
            <a:spLocks noGrp="1"/>
          </p:cNvSpPr>
          <p:nvPr>
            <p:ph idx="1"/>
          </p:nvPr>
        </p:nvSpPr>
        <p:spPr/>
        <p:txBody>
          <a:bodyPr/>
          <a:lstStyle/>
          <a:p>
            <a:r>
              <a:rPr lang="en-US" dirty="0"/>
              <a:t>Suppose an air ticket costs 300 dollars. The insurance on the ticket provides one chance to exchange for a ticket in case you need to change the traveling time. This happens about one out of ten times. A passenger’s initial wealth is 500 dollars. If the cost of the insurance is 35 dollars, should he buy insurance? What if the cost of the insurance is 55 dollars? </a:t>
            </a:r>
            <a:br>
              <a:rPr lang="en-US" dirty="0"/>
            </a:br>
            <a:endParaRPr lang="en-US" dirty="0"/>
          </a:p>
        </p:txBody>
      </p:sp>
    </p:spTree>
    <p:extLst>
      <p:ext uri="{BB962C8B-B14F-4D97-AF65-F5344CB8AC3E}">
        <p14:creationId xmlns:p14="http://schemas.microsoft.com/office/powerpoint/2010/main" val="199649743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3ABC2D55-C6B0-40B6-A7D8-6E26FD157590}"/>
              </a:ext>
            </a:extLst>
          </p:cNvPr>
          <p:cNvGraphicFramePr>
            <a:graphicFrameLocks noGrp="1"/>
          </p:cNvGraphicFramePr>
          <p:nvPr>
            <p:ph idx="1"/>
          </p:nvPr>
        </p:nvGraphicFramePr>
        <p:xfrm>
          <a:off x="905771" y="643466"/>
          <a:ext cx="10380459" cy="5571070"/>
        </p:xfrm>
        <a:graphic>
          <a:graphicData uri="http://schemas.openxmlformats.org/drawingml/2006/table">
            <a:tbl>
              <a:tblPr firstRow="1" bandRow="1">
                <a:tableStyleId>{3B4B98B0-60AC-42C2-AFA5-B58CD77FA1E5}</a:tableStyleId>
              </a:tblPr>
              <a:tblGrid>
                <a:gridCol w="7848749">
                  <a:extLst>
                    <a:ext uri="{9D8B030D-6E8A-4147-A177-3AD203B41FA5}">
                      <a16:colId xmlns:a16="http://schemas.microsoft.com/office/drawing/2014/main" val="481114035"/>
                    </a:ext>
                  </a:extLst>
                </a:gridCol>
                <a:gridCol w="1274644">
                  <a:extLst>
                    <a:ext uri="{9D8B030D-6E8A-4147-A177-3AD203B41FA5}">
                      <a16:colId xmlns:a16="http://schemas.microsoft.com/office/drawing/2014/main" val="883414832"/>
                    </a:ext>
                  </a:extLst>
                </a:gridCol>
                <a:gridCol w="1257066">
                  <a:extLst>
                    <a:ext uri="{9D8B030D-6E8A-4147-A177-3AD203B41FA5}">
                      <a16:colId xmlns:a16="http://schemas.microsoft.com/office/drawing/2014/main" val="1360805368"/>
                    </a:ext>
                  </a:extLst>
                </a:gridCol>
              </a:tblGrid>
              <a:tr h="580370">
                <a:tc>
                  <a:txBody>
                    <a:bodyPr/>
                    <a:lstStyle/>
                    <a:p>
                      <a:pPr algn="l" rtl="0" fontAlgn="b"/>
                      <a:r>
                        <a:rPr lang="en-CA" sz="3000" u="none" strike="noStrike">
                          <a:effectLst/>
                        </a:rPr>
                        <a:t>cost of air ticket</a:t>
                      </a:r>
                      <a:endParaRPr lang="en-CA" sz="3000" b="0" i="0" u="none" strike="noStrike">
                        <a:solidFill>
                          <a:srgbClr val="000000"/>
                        </a:solidFill>
                        <a:effectLst/>
                        <a:latin typeface="Calibri" panose="020F0502020204030204" pitchFamily="34" charset="0"/>
                      </a:endParaRPr>
                    </a:p>
                  </a:txBody>
                  <a:tcPr marL="15067" marR="15067" marT="15067" marB="0" anchor="b"/>
                </a:tc>
                <a:tc>
                  <a:txBody>
                    <a:bodyPr/>
                    <a:lstStyle/>
                    <a:p>
                      <a:pPr algn="r" rtl="0" fontAlgn="b"/>
                      <a:r>
                        <a:rPr lang="en-CA" sz="3000" u="none" strike="noStrike">
                          <a:effectLst/>
                        </a:rPr>
                        <a:t>300</a:t>
                      </a:r>
                      <a:endParaRPr lang="en-CA" sz="3000" b="0" i="0" u="none" strike="noStrike">
                        <a:solidFill>
                          <a:srgbClr val="000000"/>
                        </a:solidFill>
                        <a:effectLst/>
                        <a:latin typeface="Calibri" panose="020F0502020204030204" pitchFamily="34" charset="0"/>
                      </a:endParaRPr>
                    </a:p>
                  </a:txBody>
                  <a:tcPr marL="15067" marR="15067" marT="15067" marB="0" anchor="b"/>
                </a:tc>
                <a:tc>
                  <a:txBody>
                    <a:bodyPr/>
                    <a:lstStyle/>
                    <a:p>
                      <a:pPr algn="l" rtl="0" fontAlgn="b"/>
                      <a:r>
                        <a:rPr lang="en-CA" sz="3000" u="none" strike="noStrike">
                          <a:effectLst/>
                        </a:rPr>
                        <a:t>dollar</a:t>
                      </a:r>
                      <a:endParaRPr lang="en-CA" sz="3000" b="0" i="0" u="none" strike="noStrike">
                        <a:solidFill>
                          <a:srgbClr val="000000"/>
                        </a:solidFill>
                        <a:effectLst/>
                        <a:latin typeface="Calibri" panose="020F0502020204030204" pitchFamily="34" charset="0"/>
                      </a:endParaRPr>
                    </a:p>
                  </a:txBody>
                  <a:tcPr marL="15067" marR="15067" marT="15067" marB="0" anchor="b"/>
                </a:tc>
                <a:extLst>
                  <a:ext uri="{0D108BD9-81ED-4DB2-BD59-A6C34878D82A}">
                    <a16:rowId xmlns:a16="http://schemas.microsoft.com/office/drawing/2014/main" val="3984082238"/>
                  </a:ext>
                </a:extLst>
              </a:tr>
              <a:tr h="580370">
                <a:tc>
                  <a:txBody>
                    <a:bodyPr/>
                    <a:lstStyle/>
                    <a:p>
                      <a:pPr algn="l" rtl="0" fontAlgn="b"/>
                      <a:r>
                        <a:rPr lang="en-US" sz="3000" u="none" strike="noStrike">
                          <a:effectLst/>
                        </a:rPr>
                        <a:t>probability of changing travel time</a:t>
                      </a:r>
                      <a:endParaRPr lang="en-US" sz="3000" b="0" i="0" u="none" strike="noStrike">
                        <a:solidFill>
                          <a:srgbClr val="000000"/>
                        </a:solidFill>
                        <a:effectLst/>
                        <a:latin typeface="Calibri" panose="020F0502020204030204" pitchFamily="34" charset="0"/>
                      </a:endParaRPr>
                    </a:p>
                  </a:txBody>
                  <a:tcPr marL="15067" marR="15067" marT="15067" marB="0" anchor="b"/>
                </a:tc>
                <a:tc>
                  <a:txBody>
                    <a:bodyPr/>
                    <a:lstStyle/>
                    <a:p>
                      <a:pPr algn="r" rtl="0" fontAlgn="b"/>
                      <a:r>
                        <a:rPr lang="en-CA" sz="3000" u="none" strike="noStrike">
                          <a:effectLst/>
                        </a:rPr>
                        <a:t>10%</a:t>
                      </a:r>
                      <a:endParaRPr lang="en-CA" sz="3000" b="0" i="0" u="none" strike="noStrike">
                        <a:solidFill>
                          <a:srgbClr val="000000"/>
                        </a:solidFill>
                        <a:effectLst/>
                        <a:latin typeface="Calibri" panose="020F0502020204030204" pitchFamily="34" charset="0"/>
                      </a:endParaRPr>
                    </a:p>
                  </a:txBody>
                  <a:tcPr marL="15067" marR="15067" marT="15067" marB="0" anchor="b"/>
                </a:tc>
                <a:tc>
                  <a:txBody>
                    <a:bodyPr/>
                    <a:lstStyle/>
                    <a:p>
                      <a:pPr algn="l" fontAlgn="b"/>
                      <a:endParaRPr lang="en-CA" sz="3000" b="0" i="0" u="none" strike="noStrike">
                        <a:solidFill>
                          <a:srgbClr val="000000"/>
                        </a:solidFill>
                        <a:effectLst/>
                        <a:latin typeface="Arial" panose="020B0604020202020204" pitchFamily="34" charset="0"/>
                      </a:endParaRPr>
                    </a:p>
                  </a:txBody>
                  <a:tcPr marL="15067" marR="15067" marT="15067" marB="0" anchor="b"/>
                </a:tc>
                <a:extLst>
                  <a:ext uri="{0D108BD9-81ED-4DB2-BD59-A6C34878D82A}">
                    <a16:rowId xmlns:a16="http://schemas.microsoft.com/office/drawing/2014/main" val="3346954299"/>
                  </a:ext>
                </a:extLst>
              </a:tr>
              <a:tr h="580370">
                <a:tc>
                  <a:txBody>
                    <a:bodyPr/>
                    <a:lstStyle/>
                    <a:p>
                      <a:pPr algn="l" rtl="0" fontAlgn="b"/>
                      <a:r>
                        <a:rPr lang="en-CA" sz="3000" u="none" strike="noStrike">
                          <a:effectLst/>
                        </a:rPr>
                        <a:t>wealth level</a:t>
                      </a:r>
                      <a:endParaRPr lang="en-CA" sz="3000" b="0" i="0" u="none" strike="noStrike">
                        <a:solidFill>
                          <a:srgbClr val="000000"/>
                        </a:solidFill>
                        <a:effectLst/>
                        <a:latin typeface="Calibri" panose="020F0502020204030204" pitchFamily="34" charset="0"/>
                      </a:endParaRPr>
                    </a:p>
                  </a:txBody>
                  <a:tcPr marL="15067" marR="15067" marT="15067" marB="0" anchor="b"/>
                </a:tc>
                <a:tc>
                  <a:txBody>
                    <a:bodyPr/>
                    <a:lstStyle/>
                    <a:p>
                      <a:pPr algn="r" rtl="0" fontAlgn="b"/>
                      <a:r>
                        <a:rPr lang="en-CA" sz="3000" u="none" strike="noStrike">
                          <a:effectLst/>
                        </a:rPr>
                        <a:t>500</a:t>
                      </a:r>
                      <a:endParaRPr lang="en-CA" sz="3000" b="0" i="0" u="none" strike="noStrike">
                        <a:solidFill>
                          <a:srgbClr val="000000"/>
                        </a:solidFill>
                        <a:effectLst/>
                        <a:latin typeface="Calibri" panose="020F0502020204030204" pitchFamily="34" charset="0"/>
                      </a:endParaRPr>
                    </a:p>
                  </a:txBody>
                  <a:tcPr marL="15067" marR="15067" marT="15067" marB="0" anchor="b"/>
                </a:tc>
                <a:tc>
                  <a:txBody>
                    <a:bodyPr/>
                    <a:lstStyle/>
                    <a:p>
                      <a:pPr algn="l" rtl="0" fontAlgn="b"/>
                      <a:r>
                        <a:rPr lang="en-CA" sz="3000" u="none" strike="noStrike">
                          <a:effectLst/>
                        </a:rPr>
                        <a:t>dollar</a:t>
                      </a:r>
                      <a:endParaRPr lang="en-CA" sz="3000" b="0" i="0" u="none" strike="noStrike">
                        <a:solidFill>
                          <a:srgbClr val="000000"/>
                        </a:solidFill>
                        <a:effectLst/>
                        <a:latin typeface="Calibri" panose="020F0502020204030204" pitchFamily="34" charset="0"/>
                      </a:endParaRPr>
                    </a:p>
                  </a:txBody>
                  <a:tcPr marL="15067" marR="15067" marT="15067" marB="0" anchor="b"/>
                </a:tc>
                <a:extLst>
                  <a:ext uri="{0D108BD9-81ED-4DB2-BD59-A6C34878D82A}">
                    <a16:rowId xmlns:a16="http://schemas.microsoft.com/office/drawing/2014/main" val="256731395"/>
                  </a:ext>
                </a:extLst>
              </a:tr>
              <a:tr h="580370">
                <a:tc>
                  <a:txBody>
                    <a:bodyPr/>
                    <a:lstStyle/>
                    <a:p>
                      <a:pPr algn="l" rtl="0" fontAlgn="b"/>
                      <a:r>
                        <a:rPr lang="en-CA" sz="3000" u="none" strike="noStrike">
                          <a:effectLst/>
                        </a:rPr>
                        <a:t>low cost insurance</a:t>
                      </a:r>
                      <a:endParaRPr lang="en-CA" sz="3000" b="0" i="0" u="none" strike="noStrike">
                        <a:solidFill>
                          <a:srgbClr val="000000"/>
                        </a:solidFill>
                        <a:effectLst/>
                        <a:latin typeface="Calibri" panose="020F0502020204030204" pitchFamily="34" charset="0"/>
                      </a:endParaRPr>
                    </a:p>
                  </a:txBody>
                  <a:tcPr marL="15067" marR="15067" marT="15067" marB="0" anchor="b"/>
                </a:tc>
                <a:tc>
                  <a:txBody>
                    <a:bodyPr/>
                    <a:lstStyle/>
                    <a:p>
                      <a:pPr algn="r" rtl="0" fontAlgn="b"/>
                      <a:r>
                        <a:rPr lang="en-CA" sz="3000" u="none" strike="noStrike">
                          <a:effectLst/>
                        </a:rPr>
                        <a:t>35</a:t>
                      </a:r>
                      <a:endParaRPr lang="en-CA" sz="3000" b="0" i="0" u="none" strike="noStrike">
                        <a:solidFill>
                          <a:srgbClr val="000000"/>
                        </a:solidFill>
                        <a:effectLst/>
                        <a:latin typeface="Calibri" panose="020F0502020204030204" pitchFamily="34" charset="0"/>
                      </a:endParaRPr>
                    </a:p>
                  </a:txBody>
                  <a:tcPr marL="15067" marR="15067" marT="15067" marB="0" anchor="b"/>
                </a:tc>
                <a:tc>
                  <a:txBody>
                    <a:bodyPr/>
                    <a:lstStyle/>
                    <a:p>
                      <a:pPr algn="l" rtl="0" fontAlgn="b"/>
                      <a:r>
                        <a:rPr lang="en-CA" sz="3000" u="none" strike="noStrike">
                          <a:effectLst/>
                        </a:rPr>
                        <a:t>dollar</a:t>
                      </a:r>
                      <a:endParaRPr lang="en-CA" sz="3000" b="0" i="0" u="none" strike="noStrike">
                        <a:solidFill>
                          <a:srgbClr val="000000"/>
                        </a:solidFill>
                        <a:effectLst/>
                        <a:latin typeface="Calibri" panose="020F0502020204030204" pitchFamily="34" charset="0"/>
                      </a:endParaRPr>
                    </a:p>
                  </a:txBody>
                  <a:tcPr marL="15067" marR="15067" marT="15067" marB="0" anchor="b"/>
                </a:tc>
                <a:extLst>
                  <a:ext uri="{0D108BD9-81ED-4DB2-BD59-A6C34878D82A}">
                    <a16:rowId xmlns:a16="http://schemas.microsoft.com/office/drawing/2014/main" val="518442715"/>
                  </a:ext>
                </a:extLst>
              </a:tr>
              <a:tr h="580370">
                <a:tc>
                  <a:txBody>
                    <a:bodyPr/>
                    <a:lstStyle/>
                    <a:p>
                      <a:pPr algn="l" rtl="0" fontAlgn="b"/>
                      <a:r>
                        <a:rPr lang="en-CA" sz="3000" u="none" strike="noStrike">
                          <a:effectLst/>
                        </a:rPr>
                        <a:t>high cost insurance</a:t>
                      </a:r>
                      <a:endParaRPr lang="en-CA" sz="3000" b="0" i="0" u="none" strike="noStrike">
                        <a:solidFill>
                          <a:srgbClr val="000000"/>
                        </a:solidFill>
                        <a:effectLst/>
                        <a:latin typeface="Calibri" panose="020F0502020204030204" pitchFamily="34" charset="0"/>
                      </a:endParaRPr>
                    </a:p>
                  </a:txBody>
                  <a:tcPr marL="15067" marR="15067" marT="15067" marB="0" anchor="b"/>
                </a:tc>
                <a:tc>
                  <a:txBody>
                    <a:bodyPr/>
                    <a:lstStyle/>
                    <a:p>
                      <a:pPr algn="r" rtl="0" fontAlgn="b"/>
                      <a:r>
                        <a:rPr lang="en-CA" sz="3000" u="none" strike="noStrike">
                          <a:effectLst/>
                        </a:rPr>
                        <a:t>55</a:t>
                      </a:r>
                      <a:endParaRPr lang="en-CA" sz="3000" b="0" i="0" u="none" strike="noStrike">
                        <a:solidFill>
                          <a:srgbClr val="000000"/>
                        </a:solidFill>
                        <a:effectLst/>
                        <a:latin typeface="Calibri" panose="020F0502020204030204" pitchFamily="34" charset="0"/>
                      </a:endParaRPr>
                    </a:p>
                  </a:txBody>
                  <a:tcPr marL="15067" marR="15067" marT="15067" marB="0" anchor="b"/>
                </a:tc>
                <a:tc>
                  <a:txBody>
                    <a:bodyPr/>
                    <a:lstStyle/>
                    <a:p>
                      <a:pPr algn="l" rtl="0" fontAlgn="b"/>
                      <a:r>
                        <a:rPr lang="en-CA" sz="3000" u="none" strike="noStrike">
                          <a:effectLst/>
                        </a:rPr>
                        <a:t>dollar</a:t>
                      </a:r>
                      <a:endParaRPr lang="en-CA" sz="3000" b="0" i="0" u="none" strike="noStrike">
                        <a:solidFill>
                          <a:srgbClr val="000000"/>
                        </a:solidFill>
                        <a:effectLst/>
                        <a:latin typeface="Calibri" panose="020F0502020204030204" pitchFamily="34" charset="0"/>
                      </a:endParaRPr>
                    </a:p>
                  </a:txBody>
                  <a:tcPr marL="15067" marR="15067" marT="15067" marB="0" anchor="b"/>
                </a:tc>
                <a:extLst>
                  <a:ext uri="{0D108BD9-81ED-4DB2-BD59-A6C34878D82A}">
                    <a16:rowId xmlns:a16="http://schemas.microsoft.com/office/drawing/2014/main" val="3616196951"/>
                  </a:ext>
                </a:extLst>
              </a:tr>
              <a:tr h="580370">
                <a:tc>
                  <a:txBody>
                    <a:bodyPr/>
                    <a:lstStyle/>
                    <a:p>
                      <a:pPr algn="l" rtl="0" fontAlgn="b"/>
                      <a:r>
                        <a:rPr lang="en-US" sz="3000" u="none" strike="noStrike">
                          <a:effectLst/>
                        </a:rPr>
                        <a:t>geometric avarage wealth with no insurance</a:t>
                      </a:r>
                      <a:endParaRPr lang="en-US" sz="3000" b="0" i="0" u="none" strike="noStrike">
                        <a:solidFill>
                          <a:srgbClr val="000000"/>
                        </a:solidFill>
                        <a:effectLst/>
                        <a:latin typeface="Calibri" panose="020F0502020204030204" pitchFamily="34" charset="0"/>
                      </a:endParaRPr>
                    </a:p>
                  </a:txBody>
                  <a:tcPr marL="15067" marR="15067" marT="15067" marB="0" anchor="b"/>
                </a:tc>
                <a:tc>
                  <a:txBody>
                    <a:bodyPr/>
                    <a:lstStyle/>
                    <a:p>
                      <a:pPr algn="r" rtl="0" fontAlgn="b"/>
                      <a:r>
                        <a:rPr lang="en-CA" sz="3000" u="none" strike="noStrike">
                          <a:effectLst/>
                        </a:rPr>
                        <a:t>456.2</a:t>
                      </a:r>
                      <a:endParaRPr lang="en-CA" sz="3000" b="0" i="0" u="none" strike="noStrike">
                        <a:solidFill>
                          <a:srgbClr val="000000"/>
                        </a:solidFill>
                        <a:effectLst/>
                        <a:latin typeface="Calibri" panose="020F0502020204030204" pitchFamily="34" charset="0"/>
                      </a:endParaRPr>
                    </a:p>
                  </a:txBody>
                  <a:tcPr marL="15067" marR="15067" marT="15067" marB="0" anchor="b"/>
                </a:tc>
                <a:tc>
                  <a:txBody>
                    <a:bodyPr/>
                    <a:lstStyle/>
                    <a:p>
                      <a:pPr algn="l" rtl="0" fontAlgn="b"/>
                      <a:r>
                        <a:rPr lang="en-CA" sz="3000" u="none" strike="noStrike">
                          <a:effectLst/>
                        </a:rPr>
                        <a:t>dollar</a:t>
                      </a:r>
                      <a:endParaRPr lang="en-CA" sz="3000" b="0" i="0" u="none" strike="noStrike">
                        <a:solidFill>
                          <a:srgbClr val="000000"/>
                        </a:solidFill>
                        <a:effectLst/>
                        <a:latin typeface="Calibri" panose="020F0502020204030204" pitchFamily="34" charset="0"/>
                      </a:endParaRPr>
                    </a:p>
                  </a:txBody>
                  <a:tcPr marL="15067" marR="15067" marT="15067" marB="0" anchor="b"/>
                </a:tc>
                <a:extLst>
                  <a:ext uri="{0D108BD9-81ED-4DB2-BD59-A6C34878D82A}">
                    <a16:rowId xmlns:a16="http://schemas.microsoft.com/office/drawing/2014/main" val="3390653254"/>
                  </a:ext>
                </a:extLst>
              </a:tr>
              <a:tr h="1044425">
                <a:tc>
                  <a:txBody>
                    <a:bodyPr/>
                    <a:lstStyle/>
                    <a:p>
                      <a:pPr algn="l" rtl="0" fontAlgn="b"/>
                      <a:r>
                        <a:rPr lang="en-US" sz="3000" u="none" strike="noStrike">
                          <a:effectLst/>
                        </a:rPr>
                        <a:t>geometric avarage wealth with low cost insurance</a:t>
                      </a:r>
                      <a:endParaRPr lang="en-US" sz="3000" b="0" i="0" u="none" strike="noStrike">
                        <a:solidFill>
                          <a:srgbClr val="000000"/>
                        </a:solidFill>
                        <a:effectLst/>
                        <a:latin typeface="Calibri" panose="020F0502020204030204" pitchFamily="34" charset="0"/>
                      </a:endParaRPr>
                    </a:p>
                  </a:txBody>
                  <a:tcPr marL="15067" marR="15067" marT="15067" marB="0" anchor="b"/>
                </a:tc>
                <a:tc>
                  <a:txBody>
                    <a:bodyPr/>
                    <a:lstStyle/>
                    <a:p>
                      <a:pPr algn="r" rtl="0" fontAlgn="b"/>
                      <a:r>
                        <a:rPr lang="en-CA" sz="3000" u="none" strike="noStrike">
                          <a:effectLst/>
                        </a:rPr>
                        <a:t>465</a:t>
                      </a:r>
                      <a:endParaRPr lang="en-CA" sz="3000" b="0" i="0" u="none" strike="noStrike">
                        <a:solidFill>
                          <a:srgbClr val="000000"/>
                        </a:solidFill>
                        <a:effectLst/>
                        <a:latin typeface="Calibri" panose="020F0502020204030204" pitchFamily="34" charset="0"/>
                      </a:endParaRPr>
                    </a:p>
                  </a:txBody>
                  <a:tcPr marL="15067" marR="15067" marT="15067" marB="0" anchor="b"/>
                </a:tc>
                <a:tc>
                  <a:txBody>
                    <a:bodyPr/>
                    <a:lstStyle/>
                    <a:p>
                      <a:pPr algn="l" rtl="0" fontAlgn="b"/>
                      <a:r>
                        <a:rPr lang="en-CA" sz="3000" u="none" strike="noStrike">
                          <a:effectLst/>
                        </a:rPr>
                        <a:t>dollar</a:t>
                      </a:r>
                      <a:endParaRPr lang="en-CA" sz="3000" b="0" i="0" u="none" strike="noStrike">
                        <a:solidFill>
                          <a:srgbClr val="000000"/>
                        </a:solidFill>
                        <a:effectLst/>
                        <a:latin typeface="Calibri" panose="020F0502020204030204" pitchFamily="34" charset="0"/>
                      </a:endParaRPr>
                    </a:p>
                  </a:txBody>
                  <a:tcPr marL="15067" marR="15067" marT="15067" marB="0" anchor="b"/>
                </a:tc>
                <a:extLst>
                  <a:ext uri="{0D108BD9-81ED-4DB2-BD59-A6C34878D82A}">
                    <a16:rowId xmlns:a16="http://schemas.microsoft.com/office/drawing/2014/main" val="1772062854"/>
                  </a:ext>
                </a:extLst>
              </a:tr>
              <a:tr h="1044425">
                <a:tc>
                  <a:txBody>
                    <a:bodyPr/>
                    <a:lstStyle/>
                    <a:p>
                      <a:pPr algn="l" rtl="0" fontAlgn="b"/>
                      <a:r>
                        <a:rPr lang="en-US" sz="3000" u="none" strike="noStrike">
                          <a:effectLst/>
                        </a:rPr>
                        <a:t>geometric avarage wealth with high cost insurance</a:t>
                      </a:r>
                      <a:endParaRPr lang="en-US" sz="3000" b="0" i="0" u="none" strike="noStrike">
                        <a:solidFill>
                          <a:srgbClr val="000000"/>
                        </a:solidFill>
                        <a:effectLst/>
                        <a:latin typeface="Calibri" panose="020F0502020204030204" pitchFamily="34" charset="0"/>
                      </a:endParaRPr>
                    </a:p>
                  </a:txBody>
                  <a:tcPr marL="15067" marR="15067" marT="15067" marB="0" anchor="b"/>
                </a:tc>
                <a:tc>
                  <a:txBody>
                    <a:bodyPr/>
                    <a:lstStyle/>
                    <a:p>
                      <a:pPr algn="r" rtl="0" fontAlgn="b"/>
                      <a:r>
                        <a:rPr lang="en-CA" sz="3000" u="none" strike="noStrike">
                          <a:effectLst/>
                        </a:rPr>
                        <a:t>445</a:t>
                      </a:r>
                      <a:endParaRPr lang="en-CA" sz="3000" b="0" i="0" u="none" strike="noStrike">
                        <a:solidFill>
                          <a:srgbClr val="000000"/>
                        </a:solidFill>
                        <a:effectLst/>
                        <a:latin typeface="Calibri" panose="020F0502020204030204" pitchFamily="34" charset="0"/>
                      </a:endParaRPr>
                    </a:p>
                  </a:txBody>
                  <a:tcPr marL="15067" marR="15067" marT="15067" marB="0" anchor="b"/>
                </a:tc>
                <a:tc>
                  <a:txBody>
                    <a:bodyPr/>
                    <a:lstStyle/>
                    <a:p>
                      <a:pPr algn="l" rtl="0" fontAlgn="b"/>
                      <a:r>
                        <a:rPr lang="en-CA" sz="3000" u="none" strike="noStrike">
                          <a:effectLst/>
                        </a:rPr>
                        <a:t>dollar</a:t>
                      </a:r>
                      <a:endParaRPr lang="en-CA" sz="3000" b="0" i="0" u="none" strike="noStrike">
                        <a:solidFill>
                          <a:srgbClr val="000000"/>
                        </a:solidFill>
                        <a:effectLst/>
                        <a:latin typeface="Calibri" panose="020F0502020204030204" pitchFamily="34" charset="0"/>
                      </a:endParaRPr>
                    </a:p>
                  </a:txBody>
                  <a:tcPr marL="15067" marR="15067" marT="15067" marB="0" anchor="b"/>
                </a:tc>
                <a:extLst>
                  <a:ext uri="{0D108BD9-81ED-4DB2-BD59-A6C34878D82A}">
                    <a16:rowId xmlns:a16="http://schemas.microsoft.com/office/drawing/2014/main" val="1636313492"/>
                  </a:ext>
                </a:extLst>
              </a:tr>
            </a:tbl>
          </a:graphicData>
        </a:graphic>
      </p:graphicFrame>
    </p:spTree>
    <p:extLst>
      <p:ext uri="{BB962C8B-B14F-4D97-AF65-F5344CB8AC3E}">
        <p14:creationId xmlns:p14="http://schemas.microsoft.com/office/powerpoint/2010/main" val="10955203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0B3FFE-C507-41AA-8E7F-D2DCA85B80BC}"/>
              </a:ext>
            </a:extLst>
          </p:cNvPr>
          <p:cNvSpPr>
            <a:spLocks noGrp="1"/>
          </p:cNvSpPr>
          <p:nvPr>
            <p:ph type="title"/>
          </p:nvPr>
        </p:nvSpPr>
        <p:spPr/>
        <p:txBody>
          <a:bodyPr/>
          <a:lstStyle/>
          <a:p>
            <a:r>
              <a:rPr lang="en-CA" dirty="0"/>
              <a:t>Analysis</a:t>
            </a:r>
          </a:p>
        </p:txBody>
      </p:sp>
      <p:sp>
        <p:nvSpPr>
          <p:cNvPr id="3" name="Content Placeholder 2">
            <a:extLst>
              <a:ext uri="{FF2B5EF4-FFF2-40B4-BE49-F238E27FC236}">
                <a16:creationId xmlns:a16="http://schemas.microsoft.com/office/drawing/2014/main" id="{19AB5FD6-C48B-4A95-A7E2-810A9E3E2FF1}"/>
              </a:ext>
            </a:extLst>
          </p:cNvPr>
          <p:cNvSpPr>
            <a:spLocks noGrp="1"/>
          </p:cNvSpPr>
          <p:nvPr>
            <p:ph idx="1"/>
          </p:nvPr>
        </p:nvSpPr>
        <p:spPr/>
        <p:txBody>
          <a:bodyPr/>
          <a:lstStyle/>
          <a:p>
            <a:r>
              <a:rPr lang="en-CA" dirty="0"/>
              <a:t>With low cost insurance, it is better off to buy.</a:t>
            </a:r>
          </a:p>
          <a:p>
            <a:r>
              <a:rPr lang="en-CA" dirty="0"/>
              <a:t>With high cost insurance, it is better off not to buy.</a:t>
            </a:r>
          </a:p>
          <a:p>
            <a:endParaRPr lang="en-CA" dirty="0"/>
          </a:p>
        </p:txBody>
      </p:sp>
    </p:spTree>
    <p:extLst>
      <p:ext uri="{BB962C8B-B14F-4D97-AF65-F5344CB8AC3E}">
        <p14:creationId xmlns:p14="http://schemas.microsoft.com/office/powerpoint/2010/main" val="335057641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DC5872-919A-42CD-ACE1-03D44B04856A}"/>
              </a:ext>
            </a:extLst>
          </p:cNvPr>
          <p:cNvSpPr>
            <a:spLocks noGrp="1"/>
          </p:cNvSpPr>
          <p:nvPr>
            <p:ph type="title"/>
          </p:nvPr>
        </p:nvSpPr>
        <p:spPr/>
        <p:txBody>
          <a:bodyPr/>
          <a:lstStyle/>
          <a:p>
            <a:r>
              <a:rPr lang="en-CA" dirty="0"/>
              <a:t>The value of insurance</a:t>
            </a:r>
          </a:p>
        </p:txBody>
      </p:sp>
      <p:sp>
        <p:nvSpPr>
          <p:cNvPr id="3" name="Content Placeholder 2">
            <a:extLst>
              <a:ext uri="{FF2B5EF4-FFF2-40B4-BE49-F238E27FC236}">
                <a16:creationId xmlns:a16="http://schemas.microsoft.com/office/drawing/2014/main" id="{F5BAD645-2EFD-4C5A-8A58-67E7E39657C4}"/>
              </a:ext>
            </a:extLst>
          </p:cNvPr>
          <p:cNvSpPr>
            <a:spLocks noGrp="1"/>
          </p:cNvSpPr>
          <p:nvPr>
            <p:ph idx="1"/>
          </p:nvPr>
        </p:nvSpPr>
        <p:spPr/>
        <p:txBody>
          <a:bodyPr/>
          <a:lstStyle/>
          <a:p>
            <a:r>
              <a:rPr lang="en-CA" dirty="0"/>
              <a:t>Insurance is very valuable.</a:t>
            </a:r>
          </a:p>
          <a:p>
            <a:r>
              <a:rPr lang="en-CA" dirty="0"/>
              <a:t>It is especially valuable for risky businesses.</a:t>
            </a:r>
          </a:p>
          <a:p>
            <a:r>
              <a:rPr lang="en-CA" dirty="0"/>
              <a:t>Governments guarantee loans for some businesses.</a:t>
            </a:r>
          </a:p>
          <a:p>
            <a:r>
              <a:rPr lang="en-CA" dirty="0"/>
              <a:t>When these businesses become successful, they often claim that they did not spend any money from tax payers. </a:t>
            </a:r>
          </a:p>
          <a:p>
            <a:r>
              <a:rPr lang="en-CA" dirty="0"/>
              <a:t>That is not true. </a:t>
            </a:r>
          </a:p>
          <a:p>
            <a:r>
              <a:rPr lang="en-CA" dirty="0"/>
              <a:t>Loan guarantees, as insurances, are very valuable. </a:t>
            </a:r>
          </a:p>
        </p:txBody>
      </p:sp>
    </p:spTree>
    <p:extLst>
      <p:ext uri="{BB962C8B-B14F-4D97-AF65-F5344CB8AC3E}">
        <p14:creationId xmlns:p14="http://schemas.microsoft.com/office/powerpoint/2010/main" val="129986766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6FC94B-12C5-4738-BF1A-8161C2C4BEF8}"/>
              </a:ext>
            </a:extLst>
          </p:cNvPr>
          <p:cNvSpPr>
            <a:spLocks noGrp="1"/>
          </p:cNvSpPr>
          <p:nvPr>
            <p:ph type="title"/>
          </p:nvPr>
        </p:nvSpPr>
        <p:spPr/>
        <p:txBody>
          <a:bodyPr/>
          <a:lstStyle/>
          <a:p>
            <a:r>
              <a:rPr lang="en-CA" dirty="0"/>
              <a:t>Example 5: How much insurance to buy</a:t>
            </a:r>
          </a:p>
        </p:txBody>
      </p:sp>
      <p:sp>
        <p:nvSpPr>
          <p:cNvPr id="3" name="Content Placeholder 2">
            <a:extLst>
              <a:ext uri="{FF2B5EF4-FFF2-40B4-BE49-F238E27FC236}">
                <a16:creationId xmlns:a16="http://schemas.microsoft.com/office/drawing/2014/main" id="{5D518287-CCF1-4FB6-B2B4-CD8761EF828F}"/>
              </a:ext>
            </a:extLst>
          </p:cNvPr>
          <p:cNvSpPr>
            <a:spLocks noGrp="1"/>
          </p:cNvSpPr>
          <p:nvPr>
            <p:ph idx="1"/>
          </p:nvPr>
        </p:nvSpPr>
        <p:spPr/>
        <p:txBody>
          <a:bodyPr/>
          <a:lstStyle/>
          <a:p>
            <a:r>
              <a:rPr lang="en-US" dirty="0"/>
              <a:t>Suppose one has 1% chance of losing job every year. On average, unemployment will last for 6 months. Your salary is 8000 dollar a month. Your wealth is 50,000 dollar. The unemployment insurance costs 100 dollar a year for every 800 dollar a month for six months. Assume your monthly expense is 8000 dollar. How much insurance you want to buy? </a:t>
            </a:r>
          </a:p>
          <a:p>
            <a:endParaRPr lang="en-US" dirty="0"/>
          </a:p>
          <a:p>
            <a:endParaRPr lang="en-CA" dirty="0"/>
          </a:p>
        </p:txBody>
      </p:sp>
    </p:spTree>
    <p:extLst>
      <p:ext uri="{BB962C8B-B14F-4D97-AF65-F5344CB8AC3E}">
        <p14:creationId xmlns:p14="http://schemas.microsoft.com/office/powerpoint/2010/main" val="71688947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F1BF8F-3771-4E03-9FD2-976C0023B83B}"/>
              </a:ext>
            </a:extLst>
          </p:cNvPr>
          <p:cNvSpPr>
            <a:spLocks noGrp="1"/>
          </p:cNvSpPr>
          <p:nvPr>
            <p:ph type="title"/>
          </p:nvPr>
        </p:nvSpPr>
        <p:spPr/>
        <p:txBody>
          <a:bodyPr/>
          <a:lstStyle/>
          <a:p>
            <a:r>
              <a:rPr lang="en-CA" dirty="0"/>
              <a:t>Solution</a:t>
            </a:r>
          </a:p>
        </p:txBody>
      </p:sp>
      <p:sp>
        <p:nvSpPr>
          <p:cNvPr id="3" name="Content Placeholder 2">
            <a:extLst>
              <a:ext uri="{FF2B5EF4-FFF2-40B4-BE49-F238E27FC236}">
                <a16:creationId xmlns:a16="http://schemas.microsoft.com/office/drawing/2014/main" id="{E34245FA-1DBD-401C-A838-2DD4EDFF824F}"/>
              </a:ext>
            </a:extLst>
          </p:cNvPr>
          <p:cNvSpPr>
            <a:spLocks noGrp="1"/>
          </p:cNvSpPr>
          <p:nvPr>
            <p:ph idx="1"/>
          </p:nvPr>
        </p:nvSpPr>
        <p:spPr/>
        <p:txBody>
          <a:bodyPr>
            <a:normAutofit/>
          </a:bodyPr>
          <a:lstStyle/>
          <a:p>
            <a:r>
              <a:rPr lang="en-CA" dirty="0"/>
              <a:t>Suppose you will buy x dollar insurance.</a:t>
            </a:r>
          </a:p>
          <a:p>
            <a:r>
              <a:rPr lang="en-CA" dirty="0"/>
              <a:t>If you are unemployed, the benefit you will get is x/100*800 dollar for six months.</a:t>
            </a:r>
          </a:p>
          <a:p>
            <a:r>
              <a:rPr lang="en-CA" dirty="0"/>
              <a:t>With this amount of benefit and 8000 dollar monthly consumption, your wealth is reduced by 8000-x/100*800 per month for six months.</a:t>
            </a:r>
          </a:p>
          <a:p>
            <a:r>
              <a:rPr lang="en-CA" dirty="0"/>
              <a:t>The level of your wealth will become</a:t>
            </a:r>
          </a:p>
          <a:p>
            <a:r>
              <a:rPr lang="en-CA" dirty="0"/>
              <a:t>50000-(8000-x/100*800)*6 - x</a:t>
            </a:r>
          </a:p>
          <a:p>
            <a:r>
              <a:rPr lang="en-CA" dirty="0"/>
              <a:t>when you get unemployed.</a:t>
            </a:r>
          </a:p>
        </p:txBody>
      </p:sp>
    </p:spTree>
    <p:extLst>
      <p:ext uri="{BB962C8B-B14F-4D97-AF65-F5344CB8AC3E}">
        <p14:creationId xmlns:p14="http://schemas.microsoft.com/office/powerpoint/2010/main" val="122806150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E3F87E-8874-41B2-B060-FCD1EC15A419}"/>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755A04FD-E6E9-4958-8C3F-793F22CE9D3E}"/>
              </a:ext>
            </a:extLst>
          </p:cNvPr>
          <p:cNvSpPr>
            <a:spLocks noGrp="1"/>
          </p:cNvSpPr>
          <p:nvPr>
            <p:ph idx="1"/>
          </p:nvPr>
        </p:nvSpPr>
        <p:spPr/>
        <p:txBody>
          <a:bodyPr/>
          <a:lstStyle/>
          <a:p>
            <a:r>
              <a:rPr lang="en-CA" dirty="0"/>
              <a:t>Your geometric average wealth will be</a:t>
            </a:r>
          </a:p>
          <a:p>
            <a:r>
              <a:rPr lang="en-CA" dirty="0"/>
              <a:t>(50000-(8000-x/100*800)*6 – x)^1% *(50000 – x)^99%</a:t>
            </a:r>
          </a:p>
          <a:p>
            <a:r>
              <a:rPr lang="en-CA" dirty="0"/>
              <a:t>Using Excel solver to find the maximization value.</a:t>
            </a:r>
          </a:p>
          <a:p>
            <a:r>
              <a:rPr lang="en-CA" dirty="0"/>
              <a:t>We get x = 458 dollar.</a:t>
            </a:r>
          </a:p>
          <a:p>
            <a:r>
              <a:rPr lang="en-CA" dirty="0"/>
              <a:t>We should buy around 458 dollar for maximal geometric average wealth. </a:t>
            </a:r>
          </a:p>
        </p:txBody>
      </p:sp>
    </p:spTree>
    <p:extLst>
      <p:ext uri="{BB962C8B-B14F-4D97-AF65-F5344CB8AC3E}">
        <p14:creationId xmlns:p14="http://schemas.microsoft.com/office/powerpoint/2010/main" val="330351605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B56A8F-2FEF-428F-B873-D6D4FA8CD931}"/>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ADE78E25-7E76-4849-98A8-A4E24954CE3C}"/>
              </a:ext>
            </a:extLst>
          </p:cNvPr>
          <p:cNvSpPr>
            <a:spLocks noGrp="1"/>
          </p:cNvSpPr>
          <p:nvPr>
            <p:ph idx="1"/>
          </p:nvPr>
        </p:nvSpPr>
        <p:spPr/>
        <p:txBody>
          <a:bodyPr/>
          <a:lstStyle/>
          <a:p>
            <a:endParaRPr lang="en-CA" dirty="0"/>
          </a:p>
          <a:p>
            <a:r>
              <a:rPr lang="en-CA" dirty="0"/>
              <a:t>This amount of insurance provides slightly less than half of the salary.</a:t>
            </a:r>
          </a:p>
          <a:p>
            <a:r>
              <a:rPr lang="en-CA" dirty="0"/>
              <a:t>In Canada, one’s unemployment insurance payment is 55% of the insurable earning. The maximum insurable earning is 54,200 dollar per year in 2020.</a:t>
            </a:r>
          </a:p>
          <a:p>
            <a:r>
              <a:rPr lang="en-CA" dirty="0"/>
              <a:t>The maximum weekly payment is 573 dollar. This is less than half of many people’s salary. </a:t>
            </a:r>
          </a:p>
        </p:txBody>
      </p:sp>
    </p:spTree>
    <p:extLst>
      <p:ext uri="{BB962C8B-B14F-4D97-AF65-F5344CB8AC3E}">
        <p14:creationId xmlns:p14="http://schemas.microsoft.com/office/powerpoint/2010/main" val="19795731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59E133-3487-467E-A6EC-4B1EE0F46DA5}"/>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6B1F8393-EF71-4621-B83E-70289D303C5E}"/>
              </a:ext>
            </a:extLst>
          </p:cNvPr>
          <p:cNvSpPr>
            <a:spLocks noGrp="1"/>
          </p:cNvSpPr>
          <p:nvPr>
            <p:ph idx="1"/>
          </p:nvPr>
        </p:nvSpPr>
        <p:spPr/>
        <p:txBody>
          <a:bodyPr>
            <a:normAutofit/>
          </a:bodyPr>
          <a:lstStyle/>
          <a:p>
            <a:r>
              <a:rPr lang="en-CA" dirty="0"/>
              <a:t>When we work as volunteers, we need to buy large sum of third party liability for our vehicles.</a:t>
            </a:r>
          </a:p>
          <a:p>
            <a:r>
              <a:rPr lang="en-CA" dirty="0"/>
              <a:t>When we organize athletic activities, we need to buy damage insurances.</a:t>
            </a:r>
          </a:p>
          <a:p>
            <a:r>
              <a:rPr lang="en-CA" dirty="0"/>
              <a:t>When we deposit our money into a bank, the bank need to pay government deposit insurance.</a:t>
            </a:r>
          </a:p>
          <a:p>
            <a:r>
              <a:rPr lang="en-CA" dirty="0"/>
              <a:t>Government often bail out troubled financial institutions.</a:t>
            </a:r>
          </a:p>
          <a:p>
            <a:r>
              <a:rPr lang="en-CA" dirty="0"/>
              <a:t>Many professionals pay malpractice insurance.</a:t>
            </a:r>
          </a:p>
          <a:p>
            <a:endParaRPr lang="en-CA" dirty="0"/>
          </a:p>
        </p:txBody>
      </p:sp>
    </p:spTree>
    <p:extLst>
      <p:ext uri="{BB962C8B-B14F-4D97-AF65-F5344CB8AC3E}">
        <p14:creationId xmlns:p14="http://schemas.microsoft.com/office/powerpoint/2010/main" val="28724209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2FECF549-9F5B-43B5-A480-E5658BFCCC8E}"/>
              </a:ext>
            </a:extLst>
          </p:cNvPr>
          <p:cNvGraphicFramePr>
            <a:graphicFrameLocks noGrp="1"/>
          </p:cNvGraphicFramePr>
          <p:nvPr>
            <p:ph idx="1"/>
          </p:nvPr>
        </p:nvGraphicFramePr>
        <p:xfrm>
          <a:off x="1018564" y="643466"/>
          <a:ext cx="10154873" cy="5571071"/>
        </p:xfrm>
        <a:graphic>
          <a:graphicData uri="http://schemas.openxmlformats.org/drawingml/2006/table">
            <a:tbl>
              <a:tblPr firstRow="1" bandRow="1">
                <a:tableStyleId>{5C22544A-7EE6-4342-B048-85BDC9FD1C3A}</a:tableStyleId>
              </a:tblPr>
              <a:tblGrid>
                <a:gridCol w="7046091">
                  <a:extLst>
                    <a:ext uri="{9D8B030D-6E8A-4147-A177-3AD203B41FA5}">
                      <a16:colId xmlns:a16="http://schemas.microsoft.com/office/drawing/2014/main" val="2011590617"/>
                    </a:ext>
                  </a:extLst>
                </a:gridCol>
                <a:gridCol w="1509877">
                  <a:extLst>
                    <a:ext uri="{9D8B030D-6E8A-4147-A177-3AD203B41FA5}">
                      <a16:colId xmlns:a16="http://schemas.microsoft.com/office/drawing/2014/main" val="884467544"/>
                    </a:ext>
                  </a:extLst>
                </a:gridCol>
                <a:gridCol w="1598905">
                  <a:extLst>
                    <a:ext uri="{9D8B030D-6E8A-4147-A177-3AD203B41FA5}">
                      <a16:colId xmlns:a16="http://schemas.microsoft.com/office/drawing/2014/main" val="345364742"/>
                    </a:ext>
                  </a:extLst>
                </a:gridCol>
              </a:tblGrid>
              <a:tr h="488744">
                <a:tc>
                  <a:txBody>
                    <a:bodyPr/>
                    <a:lstStyle/>
                    <a:p>
                      <a:pPr algn="l" fontAlgn="b"/>
                      <a:r>
                        <a:rPr lang="en-CA" sz="2600" u="none" strike="noStrike">
                          <a:effectLst/>
                        </a:rPr>
                        <a:t>monthly income</a:t>
                      </a:r>
                      <a:endParaRPr lang="en-CA" sz="2600" b="0" i="0" u="none" strike="noStrike">
                        <a:solidFill>
                          <a:srgbClr val="000000"/>
                        </a:solidFill>
                        <a:effectLst/>
                        <a:latin typeface="Calibri" panose="020F0502020204030204" pitchFamily="34" charset="0"/>
                      </a:endParaRPr>
                    </a:p>
                  </a:txBody>
                  <a:tcPr marL="12688" marR="12688" marT="12688" marB="0" anchor="b"/>
                </a:tc>
                <a:tc>
                  <a:txBody>
                    <a:bodyPr/>
                    <a:lstStyle/>
                    <a:p>
                      <a:pPr algn="r" fontAlgn="b"/>
                      <a:r>
                        <a:rPr lang="en-CA" sz="2600" u="none" strike="noStrike">
                          <a:effectLst/>
                        </a:rPr>
                        <a:t>8000</a:t>
                      </a:r>
                      <a:endParaRPr lang="en-CA" sz="2600" b="0" i="0" u="none" strike="noStrike">
                        <a:solidFill>
                          <a:srgbClr val="000000"/>
                        </a:solidFill>
                        <a:effectLst/>
                        <a:latin typeface="Calibri" panose="020F0502020204030204" pitchFamily="34" charset="0"/>
                      </a:endParaRPr>
                    </a:p>
                  </a:txBody>
                  <a:tcPr marL="12688" marR="12688" marT="12688" marB="0" anchor="b"/>
                </a:tc>
                <a:tc>
                  <a:txBody>
                    <a:bodyPr/>
                    <a:lstStyle/>
                    <a:p>
                      <a:pPr algn="l" fontAlgn="b"/>
                      <a:r>
                        <a:rPr lang="en-CA" sz="2600" u="none" strike="noStrike">
                          <a:effectLst/>
                        </a:rPr>
                        <a:t>dollar</a:t>
                      </a:r>
                      <a:endParaRPr lang="en-CA" sz="2600" b="0" i="0" u="none" strike="noStrike">
                        <a:solidFill>
                          <a:srgbClr val="000000"/>
                        </a:solidFill>
                        <a:effectLst/>
                        <a:latin typeface="Calibri" panose="020F0502020204030204" pitchFamily="34" charset="0"/>
                      </a:endParaRPr>
                    </a:p>
                  </a:txBody>
                  <a:tcPr marL="12688" marR="12688" marT="12688" marB="0" anchor="b"/>
                </a:tc>
                <a:extLst>
                  <a:ext uri="{0D108BD9-81ED-4DB2-BD59-A6C34878D82A}">
                    <a16:rowId xmlns:a16="http://schemas.microsoft.com/office/drawing/2014/main" val="3209107534"/>
                  </a:ext>
                </a:extLst>
              </a:tr>
              <a:tr h="488744">
                <a:tc>
                  <a:txBody>
                    <a:bodyPr/>
                    <a:lstStyle/>
                    <a:p>
                      <a:pPr algn="l" fontAlgn="b"/>
                      <a:r>
                        <a:rPr lang="en-CA" sz="2600" u="none" strike="noStrike">
                          <a:effectLst/>
                        </a:rPr>
                        <a:t>probability of unemployment</a:t>
                      </a:r>
                      <a:endParaRPr lang="en-CA" sz="2600" b="0" i="0" u="none" strike="noStrike">
                        <a:solidFill>
                          <a:srgbClr val="000000"/>
                        </a:solidFill>
                        <a:effectLst/>
                        <a:latin typeface="Calibri" panose="020F0502020204030204" pitchFamily="34" charset="0"/>
                      </a:endParaRPr>
                    </a:p>
                  </a:txBody>
                  <a:tcPr marL="12688" marR="12688" marT="12688" marB="0" anchor="b"/>
                </a:tc>
                <a:tc>
                  <a:txBody>
                    <a:bodyPr/>
                    <a:lstStyle/>
                    <a:p>
                      <a:pPr algn="r" fontAlgn="b"/>
                      <a:r>
                        <a:rPr lang="en-CA" sz="2600" u="none" strike="noStrike">
                          <a:effectLst/>
                        </a:rPr>
                        <a:t>1%</a:t>
                      </a:r>
                      <a:endParaRPr lang="en-CA" sz="2600" b="0" i="0" u="none" strike="noStrike">
                        <a:solidFill>
                          <a:srgbClr val="000000"/>
                        </a:solidFill>
                        <a:effectLst/>
                        <a:latin typeface="Calibri" panose="020F0502020204030204" pitchFamily="34" charset="0"/>
                      </a:endParaRPr>
                    </a:p>
                  </a:txBody>
                  <a:tcPr marL="12688" marR="12688" marT="12688" marB="0" anchor="b"/>
                </a:tc>
                <a:tc>
                  <a:txBody>
                    <a:bodyPr/>
                    <a:lstStyle/>
                    <a:p>
                      <a:pPr algn="l" fontAlgn="b"/>
                      <a:endParaRPr lang="en-CA" sz="2600" b="0" i="0" u="none" strike="noStrike">
                        <a:solidFill>
                          <a:srgbClr val="000000"/>
                        </a:solidFill>
                        <a:effectLst/>
                        <a:latin typeface="Calibri" panose="020F0502020204030204" pitchFamily="34" charset="0"/>
                      </a:endParaRPr>
                    </a:p>
                  </a:txBody>
                  <a:tcPr marL="12688" marR="12688" marT="12688" marB="0" anchor="b"/>
                </a:tc>
                <a:extLst>
                  <a:ext uri="{0D108BD9-81ED-4DB2-BD59-A6C34878D82A}">
                    <a16:rowId xmlns:a16="http://schemas.microsoft.com/office/drawing/2014/main" val="632266087"/>
                  </a:ext>
                </a:extLst>
              </a:tr>
              <a:tr h="488744">
                <a:tc>
                  <a:txBody>
                    <a:bodyPr/>
                    <a:lstStyle/>
                    <a:p>
                      <a:pPr algn="l" fontAlgn="b"/>
                      <a:r>
                        <a:rPr lang="en-CA" sz="2600" u="none" strike="noStrike">
                          <a:effectLst/>
                        </a:rPr>
                        <a:t>length of unemployment</a:t>
                      </a:r>
                      <a:endParaRPr lang="en-CA" sz="2600" b="0" i="0" u="none" strike="noStrike">
                        <a:solidFill>
                          <a:srgbClr val="000000"/>
                        </a:solidFill>
                        <a:effectLst/>
                        <a:latin typeface="Calibri" panose="020F0502020204030204" pitchFamily="34" charset="0"/>
                      </a:endParaRPr>
                    </a:p>
                  </a:txBody>
                  <a:tcPr marL="12688" marR="12688" marT="12688" marB="0" anchor="b"/>
                </a:tc>
                <a:tc>
                  <a:txBody>
                    <a:bodyPr/>
                    <a:lstStyle/>
                    <a:p>
                      <a:pPr algn="r" fontAlgn="b"/>
                      <a:r>
                        <a:rPr lang="en-CA" sz="2600" u="none" strike="noStrike">
                          <a:effectLst/>
                        </a:rPr>
                        <a:t>6</a:t>
                      </a:r>
                      <a:endParaRPr lang="en-CA" sz="2600" b="0" i="0" u="none" strike="noStrike">
                        <a:solidFill>
                          <a:srgbClr val="000000"/>
                        </a:solidFill>
                        <a:effectLst/>
                        <a:latin typeface="Calibri" panose="020F0502020204030204" pitchFamily="34" charset="0"/>
                      </a:endParaRPr>
                    </a:p>
                  </a:txBody>
                  <a:tcPr marL="12688" marR="12688" marT="12688" marB="0" anchor="b"/>
                </a:tc>
                <a:tc>
                  <a:txBody>
                    <a:bodyPr/>
                    <a:lstStyle/>
                    <a:p>
                      <a:pPr algn="l" fontAlgn="b"/>
                      <a:r>
                        <a:rPr lang="en-CA" sz="2600" u="none" strike="noStrike">
                          <a:effectLst/>
                        </a:rPr>
                        <a:t>month</a:t>
                      </a:r>
                      <a:endParaRPr lang="en-CA" sz="2600" b="0" i="0" u="none" strike="noStrike">
                        <a:solidFill>
                          <a:srgbClr val="000000"/>
                        </a:solidFill>
                        <a:effectLst/>
                        <a:latin typeface="Calibri" panose="020F0502020204030204" pitchFamily="34" charset="0"/>
                      </a:endParaRPr>
                    </a:p>
                  </a:txBody>
                  <a:tcPr marL="12688" marR="12688" marT="12688" marB="0" anchor="b"/>
                </a:tc>
                <a:extLst>
                  <a:ext uri="{0D108BD9-81ED-4DB2-BD59-A6C34878D82A}">
                    <a16:rowId xmlns:a16="http://schemas.microsoft.com/office/drawing/2014/main" val="2377127269"/>
                  </a:ext>
                </a:extLst>
              </a:tr>
              <a:tr h="879536">
                <a:tc>
                  <a:txBody>
                    <a:bodyPr/>
                    <a:lstStyle/>
                    <a:p>
                      <a:pPr algn="l" fontAlgn="b"/>
                      <a:r>
                        <a:rPr lang="en-CA" sz="2600" u="none" strike="noStrike">
                          <a:effectLst/>
                        </a:rPr>
                        <a:t>living cost</a:t>
                      </a:r>
                      <a:endParaRPr lang="en-CA" sz="2600" b="0" i="0" u="none" strike="noStrike">
                        <a:solidFill>
                          <a:srgbClr val="000000"/>
                        </a:solidFill>
                        <a:effectLst/>
                        <a:latin typeface="Calibri" panose="020F0502020204030204" pitchFamily="34" charset="0"/>
                      </a:endParaRPr>
                    </a:p>
                  </a:txBody>
                  <a:tcPr marL="12688" marR="12688" marT="12688" marB="0" anchor="b"/>
                </a:tc>
                <a:tc>
                  <a:txBody>
                    <a:bodyPr/>
                    <a:lstStyle/>
                    <a:p>
                      <a:pPr algn="r" fontAlgn="b"/>
                      <a:r>
                        <a:rPr lang="en-CA" sz="2600" u="none" strike="noStrike">
                          <a:effectLst/>
                        </a:rPr>
                        <a:t>8000</a:t>
                      </a:r>
                      <a:endParaRPr lang="en-CA" sz="2600" b="0" i="0" u="none" strike="noStrike">
                        <a:solidFill>
                          <a:srgbClr val="000000"/>
                        </a:solidFill>
                        <a:effectLst/>
                        <a:latin typeface="Calibri" panose="020F0502020204030204" pitchFamily="34" charset="0"/>
                      </a:endParaRPr>
                    </a:p>
                  </a:txBody>
                  <a:tcPr marL="12688" marR="12688" marT="12688" marB="0" anchor="b"/>
                </a:tc>
                <a:tc>
                  <a:txBody>
                    <a:bodyPr/>
                    <a:lstStyle/>
                    <a:p>
                      <a:pPr algn="l" fontAlgn="b"/>
                      <a:r>
                        <a:rPr lang="en-CA" sz="2600" u="none" strike="noStrike">
                          <a:effectLst/>
                        </a:rPr>
                        <a:t>dollar per month</a:t>
                      </a:r>
                      <a:endParaRPr lang="en-CA" sz="2600" b="0" i="0" u="none" strike="noStrike">
                        <a:solidFill>
                          <a:srgbClr val="000000"/>
                        </a:solidFill>
                        <a:effectLst/>
                        <a:latin typeface="Calibri" panose="020F0502020204030204" pitchFamily="34" charset="0"/>
                      </a:endParaRPr>
                    </a:p>
                  </a:txBody>
                  <a:tcPr marL="12688" marR="12688" marT="12688" marB="0" anchor="b"/>
                </a:tc>
                <a:extLst>
                  <a:ext uri="{0D108BD9-81ED-4DB2-BD59-A6C34878D82A}">
                    <a16:rowId xmlns:a16="http://schemas.microsoft.com/office/drawing/2014/main" val="3128678172"/>
                  </a:ext>
                </a:extLst>
              </a:tr>
              <a:tr h="488744">
                <a:tc>
                  <a:txBody>
                    <a:bodyPr/>
                    <a:lstStyle/>
                    <a:p>
                      <a:pPr algn="l" fontAlgn="b"/>
                      <a:r>
                        <a:rPr lang="en-CA" sz="2600" u="none" strike="noStrike">
                          <a:effectLst/>
                        </a:rPr>
                        <a:t>wealth level</a:t>
                      </a:r>
                      <a:endParaRPr lang="en-CA" sz="2600" b="0" i="0" u="none" strike="noStrike">
                        <a:solidFill>
                          <a:srgbClr val="000000"/>
                        </a:solidFill>
                        <a:effectLst/>
                        <a:latin typeface="Calibri" panose="020F0502020204030204" pitchFamily="34" charset="0"/>
                      </a:endParaRPr>
                    </a:p>
                  </a:txBody>
                  <a:tcPr marL="12688" marR="12688" marT="12688" marB="0" anchor="b"/>
                </a:tc>
                <a:tc>
                  <a:txBody>
                    <a:bodyPr/>
                    <a:lstStyle/>
                    <a:p>
                      <a:pPr algn="r" fontAlgn="b"/>
                      <a:r>
                        <a:rPr lang="en-CA" sz="2600" u="none" strike="noStrike">
                          <a:effectLst/>
                        </a:rPr>
                        <a:t>50000</a:t>
                      </a:r>
                      <a:endParaRPr lang="en-CA" sz="2600" b="0" i="0" u="none" strike="noStrike">
                        <a:solidFill>
                          <a:srgbClr val="000000"/>
                        </a:solidFill>
                        <a:effectLst/>
                        <a:latin typeface="Calibri" panose="020F0502020204030204" pitchFamily="34" charset="0"/>
                      </a:endParaRPr>
                    </a:p>
                  </a:txBody>
                  <a:tcPr marL="12688" marR="12688" marT="12688" marB="0" anchor="b"/>
                </a:tc>
                <a:tc>
                  <a:txBody>
                    <a:bodyPr/>
                    <a:lstStyle/>
                    <a:p>
                      <a:pPr algn="l" fontAlgn="b"/>
                      <a:r>
                        <a:rPr lang="en-CA" sz="2600" u="none" strike="noStrike">
                          <a:effectLst/>
                        </a:rPr>
                        <a:t>dollar  </a:t>
                      </a:r>
                      <a:endParaRPr lang="en-CA" sz="2600" b="0" i="0" u="none" strike="noStrike">
                        <a:solidFill>
                          <a:srgbClr val="000000"/>
                        </a:solidFill>
                        <a:effectLst/>
                        <a:latin typeface="Calibri" panose="020F0502020204030204" pitchFamily="34" charset="0"/>
                      </a:endParaRPr>
                    </a:p>
                  </a:txBody>
                  <a:tcPr marL="12688" marR="12688" marT="12688" marB="0" anchor="b"/>
                </a:tc>
                <a:extLst>
                  <a:ext uri="{0D108BD9-81ED-4DB2-BD59-A6C34878D82A}">
                    <a16:rowId xmlns:a16="http://schemas.microsoft.com/office/drawing/2014/main" val="3011385090"/>
                  </a:ext>
                </a:extLst>
              </a:tr>
              <a:tr h="1270327">
                <a:tc>
                  <a:txBody>
                    <a:bodyPr/>
                    <a:lstStyle/>
                    <a:p>
                      <a:pPr algn="l" fontAlgn="b"/>
                      <a:r>
                        <a:rPr lang="en-CA" sz="2600" u="none" strike="noStrike">
                          <a:effectLst/>
                        </a:rPr>
                        <a:t>cost of insurance</a:t>
                      </a:r>
                      <a:endParaRPr lang="en-CA" sz="2600" b="0" i="0" u="none" strike="noStrike">
                        <a:solidFill>
                          <a:srgbClr val="000000"/>
                        </a:solidFill>
                        <a:effectLst/>
                        <a:latin typeface="Calibri" panose="020F0502020204030204" pitchFamily="34" charset="0"/>
                      </a:endParaRPr>
                    </a:p>
                  </a:txBody>
                  <a:tcPr marL="12688" marR="12688" marT="12688" marB="0" anchor="b"/>
                </a:tc>
                <a:tc>
                  <a:txBody>
                    <a:bodyPr/>
                    <a:lstStyle/>
                    <a:p>
                      <a:pPr algn="r" fontAlgn="b"/>
                      <a:r>
                        <a:rPr lang="en-CA" sz="2600" u="none" strike="noStrike">
                          <a:effectLst/>
                        </a:rPr>
                        <a:t>100</a:t>
                      </a:r>
                      <a:endParaRPr lang="en-CA" sz="2600" b="0" i="0" u="none" strike="noStrike">
                        <a:solidFill>
                          <a:srgbClr val="000000"/>
                        </a:solidFill>
                        <a:effectLst/>
                        <a:latin typeface="Calibri" panose="020F0502020204030204" pitchFamily="34" charset="0"/>
                      </a:endParaRPr>
                    </a:p>
                  </a:txBody>
                  <a:tcPr marL="12688" marR="12688" marT="12688" marB="0" anchor="b"/>
                </a:tc>
                <a:tc>
                  <a:txBody>
                    <a:bodyPr/>
                    <a:lstStyle/>
                    <a:p>
                      <a:pPr algn="l" fontAlgn="b"/>
                      <a:r>
                        <a:rPr lang="en-US" sz="2600" u="none" strike="noStrike">
                          <a:effectLst/>
                        </a:rPr>
                        <a:t>dollar per 8oo dollar insurance</a:t>
                      </a:r>
                      <a:endParaRPr lang="en-US" sz="2600" b="0" i="0" u="none" strike="noStrike">
                        <a:solidFill>
                          <a:srgbClr val="000000"/>
                        </a:solidFill>
                        <a:effectLst/>
                        <a:latin typeface="Calibri" panose="020F0502020204030204" pitchFamily="34" charset="0"/>
                      </a:endParaRPr>
                    </a:p>
                  </a:txBody>
                  <a:tcPr marL="12688" marR="12688" marT="12688" marB="0" anchor="b"/>
                </a:tc>
                <a:extLst>
                  <a:ext uri="{0D108BD9-81ED-4DB2-BD59-A6C34878D82A}">
                    <a16:rowId xmlns:a16="http://schemas.microsoft.com/office/drawing/2014/main" val="243744458"/>
                  </a:ext>
                </a:extLst>
              </a:tr>
              <a:tr h="488744">
                <a:tc>
                  <a:txBody>
                    <a:bodyPr/>
                    <a:lstStyle/>
                    <a:p>
                      <a:pPr algn="l" fontAlgn="b"/>
                      <a:r>
                        <a:rPr lang="en-CA" sz="2600" u="none" strike="noStrike">
                          <a:effectLst/>
                        </a:rPr>
                        <a:t>amount of insurance bought</a:t>
                      </a:r>
                      <a:endParaRPr lang="en-CA" sz="2600" b="0" i="0" u="none" strike="noStrike">
                        <a:solidFill>
                          <a:srgbClr val="000000"/>
                        </a:solidFill>
                        <a:effectLst/>
                        <a:latin typeface="Calibri" panose="020F0502020204030204" pitchFamily="34" charset="0"/>
                      </a:endParaRPr>
                    </a:p>
                  </a:txBody>
                  <a:tcPr marL="12688" marR="12688" marT="12688" marB="0" anchor="b"/>
                </a:tc>
                <a:tc>
                  <a:txBody>
                    <a:bodyPr/>
                    <a:lstStyle/>
                    <a:p>
                      <a:pPr algn="r" fontAlgn="b"/>
                      <a:r>
                        <a:rPr lang="en-CA" sz="2600" u="none" strike="noStrike">
                          <a:effectLst/>
                        </a:rPr>
                        <a:t>457.8739</a:t>
                      </a:r>
                      <a:endParaRPr lang="en-CA" sz="2600" b="0" i="0" u="none" strike="noStrike">
                        <a:solidFill>
                          <a:srgbClr val="000000"/>
                        </a:solidFill>
                        <a:effectLst/>
                        <a:latin typeface="Calibri" panose="020F0502020204030204" pitchFamily="34" charset="0"/>
                      </a:endParaRPr>
                    </a:p>
                  </a:txBody>
                  <a:tcPr marL="12688" marR="12688" marT="12688" marB="0" anchor="b"/>
                </a:tc>
                <a:tc>
                  <a:txBody>
                    <a:bodyPr/>
                    <a:lstStyle/>
                    <a:p>
                      <a:pPr algn="l" fontAlgn="b"/>
                      <a:r>
                        <a:rPr lang="en-CA" sz="2600" u="none" strike="noStrike">
                          <a:effectLst/>
                        </a:rPr>
                        <a:t>dollar  </a:t>
                      </a:r>
                      <a:endParaRPr lang="en-CA" sz="2600" b="0" i="0" u="none" strike="noStrike">
                        <a:solidFill>
                          <a:srgbClr val="000000"/>
                        </a:solidFill>
                        <a:effectLst/>
                        <a:latin typeface="Calibri" panose="020F0502020204030204" pitchFamily="34" charset="0"/>
                      </a:endParaRPr>
                    </a:p>
                  </a:txBody>
                  <a:tcPr marL="12688" marR="12688" marT="12688" marB="0" anchor="b"/>
                </a:tc>
                <a:extLst>
                  <a:ext uri="{0D108BD9-81ED-4DB2-BD59-A6C34878D82A}">
                    <a16:rowId xmlns:a16="http://schemas.microsoft.com/office/drawing/2014/main" val="2841822417"/>
                  </a:ext>
                </a:extLst>
              </a:tr>
              <a:tr h="488744">
                <a:tc>
                  <a:txBody>
                    <a:bodyPr/>
                    <a:lstStyle/>
                    <a:p>
                      <a:pPr algn="l" fontAlgn="b"/>
                      <a:r>
                        <a:rPr lang="en-US" sz="2600" u="none" strike="noStrike">
                          <a:effectLst/>
                        </a:rPr>
                        <a:t>geometric average wealth with insurance</a:t>
                      </a:r>
                      <a:endParaRPr lang="en-US" sz="2600" b="0" i="0" u="none" strike="noStrike">
                        <a:solidFill>
                          <a:srgbClr val="000000"/>
                        </a:solidFill>
                        <a:effectLst/>
                        <a:latin typeface="Calibri" panose="020F0502020204030204" pitchFamily="34" charset="0"/>
                      </a:endParaRPr>
                    </a:p>
                  </a:txBody>
                  <a:tcPr marL="12688" marR="12688" marT="12688" marB="0" anchor="b"/>
                </a:tc>
                <a:tc>
                  <a:txBody>
                    <a:bodyPr/>
                    <a:lstStyle/>
                    <a:p>
                      <a:pPr algn="r" fontAlgn="b"/>
                      <a:r>
                        <a:rPr lang="en-CA" sz="2600" u="none" strike="noStrike">
                          <a:effectLst/>
                        </a:rPr>
                        <a:t>49174.42</a:t>
                      </a:r>
                      <a:endParaRPr lang="en-CA" sz="2600" b="0" i="0" u="none" strike="noStrike">
                        <a:solidFill>
                          <a:srgbClr val="000000"/>
                        </a:solidFill>
                        <a:effectLst/>
                        <a:latin typeface="Calibri" panose="020F0502020204030204" pitchFamily="34" charset="0"/>
                      </a:endParaRPr>
                    </a:p>
                  </a:txBody>
                  <a:tcPr marL="12688" marR="12688" marT="12688" marB="0" anchor="b"/>
                </a:tc>
                <a:tc>
                  <a:txBody>
                    <a:bodyPr/>
                    <a:lstStyle/>
                    <a:p>
                      <a:pPr algn="l" fontAlgn="b"/>
                      <a:r>
                        <a:rPr lang="en-CA" sz="2600" u="none" strike="noStrike">
                          <a:effectLst/>
                        </a:rPr>
                        <a:t>dollar  </a:t>
                      </a:r>
                      <a:endParaRPr lang="en-CA" sz="2600" b="0" i="0" u="none" strike="noStrike">
                        <a:solidFill>
                          <a:srgbClr val="000000"/>
                        </a:solidFill>
                        <a:effectLst/>
                        <a:latin typeface="Calibri" panose="020F0502020204030204" pitchFamily="34" charset="0"/>
                      </a:endParaRPr>
                    </a:p>
                  </a:txBody>
                  <a:tcPr marL="12688" marR="12688" marT="12688" marB="0" anchor="b"/>
                </a:tc>
                <a:extLst>
                  <a:ext uri="{0D108BD9-81ED-4DB2-BD59-A6C34878D82A}">
                    <a16:rowId xmlns:a16="http://schemas.microsoft.com/office/drawing/2014/main" val="3039471449"/>
                  </a:ext>
                </a:extLst>
              </a:tr>
              <a:tr h="488744">
                <a:tc>
                  <a:txBody>
                    <a:bodyPr/>
                    <a:lstStyle/>
                    <a:p>
                      <a:pPr algn="l" fontAlgn="b"/>
                      <a:r>
                        <a:rPr lang="en-US" sz="2600" u="none" strike="noStrike">
                          <a:effectLst/>
                        </a:rPr>
                        <a:t>geometric average wealth without insurance</a:t>
                      </a:r>
                      <a:endParaRPr lang="en-US" sz="2600" b="0" i="0" u="none" strike="noStrike">
                        <a:solidFill>
                          <a:srgbClr val="000000"/>
                        </a:solidFill>
                        <a:effectLst/>
                        <a:latin typeface="Calibri" panose="020F0502020204030204" pitchFamily="34" charset="0"/>
                      </a:endParaRPr>
                    </a:p>
                  </a:txBody>
                  <a:tcPr marL="12688" marR="12688" marT="12688" marB="0" anchor="b"/>
                </a:tc>
                <a:tc>
                  <a:txBody>
                    <a:bodyPr/>
                    <a:lstStyle/>
                    <a:p>
                      <a:pPr algn="r" fontAlgn="b"/>
                      <a:r>
                        <a:rPr lang="en-CA" sz="2600" u="none" strike="noStrike">
                          <a:effectLst/>
                        </a:rPr>
                        <a:t>48416.19</a:t>
                      </a:r>
                      <a:endParaRPr lang="en-CA" sz="2600" b="0" i="0" u="none" strike="noStrike">
                        <a:solidFill>
                          <a:srgbClr val="000000"/>
                        </a:solidFill>
                        <a:effectLst/>
                        <a:latin typeface="Calibri" panose="020F0502020204030204" pitchFamily="34" charset="0"/>
                      </a:endParaRPr>
                    </a:p>
                  </a:txBody>
                  <a:tcPr marL="12688" marR="12688" marT="12688" marB="0" anchor="b"/>
                </a:tc>
                <a:tc>
                  <a:txBody>
                    <a:bodyPr/>
                    <a:lstStyle/>
                    <a:p>
                      <a:pPr algn="l" fontAlgn="b"/>
                      <a:r>
                        <a:rPr lang="en-CA" sz="2600" u="none" strike="noStrike">
                          <a:effectLst/>
                        </a:rPr>
                        <a:t>dollar  </a:t>
                      </a:r>
                      <a:endParaRPr lang="en-CA" sz="2600" b="0" i="0" u="none" strike="noStrike">
                        <a:solidFill>
                          <a:srgbClr val="000000"/>
                        </a:solidFill>
                        <a:effectLst/>
                        <a:latin typeface="Calibri" panose="020F0502020204030204" pitchFamily="34" charset="0"/>
                      </a:endParaRPr>
                    </a:p>
                  </a:txBody>
                  <a:tcPr marL="12688" marR="12688" marT="12688" marB="0" anchor="b"/>
                </a:tc>
                <a:extLst>
                  <a:ext uri="{0D108BD9-81ED-4DB2-BD59-A6C34878D82A}">
                    <a16:rowId xmlns:a16="http://schemas.microsoft.com/office/drawing/2014/main" val="1063474235"/>
                  </a:ext>
                </a:extLst>
              </a:tr>
            </a:tbl>
          </a:graphicData>
        </a:graphic>
      </p:graphicFrame>
    </p:spTree>
    <p:extLst>
      <p:ext uri="{BB962C8B-B14F-4D97-AF65-F5344CB8AC3E}">
        <p14:creationId xmlns:p14="http://schemas.microsoft.com/office/powerpoint/2010/main" val="278990075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3478B7-B0FF-4D18-913A-DB6523E151D6}"/>
              </a:ext>
            </a:extLst>
          </p:cNvPr>
          <p:cNvSpPr>
            <a:spLocks noGrp="1"/>
          </p:cNvSpPr>
          <p:nvPr>
            <p:ph type="title"/>
          </p:nvPr>
        </p:nvSpPr>
        <p:spPr/>
        <p:txBody>
          <a:bodyPr/>
          <a:lstStyle/>
          <a:p>
            <a:r>
              <a:rPr lang="en-CA" dirty="0"/>
              <a:t>The benefit of using geometric return over utility</a:t>
            </a:r>
          </a:p>
        </p:txBody>
      </p:sp>
      <p:sp>
        <p:nvSpPr>
          <p:cNvPr id="3" name="Content Placeholder 2">
            <a:extLst>
              <a:ext uri="{FF2B5EF4-FFF2-40B4-BE49-F238E27FC236}">
                <a16:creationId xmlns:a16="http://schemas.microsoft.com/office/drawing/2014/main" id="{ABB62903-CE4A-46F7-93DB-CDCAD677C6BF}"/>
              </a:ext>
            </a:extLst>
          </p:cNvPr>
          <p:cNvSpPr>
            <a:spLocks noGrp="1"/>
          </p:cNvSpPr>
          <p:nvPr>
            <p:ph idx="1"/>
          </p:nvPr>
        </p:nvSpPr>
        <p:spPr/>
        <p:txBody>
          <a:bodyPr/>
          <a:lstStyle/>
          <a:p>
            <a:r>
              <a:rPr lang="en-CA" dirty="0"/>
              <a:t>Bernoulli used utility function. </a:t>
            </a:r>
          </a:p>
          <a:p>
            <a:r>
              <a:rPr lang="en-CA" dirty="0"/>
              <a:t>Most people follow him and use utility function.</a:t>
            </a:r>
          </a:p>
          <a:p>
            <a:r>
              <a:rPr lang="en-CA" dirty="0"/>
              <a:t>Utility is an abstract concept.</a:t>
            </a:r>
          </a:p>
          <a:p>
            <a:r>
              <a:rPr lang="en-CA" dirty="0"/>
              <a:t>Geometric return, or compound return, is a much more intuitive concept that relate to </a:t>
            </a:r>
            <a:r>
              <a:rPr lang="en-CA"/>
              <a:t>us naturally. </a:t>
            </a:r>
          </a:p>
        </p:txBody>
      </p:sp>
    </p:spTree>
    <p:extLst>
      <p:ext uri="{BB962C8B-B14F-4D97-AF65-F5344CB8AC3E}">
        <p14:creationId xmlns:p14="http://schemas.microsoft.com/office/powerpoint/2010/main" val="378759124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137528-D950-471C-AB53-2AEA84122240}"/>
              </a:ext>
            </a:extLst>
          </p:cNvPr>
          <p:cNvSpPr>
            <a:spLocks noGrp="1"/>
          </p:cNvSpPr>
          <p:nvPr>
            <p:ph type="title"/>
          </p:nvPr>
        </p:nvSpPr>
        <p:spPr/>
        <p:txBody>
          <a:bodyPr/>
          <a:lstStyle/>
          <a:p>
            <a:r>
              <a:rPr lang="en-CA" dirty="0"/>
              <a:t>The broad reach of insurance businesses</a:t>
            </a:r>
          </a:p>
        </p:txBody>
      </p:sp>
      <p:sp>
        <p:nvSpPr>
          <p:cNvPr id="3" name="Content Placeholder 2">
            <a:extLst>
              <a:ext uri="{FF2B5EF4-FFF2-40B4-BE49-F238E27FC236}">
                <a16:creationId xmlns:a16="http://schemas.microsoft.com/office/drawing/2014/main" id="{6C74F893-76C3-450D-898D-3DA40991051D}"/>
              </a:ext>
            </a:extLst>
          </p:cNvPr>
          <p:cNvSpPr>
            <a:spLocks noGrp="1"/>
          </p:cNvSpPr>
          <p:nvPr>
            <p:ph idx="1"/>
          </p:nvPr>
        </p:nvSpPr>
        <p:spPr/>
        <p:txBody>
          <a:bodyPr/>
          <a:lstStyle/>
          <a:p>
            <a:r>
              <a:rPr lang="en-CA" dirty="0"/>
              <a:t>Insurance businesses not only cover individuals, but also public activities and businesses.</a:t>
            </a:r>
          </a:p>
          <a:p>
            <a:r>
              <a:rPr lang="en-CA" dirty="0"/>
              <a:t>In many places, liability insurances are required for public gatherings.</a:t>
            </a:r>
          </a:p>
          <a:p>
            <a:r>
              <a:rPr lang="en-CA" dirty="0"/>
              <a:t>Many companies buy insurances for their businesses.</a:t>
            </a:r>
          </a:p>
          <a:p>
            <a:r>
              <a:rPr lang="en-CA" dirty="0"/>
              <a:t>Insurance companies themselves are often insured by large reinsurance companies.</a:t>
            </a:r>
          </a:p>
          <a:p>
            <a:r>
              <a:rPr lang="en-CA" dirty="0"/>
              <a:t>Most financial institutions, including insurance companies, are implicitly or explicitly guaranteed, or insured by governments.</a:t>
            </a:r>
          </a:p>
        </p:txBody>
      </p:sp>
    </p:spTree>
    <p:extLst>
      <p:ext uri="{BB962C8B-B14F-4D97-AF65-F5344CB8AC3E}">
        <p14:creationId xmlns:p14="http://schemas.microsoft.com/office/powerpoint/2010/main" val="386967372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Government as the ultimate insurance company</a:t>
            </a:r>
          </a:p>
        </p:txBody>
      </p:sp>
      <p:sp>
        <p:nvSpPr>
          <p:cNvPr id="3" name="Content Placeholder 2"/>
          <p:cNvSpPr>
            <a:spLocks noGrp="1"/>
          </p:cNvSpPr>
          <p:nvPr>
            <p:ph idx="1"/>
          </p:nvPr>
        </p:nvSpPr>
        <p:spPr/>
        <p:txBody>
          <a:bodyPr>
            <a:normAutofit/>
          </a:bodyPr>
          <a:lstStyle/>
          <a:p>
            <a:pPr>
              <a:buSzPct val="100000"/>
            </a:pPr>
            <a:r>
              <a:rPr lang="en-US" dirty="0"/>
              <a:t>Government can be thought as the largest insurance company.</a:t>
            </a:r>
          </a:p>
          <a:p>
            <a:pPr>
              <a:buSzPct val="100000"/>
            </a:pPr>
            <a:r>
              <a:rPr lang="en-US" dirty="0"/>
              <a:t>Tax is our insurance premium</a:t>
            </a:r>
          </a:p>
          <a:p>
            <a:pPr>
              <a:buSzPct val="100000"/>
            </a:pPr>
            <a:r>
              <a:rPr lang="en-US" dirty="0"/>
              <a:t>Benefits are our insurance payment</a:t>
            </a:r>
          </a:p>
          <a:p>
            <a:pPr>
              <a:buSzPct val="100000"/>
            </a:pPr>
            <a:endParaRPr lang="en-US" dirty="0"/>
          </a:p>
          <a:p>
            <a:pPr>
              <a:buSzPct val="100000"/>
            </a:pPr>
            <a:endParaRPr lang="en-US" dirty="0"/>
          </a:p>
        </p:txBody>
      </p:sp>
    </p:spTree>
    <p:extLst>
      <p:ext uri="{BB962C8B-B14F-4D97-AF65-F5344CB8AC3E}">
        <p14:creationId xmlns:p14="http://schemas.microsoft.com/office/powerpoint/2010/main" val="231011126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C44EAA-3621-4E6F-B6D0-CEFC3955A339}"/>
              </a:ext>
            </a:extLst>
          </p:cNvPr>
          <p:cNvSpPr>
            <a:spLocks noGrp="1"/>
          </p:cNvSpPr>
          <p:nvPr>
            <p:ph type="title"/>
          </p:nvPr>
        </p:nvSpPr>
        <p:spPr/>
        <p:txBody>
          <a:bodyPr/>
          <a:lstStyle/>
          <a:p>
            <a:r>
              <a:rPr lang="en-US" dirty="0"/>
              <a:t>Some observations</a:t>
            </a:r>
            <a:endParaRPr lang="en-CA" dirty="0"/>
          </a:p>
        </p:txBody>
      </p:sp>
      <p:sp>
        <p:nvSpPr>
          <p:cNvPr id="3" name="Content Placeholder 2">
            <a:extLst>
              <a:ext uri="{FF2B5EF4-FFF2-40B4-BE49-F238E27FC236}">
                <a16:creationId xmlns:a16="http://schemas.microsoft.com/office/drawing/2014/main" id="{4B60A654-2E19-4FC9-939B-876EE7E5512D}"/>
              </a:ext>
            </a:extLst>
          </p:cNvPr>
          <p:cNvSpPr>
            <a:spLocks noGrp="1"/>
          </p:cNvSpPr>
          <p:nvPr>
            <p:ph idx="1"/>
          </p:nvPr>
        </p:nvSpPr>
        <p:spPr/>
        <p:txBody>
          <a:bodyPr/>
          <a:lstStyle/>
          <a:p>
            <a:pPr>
              <a:buSzPct val="100000"/>
            </a:pPr>
            <a:endParaRPr lang="en-US" dirty="0"/>
          </a:p>
          <a:p>
            <a:pPr>
              <a:buSzPct val="100000"/>
            </a:pPr>
            <a:r>
              <a:rPr lang="en-US" dirty="0"/>
              <a:t>The overall costs are higher than the overall benefits. </a:t>
            </a:r>
          </a:p>
          <a:p>
            <a:pPr>
              <a:buSzPct val="100000"/>
            </a:pPr>
            <a:r>
              <a:rPr lang="en-US" dirty="0"/>
              <a:t>We might get 300 dollar benefit for every 500 dollar tax. There are a lot of costs associated with any program. </a:t>
            </a:r>
          </a:p>
          <a:p>
            <a:pPr>
              <a:buSzPct val="100000"/>
            </a:pPr>
            <a:r>
              <a:rPr lang="en-US" dirty="0"/>
              <a:t>Over long term, the more social insurance we have, the poorer we will become.</a:t>
            </a:r>
          </a:p>
          <a:p>
            <a:pPr>
              <a:buSzPct val="100000"/>
            </a:pPr>
            <a:r>
              <a:rPr lang="en-US" dirty="0"/>
              <a:t>When we are less well off, we are more likely to need social insurance.</a:t>
            </a:r>
            <a:endParaRPr lang="en-CA" dirty="0"/>
          </a:p>
        </p:txBody>
      </p:sp>
    </p:spTree>
    <p:extLst>
      <p:ext uri="{BB962C8B-B14F-4D97-AF65-F5344CB8AC3E}">
        <p14:creationId xmlns:p14="http://schemas.microsoft.com/office/powerpoint/2010/main" val="291134061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SzPct val="100000"/>
            </a:pPr>
            <a:r>
              <a:rPr lang="en-US" dirty="0"/>
              <a:t>However, more social insurance comes with more taxes. Higher tax and more dependency form a vicious cycle.</a:t>
            </a:r>
          </a:p>
          <a:p>
            <a:pPr>
              <a:buSzPct val="100000"/>
            </a:pPr>
            <a:r>
              <a:rPr lang="en-US" dirty="0"/>
              <a:t>It is a sure way to poor house if we insure each and every trifle. </a:t>
            </a:r>
          </a:p>
          <a:p>
            <a:pPr>
              <a:buSzPct val="100000"/>
            </a:pPr>
            <a:r>
              <a:rPr lang="en-US" dirty="0"/>
              <a:t>When we spend less to buy insurance, we can save more to build up our own financial cushion, or we can have more children to build up a community safety net.</a:t>
            </a:r>
          </a:p>
          <a:p>
            <a:pPr>
              <a:buSzPct val="100000"/>
            </a:pPr>
            <a:r>
              <a:rPr lang="en-US" dirty="0"/>
              <a:t>The governments and many professions have an incentive to keep people dependent on their services.</a:t>
            </a:r>
          </a:p>
          <a:p>
            <a:pPr>
              <a:buSzPct val="100000"/>
            </a:pPr>
            <a:endParaRPr lang="en-US" dirty="0"/>
          </a:p>
        </p:txBody>
      </p:sp>
    </p:spTree>
    <p:extLst>
      <p:ext uri="{BB962C8B-B14F-4D97-AF65-F5344CB8AC3E}">
        <p14:creationId xmlns:p14="http://schemas.microsoft.com/office/powerpoint/2010/main" val="144925113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5C5468-7DED-48E6-A479-340D0E3BAD90}"/>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C82905D8-9F64-49C6-BF2C-4FAABFCE7933}"/>
              </a:ext>
            </a:extLst>
          </p:cNvPr>
          <p:cNvSpPr>
            <a:spLocks noGrp="1"/>
          </p:cNvSpPr>
          <p:nvPr>
            <p:ph idx="1"/>
          </p:nvPr>
        </p:nvSpPr>
        <p:spPr/>
        <p:txBody>
          <a:bodyPr/>
          <a:lstStyle/>
          <a:p>
            <a:r>
              <a:rPr lang="en-US" dirty="0"/>
              <a:t>This is not to suggest we shouldn’t buy any insurance, or the government shouldn’t provide any social service. </a:t>
            </a:r>
          </a:p>
          <a:p>
            <a:r>
              <a:rPr lang="en-US" dirty="0"/>
              <a:t>We fall on hardship from time to time. </a:t>
            </a:r>
          </a:p>
          <a:p>
            <a:r>
              <a:rPr lang="en-US" dirty="0"/>
              <a:t>Insurance and social services can be invaluable in genuine difficult times.</a:t>
            </a:r>
          </a:p>
          <a:p>
            <a:r>
              <a:rPr lang="en-US" dirty="0"/>
              <a:t>Some services, such as road building, are cheaper and more effective when provided by the government.</a:t>
            </a:r>
            <a:endParaRPr lang="en-CA" dirty="0"/>
          </a:p>
        </p:txBody>
      </p:sp>
    </p:spTree>
    <p:extLst>
      <p:ext uri="{BB962C8B-B14F-4D97-AF65-F5344CB8AC3E}">
        <p14:creationId xmlns:p14="http://schemas.microsoft.com/office/powerpoint/2010/main" val="212319079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A2D676-B0D0-4C71-BDB1-4B8FC3486ED9}"/>
              </a:ext>
            </a:extLst>
          </p:cNvPr>
          <p:cNvSpPr>
            <a:spLocks noGrp="1"/>
          </p:cNvSpPr>
          <p:nvPr>
            <p:ph type="title"/>
          </p:nvPr>
        </p:nvSpPr>
        <p:spPr/>
        <p:txBody>
          <a:bodyPr/>
          <a:lstStyle/>
          <a:p>
            <a:r>
              <a:rPr lang="en-CA" dirty="0"/>
              <a:t>Summary</a:t>
            </a:r>
          </a:p>
        </p:txBody>
      </p:sp>
      <p:sp>
        <p:nvSpPr>
          <p:cNvPr id="3" name="Content Placeholder 2">
            <a:extLst>
              <a:ext uri="{FF2B5EF4-FFF2-40B4-BE49-F238E27FC236}">
                <a16:creationId xmlns:a16="http://schemas.microsoft.com/office/drawing/2014/main" id="{8BED95D9-27F2-4986-9D61-5371A7816DD8}"/>
              </a:ext>
            </a:extLst>
          </p:cNvPr>
          <p:cNvSpPr>
            <a:spLocks noGrp="1"/>
          </p:cNvSpPr>
          <p:nvPr>
            <p:ph idx="1"/>
          </p:nvPr>
        </p:nvSpPr>
        <p:spPr/>
        <p:txBody>
          <a:bodyPr>
            <a:normAutofit lnSpcReduction="10000"/>
          </a:bodyPr>
          <a:lstStyle/>
          <a:p>
            <a:r>
              <a:rPr lang="en-CA" dirty="0"/>
              <a:t>Sometimes, buying insurance is helpful.</a:t>
            </a:r>
          </a:p>
          <a:p>
            <a:r>
              <a:rPr lang="en-CA" dirty="0"/>
              <a:t>Overall, buying too much insurance is detrimental over long term.</a:t>
            </a:r>
          </a:p>
          <a:p>
            <a:r>
              <a:rPr lang="en-CA" dirty="0"/>
              <a:t>With more wealth and flexible lifestyle, we are less dependant on insurance.</a:t>
            </a:r>
          </a:p>
          <a:p>
            <a:r>
              <a:rPr lang="en-CA" dirty="0"/>
              <a:t>Insurance companies, and governments, as the largest insurance companies, have an incentive to keep the public more dependant, by making the public less wealthy and more rigid in their lifestyle.</a:t>
            </a:r>
          </a:p>
          <a:p>
            <a:r>
              <a:rPr lang="en-CA" dirty="0"/>
              <a:t>Governments can also make the general population more vulnerable, for example, by making it easier for the public to access drugs, such as OxyContin made by </a:t>
            </a:r>
            <a:r>
              <a:rPr lang="en-CA"/>
              <a:t>Purdue Pharma. </a:t>
            </a:r>
            <a:endParaRPr lang="en-CA" dirty="0"/>
          </a:p>
        </p:txBody>
      </p:sp>
    </p:spTree>
    <p:extLst>
      <p:ext uri="{BB962C8B-B14F-4D97-AF65-F5344CB8AC3E}">
        <p14:creationId xmlns:p14="http://schemas.microsoft.com/office/powerpoint/2010/main" val="285202884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65B3A5-1840-41D6-9045-588989F37DF0}"/>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80484CA1-65B3-40B3-9551-D190DD589DA9}"/>
              </a:ext>
            </a:extLst>
          </p:cNvPr>
          <p:cNvSpPr>
            <a:spLocks noGrp="1"/>
          </p:cNvSpPr>
          <p:nvPr>
            <p:ph idx="1"/>
          </p:nvPr>
        </p:nvSpPr>
        <p:spPr/>
        <p:txBody>
          <a:bodyPr/>
          <a:lstStyle/>
          <a:p>
            <a:r>
              <a:rPr lang="en-CA" dirty="0"/>
              <a:t>The rigidity is often advertised as rights.</a:t>
            </a:r>
          </a:p>
          <a:p>
            <a:r>
              <a:rPr lang="en-CA" dirty="0"/>
              <a:t>There are mandatory insurance for many public activities, mandatory pension deduction, mandatory education, mandatory medicine, mandatory vaccination. </a:t>
            </a:r>
          </a:p>
          <a:p>
            <a:r>
              <a:rPr lang="en-CA" dirty="0"/>
              <a:t>Heavy taxation on the working population keeps the public poor. </a:t>
            </a:r>
          </a:p>
          <a:p>
            <a:r>
              <a:rPr lang="en-CA" dirty="0"/>
              <a:t>High taxation, together with low interest rate, leaves little incentive for saving. Most of us have little financial cushion in adverse time.</a:t>
            </a:r>
          </a:p>
          <a:p>
            <a:r>
              <a:rPr lang="en-CA" dirty="0"/>
              <a:t>People hence have high expectation on government help, making themselves very dependant on government dole out.</a:t>
            </a:r>
          </a:p>
        </p:txBody>
      </p:sp>
    </p:spTree>
    <p:extLst>
      <p:ext uri="{BB962C8B-B14F-4D97-AF65-F5344CB8AC3E}">
        <p14:creationId xmlns:p14="http://schemas.microsoft.com/office/powerpoint/2010/main" val="19916965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93E9C-AB8A-146A-5B6E-5570A529F94A}"/>
              </a:ext>
            </a:extLst>
          </p:cNvPr>
          <p:cNvSpPr>
            <a:spLocks noGrp="1"/>
          </p:cNvSpPr>
          <p:nvPr>
            <p:ph type="title"/>
          </p:nvPr>
        </p:nvSpPr>
        <p:spPr/>
        <p:txBody>
          <a:bodyPr/>
          <a:lstStyle/>
          <a:p>
            <a:r>
              <a:rPr lang="en-CA" dirty="0"/>
              <a:t>Possible presentation topics</a:t>
            </a:r>
          </a:p>
        </p:txBody>
      </p:sp>
      <p:sp>
        <p:nvSpPr>
          <p:cNvPr id="3" name="Content Placeholder 2">
            <a:extLst>
              <a:ext uri="{FF2B5EF4-FFF2-40B4-BE49-F238E27FC236}">
                <a16:creationId xmlns:a16="http://schemas.microsoft.com/office/drawing/2014/main" id="{F849F37A-5DA4-7067-BCB1-3147FD81273D}"/>
              </a:ext>
            </a:extLst>
          </p:cNvPr>
          <p:cNvSpPr>
            <a:spLocks noGrp="1"/>
          </p:cNvSpPr>
          <p:nvPr>
            <p:ph idx="1"/>
          </p:nvPr>
        </p:nvSpPr>
        <p:spPr/>
        <p:txBody>
          <a:bodyPr>
            <a:normAutofit/>
          </a:bodyPr>
          <a:lstStyle/>
          <a:p>
            <a:r>
              <a:rPr lang="en-US" sz="3600" dirty="0">
                <a:solidFill>
                  <a:srgbClr val="000000"/>
                </a:solidFill>
                <a:latin typeface="Calibri" panose="020F0502020204030204" pitchFamily="34" charset="0"/>
              </a:rPr>
              <a:t>C</a:t>
            </a:r>
            <a:r>
              <a:rPr lang="en-US" sz="3600" b="0" i="0" dirty="0">
                <a:solidFill>
                  <a:srgbClr val="000000"/>
                </a:solidFill>
                <a:effectLst/>
                <a:latin typeface="Calibri" panose="020F0502020204030204" pitchFamily="34" charset="0"/>
              </a:rPr>
              <a:t>onsider the role of government as the biggest insurance company. Is it good for the society to have a big government covering many aspects of our life. </a:t>
            </a:r>
          </a:p>
          <a:p>
            <a:endParaRPr lang="en-CA" sz="3600" dirty="0"/>
          </a:p>
        </p:txBody>
      </p:sp>
    </p:spTree>
    <p:extLst>
      <p:ext uri="{BB962C8B-B14F-4D97-AF65-F5344CB8AC3E}">
        <p14:creationId xmlns:p14="http://schemas.microsoft.com/office/powerpoint/2010/main" val="27611442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84152C-5744-4F36-8023-C7B67EEBADDE}"/>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F7AED9A0-0192-4BAF-B92D-55813CD7FA2F}"/>
              </a:ext>
            </a:extLst>
          </p:cNvPr>
          <p:cNvSpPr>
            <a:spLocks noGrp="1"/>
          </p:cNvSpPr>
          <p:nvPr>
            <p:ph idx="1"/>
          </p:nvPr>
        </p:nvSpPr>
        <p:spPr/>
        <p:txBody>
          <a:bodyPr/>
          <a:lstStyle/>
          <a:p>
            <a:r>
              <a:rPr lang="en-CA" dirty="0"/>
              <a:t>Insurance companies need to pay insurance to large reinsurance companies.</a:t>
            </a:r>
          </a:p>
          <a:p>
            <a:r>
              <a:rPr lang="en-CA" dirty="0"/>
              <a:t>We pay medical insurances.</a:t>
            </a:r>
          </a:p>
          <a:p>
            <a:r>
              <a:rPr lang="en-CA" dirty="0"/>
              <a:t>In Canada, we pay medical insurance as part to taxations.</a:t>
            </a:r>
          </a:p>
          <a:p>
            <a:r>
              <a:rPr lang="en-CA" dirty="0"/>
              <a:t>Provincial governments pay about 40% of government budgets on medical costs.</a:t>
            </a:r>
          </a:p>
          <a:p>
            <a:r>
              <a:rPr lang="en-CA" dirty="0"/>
              <a:t>When we work, we need to pay unemployment insurance.</a:t>
            </a:r>
          </a:p>
          <a:p>
            <a:endParaRPr lang="en-CA" dirty="0"/>
          </a:p>
          <a:p>
            <a:endParaRPr lang="en-CA" dirty="0"/>
          </a:p>
        </p:txBody>
      </p:sp>
    </p:spTree>
    <p:extLst>
      <p:ext uri="{BB962C8B-B14F-4D97-AF65-F5344CB8AC3E}">
        <p14:creationId xmlns:p14="http://schemas.microsoft.com/office/powerpoint/2010/main" val="96248571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321E35-FCA3-485B-8920-A33ADC77DAA6}"/>
              </a:ext>
            </a:extLst>
          </p:cNvPr>
          <p:cNvSpPr>
            <a:spLocks noGrp="1"/>
          </p:cNvSpPr>
          <p:nvPr>
            <p:ph type="title"/>
          </p:nvPr>
        </p:nvSpPr>
        <p:spPr/>
        <p:txBody>
          <a:bodyPr/>
          <a:lstStyle/>
          <a:p>
            <a:r>
              <a:rPr lang="en-CA" dirty="0"/>
              <a:t>3. Credit default swaps (CDS)</a:t>
            </a:r>
          </a:p>
        </p:txBody>
      </p:sp>
      <p:sp>
        <p:nvSpPr>
          <p:cNvPr id="3" name="Content Placeholder 2">
            <a:extLst>
              <a:ext uri="{FF2B5EF4-FFF2-40B4-BE49-F238E27FC236}">
                <a16:creationId xmlns:a16="http://schemas.microsoft.com/office/drawing/2014/main" id="{90B91CAD-3F44-4641-A728-F0AA156E0071}"/>
              </a:ext>
            </a:extLst>
          </p:cNvPr>
          <p:cNvSpPr>
            <a:spLocks noGrp="1"/>
          </p:cNvSpPr>
          <p:nvPr>
            <p:ph idx="1"/>
          </p:nvPr>
        </p:nvSpPr>
        <p:spPr/>
        <p:txBody>
          <a:bodyPr>
            <a:normAutofit/>
          </a:bodyPr>
          <a:lstStyle/>
          <a:p>
            <a:pPr>
              <a:buSzPct val="100000"/>
            </a:pPr>
            <a:r>
              <a:rPr lang="en-CA" dirty="0"/>
              <a:t>Credit default swaps are a type of insurance contracts.</a:t>
            </a:r>
          </a:p>
          <a:p>
            <a:pPr>
              <a:buSzPct val="100000"/>
            </a:pPr>
            <a:r>
              <a:rPr lang="en-CA" dirty="0"/>
              <a:t>They insure against the default of any debt instruments.</a:t>
            </a:r>
          </a:p>
          <a:p>
            <a:pPr>
              <a:buSzPct val="100000"/>
            </a:pPr>
            <a:r>
              <a:rPr lang="en-CA" dirty="0"/>
              <a:t>Traditionally, bond markets were much less liquid than the equity market. Most people are reluctant to trade bonds because they don’t have much information.</a:t>
            </a:r>
          </a:p>
          <a:p>
            <a:pPr>
              <a:buSzPct val="100000"/>
            </a:pPr>
            <a:r>
              <a:rPr lang="en-CA" dirty="0"/>
              <a:t>With the development of the CDS market, it was hoped that any bonds, together with their CDS, can trade easily like AAA bonds.</a:t>
            </a:r>
          </a:p>
          <a:p>
            <a:pPr>
              <a:buSzPct val="100000"/>
            </a:pPr>
            <a:r>
              <a:rPr lang="en-CA" dirty="0"/>
              <a:t>However, pricing CDS require information as well. This simply transform one problem into another problem.</a:t>
            </a:r>
          </a:p>
          <a:p>
            <a:pPr>
              <a:buSzPct val="100000"/>
            </a:pPr>
            <a:endParaRPr lang="en-CA" dirty="0"/>
          </a:p>
          <a:p>
            <a:pPr>
              <a:buSzPct val="100000"/>
            </a:pPr>
            <a:endParaRPr lang="en-CA" dirty="0"/>
          </a:p>
        </p:txBody>
      </p:sp>
    </p:spTree>
    <p:extLst>
      <p:ext uri="{BB962C8B-B14F-4D97-AF65-F5344CB8AC3E}">
        <p14:creationId xmlns:p14="http://schemas.microsoft.com/office/powerpoint/2010/main" val="164610780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3D9138-1F0A-10CE-C08B-D6B1A624AAF4}"/>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E7A84389-853E-E9AA-C426-402831FBCFF3}"/>
              </a:ext>
            </a:extLst>
          </p:cNvPr>
          <p:cNvSpPr>
            <a:spLocks noGrp="1"/>
          </p:cNvSpPr>
          <p:nvPr>
            <p:ph idx="1"/>
          </p:nvPr>
        </p:nvSpPr>
        <p:spPr/>
        <p:txBody>
          <a:bodyPr/>
          <a:lstStyle/>
          <a:p>
            <a:pPr>
              <a:buSzPct val="100000"/>
            </a:pPr>
            <a:r>
              <a:rPr lang="en-CA" dirty="0"/>
              <a:t>Since the debt markets, or credit markets, are much larger than the equity markets, CDS have become very important in the financial markets.</a:t>
            </a:r>
          </a:p>
          <a:p>
            <a:pPr>
              <a:buSzPct val="100000"/>
            </a:pPr>
            <a:r>
              <a:rPr lang="en-CA" dirty="0"/>
              <a:t>Over time, CDS, due to their high leverage, have become a popular betting instrument.</a:t>
            </a:r>
          </a:p>
        </p:txBody>
      </p:sp>
    </p:spTree>
    <p:extLst>
      <p:ext uri="{BB962C8B-B14F-4D97-AF65-F5344CB8AC3E}">
        <p14:creationId xmlns:p14="http://schemas.microsoft.com/office/powerpoint/2010/main" val="409256251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2DB54468-0F1D-4310-94C0-5F0B86D7A367}"/>
              </a:ext>
            </a:extLst>
          </p:cNvPr>
          <p:cNvSpPr>
            <a:spLocks noGrp="1"/>
          </p:cNvSpPr>
          <p:nvPr>
            <p:ph type="title"/>
          </p:nvPr>
        </p:nvSpPr>
        <p:spPr/>
        <p:txBody>
          <a:bodyPr/>
          <a:lstStyle/>
          <a:p>
            <a:r>
              <a:rPr lang="en-US" altLang="en-US" dirty="0"/>
              <a:t>Example 6: CDS</a:t>
            </a:r>
          </a:p>
        </p:txBody>
      </p:sp>
      <p:sp>
        <p:nvSpPr>
          <p:cNvPr id="18435" name="Content Placeholder 2">
            <a:extLst>
              <a:ext uri="{FF2B5EF4-FFF2-40B4-BE49-F238E27FC236}">
                <a16:creationId xmlns:a16="http://schemas.microsoft.com/office/drawing/2014/main" id="{3CC0D872-2C41-479E-B9FF-CCED6C74D904}"/>
              </a:ext>
            </a:extLst>
          </p:cNvPr>
          <p:cNvSpPr>
            <a:spLocks noGrp="1"/>
          </p:cNvSpPr>
          <p:nvPr>
            <p:ph idx="1"/>
          </p:nvPr>
        </p:nvSpPr>
        <p:spPr/>
        <p:txBody>
          <a:bodyPr/>
          <a:lstStyle/>
          <a:p>
            <a:r>
              <a:rPr lang="en-US" altLang="en-US" dirty="0"/>
              <a:t>Royal City Bank enters into a credit default swap with BIG, a highly rated insurance company. The notional amount of the swap is $50 million. The 10-year swap is based on a 10-year loan to XYZ Corp. The size of the protection payment is 1.50% per year.</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F659F49D-B674-4E2E-95D2-988F604A0385}"/>
              </a:ext>
            </a:extLst>
          </p:cNvPr>
          <p:cNvSpPr>
            <a:spLocks noGrp="1"/>
          </p:cNvSpPr>
          <p:nvPr>
            <p:ph type="title"/>
          </p:nvPr>
        </p:nvSpPr>
        <p:spPr/>
        <p:txBody>
          <a:bodyPr/>
          <a:lstStyle/>
          <a:p>
            <a:endParaRPr lang="en-US" altLang="en-US"/>
          </a:p>
        </p:txBody>
      </p:sp>
      <p:sp>
        <p:nvSpPr>
          <p:cNvPr id="19459" name="Content Placeholder 2">
            <a:extLst>
              <a:ext uri="{FF2B5EF4-FFF2-40B4-BE49-F238E27FC236}">
                <a16:creationId xmlns:a16="http://schemas.microsoft.com/office/drawing/2014/main" id="{1541CAFD-1F7A-4A02-B165-E0480FE8FF2B}"/>
              </a:ext>
            </a:extLst>
          </p:cNvPr>
          <p:cNvSpPr>
            <a:spLocks noGrp="1"/>
          </p:cNvSpPr>
          <p:nvPr>
            <p:ph idx="1"/>
          </p:nvPr>
        </p:nvSpPr>
        <p:spPr/>
        <p:txBody>
          <a:bodyPr>
            <a:noAutofit/>
          </a:bodyPr>
          <a:lstStyle/>
          <a:p>
            <a:pPr lvl="1"/>
            <a:r>
              <a:rPr lang="en-US" altLang="en-US" sz="3200" dirty="0"/>
              <a:t>How much does Royal City Bank pay BIG for each year the  swap is in place?</a:t>
            </a:r>
          </a:p>
          <a:p>
            <a:pPr lvl="1"/>
            <a:r>
              <a:rPr lang="en-US" altLang="en-US" sz="3200" dirty="0"/>
              <a:t>If XYZ does not suffer a credit event, how much does BIG pay Royal City bank over the 10-year life of the swap?</a:t>
            </a:r>
          </a:p>
          <a:p>
            <a:pPr lvl="1"/>
            <a:r>
              <a:rPr lang="en-US" altLang="en-US" sz="3200" dirty="0"/>
              <a:t>Assume that XYZ goes bankrupt before the swap matures and the recovery value on the underlying loan is 40%. How much does BIG owe Royal City Bank?</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23824CFF-5575-46D9-A83B-AB764D737F61}"/>
              </a:ext>
            </a:extLst>
          </p:cNvPr>
          <p:cNvSpPr>
            <a:spLocks noGrp="1"/>
          </p:cNvSpPr>
          <p:nvPr>
            <p:ph type="title"/>
          </p:nvPr>
        </p:nvSpPr>
        <p:spPr/>
        <p:txBody>
          <a:bodyPr/>
          <a:lstStyle/>
          <a:p>
            <a:endParaRPr lang="en-US" altLang="en-US"/>
          </a:p>
        </p:txBody>
      </p:sp>
      <p:sp>
        <p:nvSpPr>
          <p:cNvPr id="20483" name="Content Placeholder 2">
            <a:extLst>
              <a:ext uri="{FF2B5EF4-FFF2-40B4-BE49-F238E27FC236}">
                <a16:creationId xmlns:a16="http://schemas.microsoft.com/office/drawing/2014/main" id="{F411291B-4C2A-4035-92B9-B150C2D3CE6D}"/>
              </a:ext>
            </a:extLst>
          </p:cNvPr>
          <p:cNvSpPr>
            <a:spLocks noGrp="1"/>
          </p:cNvSpPr>
          <p:nvPr>
            <p:ph idx="1"/>
          </p:nvPr>
        </p:nvSpPr>
        <p:spPr/>
        <p:txBody>
          <a:bodyPr>
            <a:normAutofit/>
          </a:bodyPr>
          <a:lstStyle/>
          <a:p>
            <a:r>
              <a:rPr lang="en-US" altLang="en-US" sz="3200" dirty="0"/>
              <a:t>The investment banking department of Royal City Bank observed the weakness of XYZ and bought the same CDS from BIG with the notional value of 1000 million. </a:t>
            </a:r>
          </a:p>
          <a:p>
            <a:r>
              <a:rPr lang="en-US" altLang="en-US" sz="3200" dirty="0"/>
              <a:t>After paying CDS premium for one year, XYZ goes bankrupt.</a:t>
            </a:r>
          </a:p>
          <a:p>
            <a:r>
              <a:rPr lang="en-US" altLang="en-US" sz="3200" dirty="0"/>
              <a:t> How much does BIG pay the investment banking department of Royal City Bank? </a:t>
            </a:r>
          </a:p>
          <a:p>
            <a:r>
              <a:rPr lang="en-US" altLang="en-US" sz="3200" dirty="0"/>
              <a:t>What is the rate of return for this investment? </a:t>
            </a:r>
          </a:p>
          <a:p>
            <a:endParaRPr lang="en-US" altLang="en-US" sz="3200"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3409F8-FA9F-4D29-90A6-2AA688CD27E1}"/>
              </a:ext>
            </a:extLst>
          </p:cNvPr>
          <p:cNvSpPr>
            <a:spLocks noGrp="1"/>
          </p:cNvSpPr>
          <p:nvPr>
            <p:ph type="title"/>
          </p:nvPr>
        </p:nvSpPr>
        <p:spPr/>
        <p:txBody>
          <a:bodyPr/>
          <a:lstStyle/>
          <a:p>
            <a:r>
              <a:rPr lang="en-CA" dirty="0"/>
              <a:t>Solution</a:t>
            </a:r>
          </a:p>
        </p:txBody>
      </p:sp>
      <p:sp>
        <p:nvSpPr>
          <p:cNvPr id="3" name="Content Placeholder 2">
            <a:extLst>
              <a:ext uri="{FF2B5EF4-FFF2-40B4-BE49-F238E27FC236}">
                <a16:creationId xmlns:a16="http://schemas.microsoft.com/office/drawing/2014/main" id="{5C1DC90D-086B-4696-B3E9-F7D69AD8C5C0}"/>
              </a:ext>
            </a:extLst>
          </p:cNvPr>
          <p:cNvSpPr>
            <a:spLocks noGrp="1"/>
          </p:cNvSpPr>
          <p:nvPr>
            <p:ph idx="1"/>
          </p:nvPr>
        </p:nvSpPr>
        <p:spPr/>
        <p:txBody>
          <a:bodyPr>
            <a:normAutofit/>
          </a:bodyPr>
          <a:lstStyle/>
          <a:p>
            <a:r>
              <a:rPr lang="en-CA" dirty="0"/>
              <a:t>Notional amount of CDS: 50 M</a:t>
            </a:r>
          </a:p>
          <a:p>
            <a:r>
              <a:rPr lang="en-CA" dirty="0"/>
              <a:t>Premium of protection: 1.5% per year</a:t>
            </a:r>
          </a:p>
          <a:p>
            <a:r>
              <a:rPr lang="en-CA" dirty="0"/>
              <a:t>Every year, Royal City Bank will pay BIG: 50*1.5% = 0.75 M</a:t>
            </a:r>
          </a:p>
          <a:p>
            <a:r>
              <a:rPr lang="en-CA" dirty="0"/>
              <a:t>If XYZ does not suffer a credit event, BIG will not pay anything to Royal City Bank.</a:t>
            </a:r>
          </a:p>
          <a:p>
            <a:r>
              <a:rPr lang="en-CA" dirty="0"/>
              <a:t>Recovery rate: 40%</a:t>
            </a:r>
          </a:p>
          <a:p>
            <a:r>
              <a:rPr lang="en-CA" dirty="0"/>
              <a:t>Total payment from BIG to Royal City Bank in case of default: 50*(1-40%) = 30 M</a:t>
            </a:r>
          </a:p>
        </p:txBody>
      </p:sp>
    </p:spTree>
    <p:extLst>
      <p:ext uri="{BB962C8B-B14F-4D97-AF65-F5344CB8AC3E}">
        <p14:creationId xmlns:p14="http://schemas.microsoft.com/office/powerpoint/2010/main" val="286553999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47E72-5BF1-42DA-9286-B91A25927050}"/>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8FCC5B51-13B2-4CFF-9A78-350B76B7A9AB}"/>
              </a:ext>
            </a:extLst>
          </p:cNvPr>
          <p:cNvSpPr>
            <a:spLocks noGrp="1"/>
          </p:cNvSpPr>
          <p:nvPr>
            <p:ph idx="1"/>
          </p:nvPr>
        </p:nvSpPr>
        <p:spPr/>
        <p:txBody>
          <a:bodyPr/>
          <a:lstStyle/>
          <a:p>
            <a:r>
              <a:rPr lang="en-CA" dirty="0"/>
              <a:t>Notional amount in betting: 1000 M</a:t>
            </a:r>
          </a:p>
          <a:p>
            <a:r>
              <a:rPr lang="en-CA" dirty="0"/>
              <a:t>Premium paid in one year: 1000*1.5% = 15 M</a:t>
            </a:r>
          </a:p>
          <a:p>
            <a:r>
              <a:rPr lang="en-CA" dirty="0"/>
              <a:t>Payment at default: 1000*(1-40%) = 600 M</a:t>
            </a:r>
          </a:p>
          <a:p>
            <a:r>
              <a:rPr lang="en-CA" dirty="0"/>
              <a:t>Rate of return:  600/15 – 1 = 39 = 3900%</a:t>
            </a:r>
          </a:p>
        </p:txBody>
      </p:sp>
    </p:spTree>
    <p:extLst>
      <p:ext uri="{BB962C8B-B14F-4D97-AF65-F5344CB8AC3E}">
        <p14:creationId xmlns:p14="http://schemas.microsoft.com/office/powerpoint/2010/main" val="184704742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1C8A0F-6397-4365-948F-4C7223FA66E1}"/>
              </a:ext>
            </a:extLst>
          </p:cNvPr>
          <p:cNvSpPr>
            <a:spLocks noGrp="1"/>
          </p:cNvSpPr>
          <p:nvPr>
            <p:ph type="title"/>
          </p:nvPr>
        </p:nvSpPr>
        <p:spPr/>
        <p:txBody>
          <a:bodyPr/>
          <a:lstStyle/>
          <a:p>
            <a:r>
              <a:rPr lang="en-CA" dirty="0"/>
              <a:t>Discussion</a:t>
            </a:r>
          </a:p>
        </p:txBody>
      </p:sp>
      <p:sp>
        <p:nvSpPr>
          <p:cNvPr id="3" name="Content Placeholder 2">
            <a:extLst>
              <a:ext uri="{FF2B5EF4-FFF2-40B4-BE49-F238E27FC236}">
                <a16:creationId xmlns:a16="http://schemas.microsoft.com/office/drawing/2014/main" id="{CD62B4D1-4CB5-4C75-BA4E-EF9181048BDC}"/>
              </a:ext>
            </a:extLst>
          </p:cNvPr>
          <p:cNvSpPr>
            <a:spLocks noGrp="1"/>
          </p:cNvSpPr>
          <p:nvPr>
            <p:ph idx="1"/>
          </p:nvPr>
        </p:nvSpPr>
        <p:spPr/>
        <p:txBody>
          <a:bodyPr/>
          <a:lstStyle/>
          <a:p>
            <a:r>
              <a:rPr lang="en-CA" dirty="0"/>
              <a:t>From the calculation, CDS investment can offer extremely high leverage.</a:t>
            </a:r>
          </a:p>
          <a:p>
            <a:r>
              <a:rPr lang="en-CA" dirty="0"/>
              <a:t>In The Big Short, book and movie, CDS on mortgage bonds are the most important betting tool.</a:t>
            </a:r>
          </a:p>
        </p:txBody>
      </p:sp>
    </p:spTree>
    <p:extLst>
      <p:ext uri="{BB962C8B-B14F-4D97-AF65-F5344CB8AC3E}">
        <p14:creationId xmlns:p14="http://schemas.microsoft.com/office/powerpoint/2010/main" val="373307079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BE6E4412-34A1-440E-A8EB-78BE54B7D7DD}"/>
              </a:ext>
            </a:extLst>
          </p:cNvPr>
          <p:cNvSpPr>
            <a:spLocks noGrp="1"/>
          </p:cNvSpPr>
          <p:nvPr>
            <p:ph type="title"/>
          </p:nvPr>
        </p:nvSpPr>
        <p:spPr/>
        <p:txBody>
          <a:bodyPr/>
          <a:lstStyle/>
          <a:p>
            <a:r>
              <a:rPr lang="en-US" altLang="en-US" dirty="0"/>
              <a:t>Possible presentation topic</a:t>
            </a:r>
          </a:p>
        </p:txBody>
      </p:sp>
      <p:sp>
        <p:nvSpPr>
          <p:cNvPr id="21507" name="Content Placeholder 2">
            <a:extLst>
              <a:ext uri="{FF2B5EF4-FFF2-40B4-BE49-F238E27FC236}">
                <a16:creationId xmlns:a16="http://schemas.microsoft.com/office/drawing/2014/main" id="{9F9A1A25-38FE-49D9-A335-59A2CCF63C44}"/>
              </a:ext>
            </a:extLst>
          </p:cNvPr>
          <p:cNvSpPr>
            <a:spLocks noGrp="1"/>
          </p:cNvSpPr>
          <p:nvPr>
            <p:ph idx="1"/>
          </p:nvPr>
        </p:nvSpPr>
        <p:spPr/>
        <p:txBody>
          <a:bodyPr>
            <a:normAutofit/>
          </a:bodyPr>
          <a:lstStyle/>
          <a:p>
            <a:r>
              <a:rPr lang="en-US" altLang="en-US" dirty="0"/>
              <a:t>Watch the movie The Big Short. Explain how people use CDS in trading activities. People may not be familiar with some financial transactions in the movie. Please explain these transactions.</a:t>
            </a:r>
          </a:p>
          <a:p>
            <a:endParaRPr lang="en-US" alt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F0F94-26CF-42DD-BE1B-C1D11C110CA4}"/>
              </a:ext>
            </a:extLst>
          </p:cNvPr>
          <p:cNvSpPr>
            <a:spLocks noGrp="1"/>
          </p:cNvSpPr>
          <p:nvPr>
            <p:ph type="title"/>
          </p:nvPr>
        </p:nvSpPr>
        <p:spPr/>
        <p:txBody>
          <a:bodyPr/>
          <a:lstStyle/>
          <a:p>
            <a:r>
              <a:rPr lang="en-CA" dirty="0"/>
              <a:t>Try to answer following questions while watching The Big Short</a:t>
            </a:r>
          </a:p>
        </p:txBody>
      </p:sp>
      <p:sp>
        <p:nvSpPr>
          <p:cNvPr id="3" name="Content Placeholder 2">
            <a:extLst>
              <a:ext uri="{FF2B5EF4-FFF2-40B4-BE49-F238E27FC236}">
                <a16:creationId xmlns:a16="http://schemas.microsoft.com/office/drawing/2014/main" id="{52002969-9522-47C2-AE48-E30831048E01}"/>
              </a:ext>
            </a:extLst>
          </p:cNvPr>
          <p:cNvSpPr>
            <a:spLocks noGrp="1"/>
          </p:cNvSpPr>
          <p:nvPr>
            <p:ph idx="1"/>
          </p:nvPr>
        </p:nvSpPr>
        <p:spPr/>
        <p:txBody>
          <a:bodyPr/>
          <a:lstStyle/>
          <a:p>
            <a:r>
              <a:rPr lang="en-US" altLang="en-US" dirty="0"/>
              <a:t>What is the purpose of mark to market? How it is implemented?</a:t>
            </a:r>
          </a:p>
          <a:p>
            <a:r>
              <a:rPr lang="en-US" altLang="en-US" dirty="0"/>
              <a:t>Why the prices of the mortgage bonds rose when default rates increased?</a:t>
            </a:r>
          </a:p>
          <a:p>
            <a:r>
              <a:rPr lang="en-US" altLang="en-US" dirty="0"/>
              <a:t>How Goldman Sachs utilize information from the coming collapse of the mortgage market?</a:t>
            </a:r>
          </a:p>
          <a:p>
            <a:r>
              <a:rPr lang="en-US" altLang="en-US" dirty="0"/>
              <a:t>Why Morgan Staley lost a lot of money?</a:t>
            </a:r>
          </a:p>
          <a:p>
            <a:r>
              <a:rPr lang="en-US" altLang="en-US" dirty="0"/>
              <a:t>Why so many new houses were built? </a:t>
            </a:r>
          </a:p>
          <a:p>
            <a:r>
              <a:rPr lang="en-US" altLang="en-US" dirty="0"/>
              <a:t>There are many other questions.</a:t>
            </a:r>
            <a:endParaRPr lang="en-CA" dirty="0"/>
          </a:p>
        </p:txBody>
      </p:sp>
    </p:spTree>
    <p:extLst>
      <p:ext uri="{BB962C8B-B14F-4D97-AF65-F5344CB8AC3E}">
        <p14:creationId xmlns:p14="http://schemas.microsoft.com/office/powerpoint/2010/main" val="31189737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F82F0E-5068-4357-BDAE-8B3D3318CA8A}"/>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1DDE6956-9673-437C-8665-5CEBFF943E2E}"/>
              </a:ext>
            </a:extLst>
          </p:cNvPr>
          <p:cNvSpPr>
            <a:spLocks noGrp="1"/>
          </p:cNvSpPr>
          <p:nvPr>
            <p:ph idx="1"/>
          </p:nvPr>
        </p:nvSpPr>
        <p:spPr/>
        <p:txBody>
          <a:bodyPr/>
          <a:lstStyle/>
          <a:p>
            <a:r>
              <a:rPr lang="en-CA" dirty="0"/>
              <a:t>We pay pension deductions when we work. CPP payments are the insurance payments when we retire.</a:t>
            </a:r>
          </a:p>
          <a:p>
            <a:r>
              <a:rPr lang="en-CA" dirty="0"/>
              <a:t>We also have OAS, the general government insurance program for old age. </a:t>
            </a:r>
          </a:p>
          <a:p>
            <a:r>
              <a:rPr lang="en-CA" dirty="0"/>
              <a:t>OAS is covered by general taxation. </a:t>
            </a:r>
          </a:p>
          <a:p>
            <a:r>
              <a:rPr lang="en-CA" dirty="0"/>
              <a:t>The list of insurance can go on and on. </a:t>
            </a:r>
          </a:p>
          <a:p>
            <a:r>
              <a:rPr lang="en-CA" dirty="0"/>
              <a:t>The governments act as the largest insurance companies in our society. </a:t>
            </a:r>
          </a:p>
          <a:p>
            <a:r>
              <a:rPr lang="en-CA" dirty="0"/>
              <a:t>Insurance payouts constitute the largest part of government budgets.</a:t>
            </a:r>
          </a:p>
        </p:txBody>
      </p:sp>
    </p:spTree>
    <p:extLst>
      <p:ext uri="{BB962C8B-B14F-4D97-AF65-F5344CB8AC3E}">
        <p14:creationId xmlns:p14="http://schemas.microsoft.com/office/powerpoint/2010/main" val="198591648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4</a:t>
            </a:r>
            <a:r>
              <a:rPr lang="en-US"/>
              <a:t>. </a:t>
            </a:r>
            <a:r>
              <a:rPr lang="en-US" dirty="0"/>
              <a:t>Auto Insurance</a:t>
            </a:r>
          </a:p>
        </p:txBody>
      </p:sp>
      <p:sp>
        <p:nvSpPr>
          <p:cNvPr id="3" name="Content Placeholder 2"/>
          <p:cNvSpPr>
            <a:spLocks noGrp="1"/>
          </p:cNvSpPr>
          <p:nvPr>
            <p:ph idx="1"/>
          </p:nvPr>
        </p:nvSpPr>
        <p:spPr/>
        <p:txBody>
          <a:bodyPr/>
          <a:lstStyle/>
          <a:p>
            <a:r>
              <a:rPr lang="en-US" dirty="0">
                <a:ea typeface="ＭＳ Ｐゴシック" pitchFamily="34" charset="-128"/>
              </a:rPr>
              <a:t>Auto insurance insures against:</a:t>
            </a:r>
          </a:p>
          <a:p>
            <a:pPr lvl="1"/>
            <a:r>
              <a:rPr lang="en-US" dirty="0">
                <a:ea typeface="ＭＳ Ｐゴシック" pitchFamily="34" charset="-128"/>
              </a:rPr>
              <a:t>The legal liability that may arise from causing death or injury to others</a:t>
            </a:r>
          </a:p>
          <a:p>
            <a:pPr lvl="1"/>
            <a:r>
              <a:rPr lang="en-US" dirty="0">
                <a:ea typeface="ＭＳ Ｐゴシック" pitchFamily="34" charset="-128"/>
              </a:rPr>
              <a:t>The expense associated with providing medical care to you, your passengers, and other persons outside your vehicle</a:t>
            </a:r>
          </a:p>
          <a:p>
            <a:pPr lvl="1"/>
            <a:r>
              <a:rPr lang="en-US" dirty="0">
                <a:ea typeface="ＭＳ Ｐゴシック" pitchFamily="34" charset="-128"/>
              </a:rPr>
              <a:t>The costs associated with damage to your automobile</a:t>
            </a:r>
          </a:p>
          <a:p>
            <a:r>
              <a:rPr lang="en-US" dirty="0">
                <a:ea typeface="ＭＳ Ｐゴシック" pitchFamily="34" charset="-128"/>
              </a:rPr>
              <a:t>Provided through a government agency or private property and casualty (P&amp;C) insurance companies (province dependent)</a:t>
            </a:r>
            <a:endParaRPr lang="en-US" dirty="0"/>
          </a:p>
        </p:txBody>
      </p:sp>
    </p:spTree>
    <p:extLst>
      <p:ext uri="{BB962C8B-B14F-4D97-AF65-F5344CB8AC3E}">
        <p14:creationId xmlns:p14="http://schemas.microsoft.com/office/powerpoint/2010/main" val="414562566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Average auto insurance premium in different provinces</a:t>
            </a:r>
          </a:p>
        </p:txBody>
      </p:sp>
      <p:graphicFrame>
        <p:nvGraphicFramePr>
          <p:cNvPr id="4" name="Content Placeholder 3"/>
          <p:cNvGraphicFramePr>
            <a:graphicFrameLocks noGrp="1"/>
          </p:cNvGraphicFramePr>
          <p:nvPr>
            <p:ph idx="1"/>
          </p:nvPr>
        </p:nvGraphicFramePr>
        <p:xfrm>
          <a:off x="1981200" y="1600201"/>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1015372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Auto insurance premium</a:t>
            </a:r>
          </a:p>
        </p:txBody>
      </p:sp>
      <p:graphicFrame>
        <p:nvGraphicFramePr>
          <p:cNvPr id="4" name="Content Placeholder 3"/>
          <p:cNvGraphicFramePr>
            <a:graphicFrameLocks noGrp="1"/>
          </p:cNvGraphicFramePr>
          <p:nvPr>
            <p:ph idx="1"/>
          </p:nvPr>
        </p:nvGraphicFramePr>
        <p:xfrm>
          <a:off x="2286000" y="1523996"/>
          <a:ext cx="7543800" cy="4800600"/>
        </p:xfrm>
        <a:graphic>
          <a:graphicData uri="http://schemas.openxmlformats.org/drawingml/2006/table">
            <a:tbl>
              <a:tblPr>
                <a:tableStyleId>{3B4B98B0-60AC-42C2-AFA5-B58CD77FA1E5}</a:tableStyleId>
              </a:tblPr>
              <a:tblGrid>
                <a:gridCol w="4310743">
                  <a:extLst>
                    <a:ext uri="{9D8B030D-6E8A-4147-A177-3AD203B41FA5}">
                      <a16:colId xmlns:a16="http://schemas.microsoft.com/office/drawing/2014/main" val="1964988759"/>
                    </a:ext>
                  </a:extLst>
                </a:gridCol>
                <a:gridCol w="3233057">
                  <a:extLst>
                    <a:ext uri="{9D8B030D-6E8A-4147-A177-3AD203B41FA5}">
                      <a16:colId xmlns:a16="http://schemas.microsoft.com/office/drawing/2014/main" val="1555180683"/>
                    </a:ext>
                  </a:extLst>
                </a:gridCol>
              </a:tblGrid>
              <a:tr h="480060">
                <a:tc>
                  <a:txBody>
                    <a:bodyPr/>
                    <a:lstStyle/>
                    <a:p>
                      <a:pPr algn="l" fontAlgn="b"/>
                      <a:r>
                        <a:rPr lang="en-US" sz="2400" u="none" strike="noStrike" dirty="0">
                          <a:effectLst/>
                        </a:rPr>
                        <a:t>Quebec</a:t>
                      </a:r>
                      <a:endParaRPr lang="en-US" sz="2400" b="1" i="0" u="none" strike="noStrike" dirty="0">
                        <a:solidFill>
                          <a:srgbClr val="333333"/>
                        </a:solidFill>
                        <a:effectLst/>
                        <a:latin typeface="Arial" panose="020B0604020202020204" pitchFamily="34" charset="0"/>
                      </a:endParaRPr>
                    </a:p>
                  </a:txBody>
                  <a:tcPr marL="9525" marR="9525" marT="9525" marB="0" anchor="b"/>
                </a:tc>
                <a:tc>
                  <a:txBody>
                    <a:bodyPr/>
                    <a:lstStyle/>
                    <a:p>
                      <a:pPr algn="r" fontAlgn="b"/>
                      <a:r>
                        <a:rPr lang="en-US" sz="2400" u="none" strike="noStrike" dirty="0">
                          <a:effectLst/>
                        </a:rPr>
                        <a:t>642</a:t>
                      </a:r>
                      <a:endParaRPr lang="en-US" sz="2400" b="0" i="1" u="none" strike="noStrike" dirty="0">
                        <a:solidFill>
                          <a:srgbClr val="FF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2063169717"/>
                  </a:ext>
                </a:extLst>
              </a:tr>
              <a:tr h="480060">
                <a:tc>
                  <a:txBody>
                    <a:bodyPr/>
                    <a:lstStyle/>
                    <a:p>
                      <a:pPr algn="l" fontAlgn="b"/>
                      <a:r>
                        <a:rPr lang="en-US" sz="2400" u="none" strike="noStrike" dirty="0">
                          <a:effectLst/>
                        </a:rPr>
                        <a:t>Prince Edward Island</a:t>
                      </a:r>
                      <a:endParaRPr lang="en-US" sz="2400" b="1" i="0" u="none" strike="noStrike" dirty="0">
                        <a:solidFill>
                          <a:srgbClr val="333333"/>
                        </a:solidFill>
                        <a:effectLst/>
                        <a:latin typeface="Arial" panose="020B0604020202020204" pitchFamily="34" charset="0"/>
                      </a:endParaRPr>
                    </a:p>
                  </a:txBody>
                  <a:tcPr marL="9525" marR="9525" marT="9525" marB="0" anchor="b"/>
                </a:tc>
                <a:tc>
                  <a:txBody>
                    <a:bodyPr/>
                    <a:lstStyle/>
                    <a:p>
                      <a:pPr algn="r" fontAlgn="b"/>
                      <a:r>
                        <a:rPr lang="en-US" sz="2400" u="none" strike="noStrike" dirty="0">
                          <a:effectLst/>
                        </a:rPr>
                        <a:t>796</a:t>
                      </a:r>
                      <a:endParaRPr lang="en-US" sz="2400" b="0" i="1" u="none" strike="noStrike" dirty="0">
                        <a:solidFill>
                          <a:srgbClr val="FF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566219498"/>
                  </a:ext>
                </a:extLst>
              </a:tr>
              <a:tr h="480060">
                <a:tc>
                  <a:txBody>
                    <a:bodyPr/>
                    <a:lstStyle/>
                    <a:p>
                      <a:pPr algn="l" fontAlgn="b"/>
                      <a:r>
                        <a:rPr lang="en-US" sz="2400" u="none" strike="noStrike" dirty="0">
                          <a:effectLst/>
                        </a:rPr>
                        <a:t>New Brunswick</a:t>
                      </a:r>
                      <a:endParaRPr lang="en-US" sz="2400" b="1" i="0" u="none" strike="noStrike" dirty="0">
                        <a:solidFill>
                          <a:srgbClr val="333333"/>
                        </a:solidFill>
                        <a:effectLst/>
                        <a:latin typeface="Arial" panose="020B0604020202020204" pitchFamily="34" charset="0"/>
                      </a:endParaRPr>
                    </a:p>
                  </a:txBody>
                  <a:tcPr marL="9525" marR="9525" marT="9525" marB="0" anchor="b"/>
                </a:tc>
                <a:tc>
                  <a:txBody>
                    <a:bodyPr/>
                    <a:lstStyle/>
                    <a:p>
                      <a:pPr algn="r" fontAlgn="b"/>
                      <a:r>
                        <a:rPr lang="en-US" sz="2400" u="none" strike="noStrike" dirty="0">
                          <a:effectLst/>
                        </a:rPr>
                        <a:t>819</a:t>
                      </a:r>
                      <a:endParaRPr lang="en-US" sz="2400" b="0" i="1" u="none" strike="noStrike" dirty="0">
                        <a:solidFill>
                          <a:srgbClr val="FF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058193557"/>
                  </a:ext>
                </a:extLst>
              </a:tr>
              <a:tr h="480060">
                <a:tc>
                  <a:txBody>
                    <a:bodyPr/>
                    <a:lstStyle/>
                    <a:p>
                      <a:pPr algn="l" fontAlgn="b"/>
                      <a:r>
                        <a:rPr lang="en-US" sz="2400" u="none" strike="noStrike" dirty="0">
                          <a:effectLst/>
                        </a:rPr>
                        <a:t>Nova Scotia</a:t>
                      </a:r>
                      <a:endParaRPr lang="en-US" sz="2400" b="1" i="0" u="none" strike="noStrike" dirty="0">
                        <a:solidFill>
                          <a:srgbClr val="333333"/>
                        </a:solidFill>
                        <a:effectLst/>
                        <a:latin typeface="Arial" panose="020B0604020202020204" pitchFamily="34" charset="0"/>
                      </a:endParaRPr>
                    </a:p>
                  </a:txBody>
                  <a:tcPr marL="9525" marR="9525" marT="9525" marB="0" anchor="b"/>
                </a:tc>
                <a:tc>
                  <a:txBody>
                    <a:bodyPr/>
                    <a:lstStyle/>
                    <a:p>
                      <a:pPr algn="r" fontAlgn="b"/>
                      <a:r>
                        <a:rPr lang="en-US" sz="2400" u="none" strike="noStrike" dirty="0">
                          <a:effectLst/>
                        </a:rPr>
                        <a:t>842</a:t>
                      </a:r>
                      <a:endParaRPr lang="en-US" sz="2400" b="0" i="1" u="none" strike="noStrike" dirty="0">
                        <a:solidFill>
                          <a:srgbClr val="FF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2200618890"/>
                  </a:ext>
                </a:extLst>
              </a:tr>
              <a:tr h="480060">
                <a:tc>
                  <a:txBody>
                    <a:bodyPr/>
                    <a:lstStyle/>
                    <a:p>
                      <a:pPr algn="l" fontAlgn="b"/>
                      <a:r>
                        <a:rPr lang="en-US" sz="2400" u="none" strike="noStrike" dirty="0">
                          <a:effectLst/>
                        </a:rPr>
                        <a:t>Saskatchewan</a:t>
                      </a:r>
                      <a:endParaRPr lang="en-US" sz="2400" b="1" i="0" u="none" strike="noStrike" dirty="0">
                        <a:solidFill>
                          <a:srgbClr val="333333"/>
                        </a:solidFill>
                        <a:effectLst/>
                        <a:latin typeface="Arial" panose="020B0604020202020204" pitchFamily="34" charset="0"/>
                      </a:endParaRPr>
                    </a:p>
                  </a:txBody>
                  <a:tcPr marL="9525" marR="9525" marT="9525" marB="0" anchor="b"/>
                </a:tc>
                <a:tc>
                  <a:txBody>
                    <a:bodyPr/>
                    <a:lstStyle/>
                    <a:p>
                      <a:pPr algn="r" fontAlgn="b"/>
                      <a:r>
                        <a:rPr lang="en-US" sz="2400" u="none" strike="noStrike" dirty="0">
                          <a:effectLst/>
                        </a:rPr>
                        <a:t>936</a:t>
                      </a:r>
                      <a:endParaRPr lang="en-US" sz="2400" b="0" i="1" u="none" strike="noStrike" dirty="0">
                        <a:solidFill>
                          <a:srgbClr val="FF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3924736305"/>
                  </a:ext>
                </a:extLst>
              </a:tr>
              <a:tr h="480060">
                <a:tc>
                  <a:txBody>
                    <a:bodyPr/>
                    <a:lstStyle/>
                    <a:p>
                      <a:pPr algn="l" fontAlgn="b"/>
                      <a:r>
                        <a:rPr lang="en-US" sz="2400" u="none" strike="noStrike" dirty="0">
                          <a:effectLst/>
                        </a:rPr>
                        <a:t>Manitoba</a:t>
                      </a:r>
                      <a:endParaRPr lang="en-US" sz="2400" b="1" i="0" u="none" strike="noStrike" dirty="0">
                        <a:solidFill>
                          <a:srgbClr val="333333"/>
                        </a:solidFill>
                        <a:effectLst/>
                        <a:latin typeface="Arial" panose="020B0604020202020204" pitchFamily="34" charset="0"/>
                      </a:endParaRPr>
                    </a:p>
                  </a:txBody>
                  <a:tcPr marL="9525" marR="9525" marT="9525" marB="0" anchor="b"/>
                </a:tc>
                <a:tc>
                  <a:txBody>
                    <a:bodyPr/>
                    <a:lstStyle/>
                    <a:p>
                      <a:pPr algn="r" fontAlgn="b"/>
                      <a:r>
                        <a:rPr lang="en-US" sz="2400" u="none" strike="noStrike" dirty="0">
                          <a:effectLst/>
                        </a:rPr>
                        <a:t>1,080</a:t>
                      </a:r>
                      <a:endParaRPr lang="en-US" sz="2400" b="0" i="1" u="none" strike="noStrike" dirty="0">
                        <a:solidFill>
                          <a:srgbClr val="FF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2648200966"/>
                  </a:ext>
                </a:extLst>
              </a:tr>
              <a:tr h="480060">
                <a:tc>
                  <a:txBody>
                    <a:bodyPr/>
                    <a:lstStyle/>
                    <a:p>
                      <a:pPr algn="l" fontAlgn="b"/>
                      <a:r>
                        <a:rPr lang="en-US" sz="2400" u="none" strike="noStrike" dirty="0">
                          <a:effectLst/>
                        </a:rPr>
                        <a:t>Newfoundland &amp; Labrador</a:t>
                      </a:r>
                      <a:endParaRPr lang="en-US" sz="2400" b="1" i="0" u="none" strike="noStrike" dirty="0">
                        <a:solidFill>
                          <a:srgbClr val="333333"/>
                        </a:solidFill>
                        <a:effectLst/>
                        <a:latin typeface="Arial" panose="020B0604020202020204" pitchFamily="34" charset="0"/>
                      </a:endParaRPr>
                    </a:p>
                  </a:txBody>
                  <a:tcPr marL="9525" marR="9525" marT="9525" marB="0" anchor="b"/>
                </a:tc>
                <a:tc>
                  <a:txBody>
                    <a:bodyPr/>
                    <a:lstStyle/>
                    <a:p>
                      <a:pPr algn="r" fontAlgn="b"/>
                      <a:r>
                        <a:rPr lang="en-US" sz="2400" u="none" strike="noStrike" dirty="0">
                          <a:effectLst/>
                        </a:rPr>
                        <a:t>1,132</a:t>
                      </a:r>
                      <a:endParaRPr lang="en-US" sz="2400" b="0" i="1" u="none" strike="noStrike" dirty="0">
                        <a:solidFill>
                          <a:srgbClr val="FF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2717235770"/>
                  </a:ext>
                </a:extLst>
              </a:tr>
              <a:tr h="480060">
                <a:tc>
                  <a:txBody>
                    <a:bodyPr/>
                    <a:lstStyle/>
                    <a:p>
                      <a:pPr algn="l" fontAlgn="b"/>
                      <a:r>
                        <a:rPr lang="en-US" sz="2400" u="none" strike="noStrike" dirty="0">
                          <a:effectLst/>
                        </a:rPr>
                        <a:t>Alberta</a:t>
                      </a:r>
                      <a:endParaRPr lang="en-US" sz="2400" b="1" i="0" u="none" strike="noStrike" dirty="0">
                        <a:solidFill>
                          <a:srgbClr val="333333"/>
                        </a:solidFill>
                        <a:effectLst/>
                        <a:latin typeface="Arial" panose="020B0604020202020204" pitchFamily="34" charset="0"/>
                      </a:endParaRPr>
                    </a:p>
                  </a:txBody>
                  <a:tcPr marL="9525" marR="9525" marT="9525" marB="0" anchor="b"/>
                </a:tc>
                <a:tc>
                  <a:txBody>
                    <a:bodyPr/>
                    <a:lstStyle/>
                    <a:p>
                      <a:pPr algn="r" fontAlgn="b"/>
                      <a:r>
                        <a:rPr lang="en-US" sz="2400" u="none" strike="noStrike" dirty="0">
                          <a:effectLst/>
                        </a:rPr>
                        <a:t>1,251</a:t>
                      </a:r>
                      <a:endParaRPr lang="en-US" sz="2400" b="0" i="1" u="none" strike="noStrike" dirty="0">
                        <a:solidFill>
                          <a:srgbClr val="FF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728448828"/>
                  </a:ext>
                </a:extLst>
              </a:tr>
              <a:tr h="480060">
                <a:tc>
                  <a:txBody>
                    <a:bodyPr/>
                    <a:lstStyle/>
                    <a:p>
                      <a:pPr algn="l" fontAlgn="b"/>
                      <a:r>
                        <a:rPr lang="en-US" sz="2400" u="none" strike="noStrike">
                          <a:effectLst/>
                        </a:rPr>
                        <a:t>Ontario</a:t>
                      </a:r>
                      <a:endParaRPr lang="en-US" sz="2400" b="1" i="0" u="none" strike="noStrike">
                        <a:solidFill>
                          <a:srgbClr val="333333"/>
                        </a:solidFill>
                        <a:effectLst/>
                        <a:latin typeface="Arial" panose="020B0604020202020204" pitchFamily="34" charset="0"/>
                      </a:endParaRPr>
                    </a:p>
                  </a:txBody>
                  <a:tcPr marL="9525" marR="9525" marT="9525" marB="0" anchor="b"/>
                </a:tc>
                <a:tc>
                  <a:txBody>
                    <a:bodyPr/>
                    <a:lstStyle/>
                    <a:p>
                      <a:pPr algn="r" fontAlgn="b"/>
                      <a:r>
                        <a:rPr lang="en-US" sz="2400" u="none" strike="noStrike" dirty="0">
                          <a:effectLst/>
                        </a:rPr>
                        <a:t>1,445</a:t>
                      </a:r>
                      <a:endParaRPr lang="en-US" sz="2400" b="0" i="1" u="none" strike="noStrike" dirty="0">
                        <a:solidFill>
                          <a:srgbClr val="FF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561728429"/>
                  </a:ext>
                </a:extLst>
              </a:tr>
              <a:tr h="480060">
                <a:tc>
                  <a:txBody>
                    <a:bodyPr/>
                    <a:lstStyle/>
                    <a:p>
                      <a:pPr algn="l" fontAlgn="b"/>
                      <a:r>
                        <a:rPr lang="en-US" sz="2400" u="none" strike="noStrike">
                          <a:effectLst/>
                        </a:rPr>
                        <a:t>British Columbia</a:t>
                      </a:r>
                      <a:endParaRPr lang="en-US" sz="2400" b="1" i="0" u="none" strike="noStrike">
                        <a:solidFill>
                          <a:srgbClr val="333333"/>
                        </a:solidFill>
                        <a:effectLst/>
                        <a:latin typeface="Arial" panose="020B0604020202020204" pitchFamily="34" charset="0"/>
                      </a:endParaRPr>
                    </a:p>
                  </a:txBody>
                  <a:tcPr marL="9525" marR="9525" marT="9525" marB="0" anchor="b"/>
                </a:tc>
                <a:tc>
                  <a:txBody>
                    <a:bodyPr/>
                    <a:lstStyle/>
                    <a:p>
                      <a:pPr algn="r" fontAlgn="b"/>
                      <a:r>
                        <a:rPr lang="en-US" sz="2400" u="none" strike="noStrike" dirty="0">
                          <a:effectLst/>
                        </a:rPr>
                        <a:t>1,680</a:t>
                      </a:r>
                      <a:endParaRPr lang="en-US" sz="2400" b="0" i="1" u="none" strike="noStrike" dirty="0">
                        <a:solidFill>
                          <a:srgbClr val="FF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2644569970"/>
                  </a:ext>
                </a:extLst>
              </a:tr>
            </a:tbl>
          </a:graphicData>
        </a:graphic>
      </p:graphicFrame>
    </p:spTree>
    <p:extLst>
      <p:ext uri="{BB962C8B-B14F-4D97-AF65-F5344CB8AC3E}">
        <p14:creationId xmlns:p14="http://schemas.microsoft.com/office/powerpoint/2010/main" val="221409727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74A02A-EBA0-4737-979B-CAC066197011}"/>
              </a:ext>
            </a:extLst>
          </p:cNvPr>
          <p:cNvSpPr>
            <a:spLocks noGrp="1"/>
          </p:cNvSpPr>
          <p:nvPr>
            <p:ph type="title"/>
          </p:nvPr>
        </p:nvSpPr>
        <p:spPr/>
        <p:txBody>
          <a:bodyPr/>
          <a:lstStyle/>
          <a:p>
            <a:r>
              <a:rPr lang="en-CA" dirty="0"/>
              <a:t>Possible presentation topic</a:t>
            </a:r>
          </a:p>
        </p:txBody>
      </p:sp>
      <p:sp>
        <p:nvSpPr>
          <p:cNvPr id="3" name="Content Placeholder 2">
            <a:extLst>
              <a:ext uri="{FF2B5EF4-FFF2-40B4-BE49-F238E27FC236}">
                <a16:creationId xmlns:a16="http://schemas.microsoft.com/office/drawing/2014/main" id="{AAC3A135-59EE-4E6D-A614-5513B6E75A57}"/>
              </a:ext>
            </a:extLst>
          </p:cNvPr>
          <p:cNvSpPr>
            <a:spLocks noGrp="1"/>
          </p:cNvSpPr>
          <p:nvPr>
            <p:ph idx="1"/>
          </p:nvPr>
        </p:nvSpPr>
        <p:spPr/>
        <p:txBody>
          <a:bodyPr/>
          <a:lstStyle/>
          <a:p>
            <a:r>
              <a:rPr lang="en-CA" dirty="0"/>
              <a:t>Why premiums among different provinces differ so much?</a:t>
            </a:r>
          </a:p>
          <a:p>
            <a:r>
              <a:rPr lang="en-CA" dirty="0"/>
              <a:t>Why BC has the highest premium? </a:t>
            </a:r>
          </a:p>
          <a:p>
            <a:r>
              <a:rPr lang="en-CA" dirty="0"/>
              <a:t>Can anything be done to reduce BC premium?</a:t>
            </a:r>
          </a:p>
        </p:txBody>
      </p:sp>
    </p:spTree>
    <p:extLst>
      <p:ext uri="{BB962C8B-B14F-4D97-AF65-F5344CB8AC3E}">
        <p14:creationId xmlns:p14="http://schemas.microsoft.com/office/powerpoint/2010/main" val="281932361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Auto Insurance Policy Provisions</a:t>
            </a:r>
          </a:p>
        </p:txBody>
      </p:sp>
      <p:sp>
        <p:nvSpPr>
          <p:cNvPr id="3" name="Content Placeholder 2"/>
          <p:cNvSpPr>
            <a:spLocks noGrp="1"/>
          </p:cNvSpPr>
          <p:nvPr>
            <p:ph idx="1"/>
          </p:nvPr>
        </p:nvSpPr>
        <p:spPr/>
        <p:txBody>
          <a:bodyPr/>
          <a:lstStyle/>
          <a:p>
            <a:pPr>
              <a:defRPr/>
            </a:pPr>
            <a:r>
              <a:rPr lang="en-US" dirty="0"/>
              <a:t>Insurance policy: contract between an insurance company and the policy owner</a:t>
            </a:r>
          </a:p>
          <a:p>
            <a:pPr>
              <a:defRPr/>
            </a:pPr>
            <a:r>
              <a:rPr lang="en-US" dirty="0"/>
              <a:t>Auto insurance policy: specifies the coverage provided by an insurance company for a particular individual and vehicle</a:t>
            </a:r>
          </a:p>
          <a:p>
            <a:pPr>
              <a:defRPr/>
            </a:pPr>
            <a:r>
              <a:rPr lang="en-US" dirty="0"/>
              <a:t>Three parts:</a:t>
            </a:r>
          </a:p>
          <a:p>
            <a:pPr lvl="1">
              <a:defRPr/>
            </a:pPr>
            <a:r>
              <a:rPr lang="en-US" dirty="0"/>
              <a:t>Third party liability coverage,</a:t>
            </a:r>
          </a:p>
          <a:p>
            <a:pPr lvl="1">
              <a:defRPr/>
            </a:pPr>
            <a:r>
              <a:rPr lang="en-US" dirty="0"/>
              <a:t>Accident benefits, and</a:t>
            </a:r>
          </a:p>
          <a:p>
            <a:pPr lvl="1">
              <a:defRPr/>
            </a:pPr>
            <a:r>
              <a:rPr lang="en-US" dirty="0"/>
              <a:t>Loss or damage to the insured automobile</a:t>
            </a:r>
          </a:p>
        </p:txBody>
      </p:sp>
    </p:spTree>
    <p:extLst>
      <p:ext uri="{BB962C8B-B14F-4D97-AF65-F5344CB8AC3E}">
        <p14:creationId xmlns:p14="http://schemas.microsoft.com/office/powerpoint/2010/main" val="369255977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Third Party Liability Coverage</a:t>
            </a:r>
          </a:p>
        </p:txBody>
      </p:sp>
      <p:sp>
        <p:nvSpPr>
          <p:cNvPr id="3" name="Content Placeholder 2"/>
          <p:cNvSpPr>
            <a:spLocks noGrp="1"/>
          </p:cNvSpPr>
          <p:nvPr>
            <p:ph idx="1"/>
          </p:nvPr>
        </p:nvSpPr>
        <p:spPr/>
        <p:txBody>
          <a:bodyPr/>
          <a:lstStyle/>
          <a:p>
            <a:pPr>
              <a:buFont typeface="Arial" charset="0"/>
              <a:buChar char="•"/>
              <a:defRPr/>
            </a:pPr>
            <a:r>
              <a:rPr lang="en-US" dirty="0"/>
              <a:t>Third party liability: a legal term that describes the person(s) who have experienced loss because of the insured</a:t>
            </a:r>
          </a:p>
          <a:p>
            <a:pPr>
              <a:buFont typeface="Arial" charset="0"/>
              <a:buChar char="•"/>
              <a:defRPr/>
            </a:pPr>
            <a:r>
              <a:rPr lang="en-US" dirty="0"/>
              <a:t>Two key components:</a:t>
            </a:r>
          </a:p>
          <a:p>
            <a:pPr lvl="1">
              <a:defRPr/>
            </a:pPr>
            <a:r>
              <a:rPr lang="en-US" dirty="0"/>
              <a:t>Bodily injury liability, and</a:t>
            </a:r>
          </a:p>
          <a:p>
            <a:pPr lvl="1">
              <a:defRPr/>
            </a:pPr>
            <a:r>
              <a:rPr lang="en-US" dirty="0"/>
              <a:t>Property damage liability</a:t>
            </a:r>
          </a:p>
        </p:txBody>
      </p:sp>
    </p:spTree>
    <p:extLst>
      <p:ext uri="{BB962C8B-B14F-4D97-AF65-F5344CB8AC3E}">
        <p14:creationId xmlns:p14="http://schemas.microsoft.com/office/powerpoint/2010/main" val="305454182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Bodily injury liability coverage</a:t>
            </a:r>
          </a:p>
        </p:txBody>
      </p:sp>
      <p:sp>
        <p:nvSpPr>
          <p:cNvPr id="3" name="Content Placeholder 2"/>
          <p:cNvSpPr>
            <a:spLocks noGrp="1"/>
          </p:cNvSpPr>
          <p:nvPr>
            <p:ph idx="1"/>
          </p:nvPr>
        </p:nvSpPr>
        <p:spPr/>
        <p:txBody>
          <a:bodyPr/>
          <a:lstStyle/>
          <a:p>
            <a:pPr>
              <a:defRPr/>
            </a:pPr>
            <a:r>
              <a:rPr lang="en-US" sz="3000" dirty="0">
                <a:ea typeface="ＭＳ Ｐゴシック" pitchFamily="34" charset="-128"/>
              </a:rPr>
              <a:t>protects you against liability associated with injuries you (or family members listed on the policy) cause to others</a:t>
            </a:r>
          </a:p>
          <a:p>
            <a:pPr lvl="1">
              <a:defRPr/>
            </a:pPr>
            <a:r>
              <a:rPr lang="en-US" dirty="0">
                <a:ea typeface="ＭＳ Ｐゴシック" pitchFamily="34" charset="-128"/>
              </a:rPr>
              <a:t>Also covers you (or your family members) if you cause injuries to others while driving someone else</a:t>
            </a:r>
            <a:r>
              <a:rPr lang="en-US" altLang="en-US" dirty="0">
                <a:ea typeface="ＭＳ Ｐゴシック" pitchFamily="34" charset="-128"/>
              </a:rPr>
              <a:t>’</a:t>
            </a:r>
            <a:r>
              <a:rPr lang="en-US" dirty="0">
                <a:ea typeface="ＭＳ Ｐゴシック" pitchFamily="34" charset="-128"/>
              </a:rPr>
              <a:t>s car with their permission</a:t>
            </a:r>
          </a:p>
          <a:p>
            <a:pPr lvl="1">
              <a:defRPr/>
            </a:pPr>
            <a:r>
              <a:rPr lang="en-US" dirty="0">
                <a:ea typeface="ＭＳ Ｐゴシック" pitchFamily="34" charset="-128"/>
              </a:rPr>
              <a:t>Coverage includes medical bills, pain and suffering, and economic loss</a:t>
            </a:r>
          </a:p>
          <a:p>
            <a:pPr lvl="1">
              <a:defRPr/>
            </a:pPr>
            <a:r>
              <a:rPr lang="en-US" dirty="0">
                <a:ea typeface="ＭＳ Ｐゴシック" pitchFamily="34" charset="-128"/>
              </a:rPr>
              <a:t>You should always purchase more than the mandatory minimum required third party liability coverage amount</a:t>
            </a:r>
            <a:endParaRPr lang="en-US" dirty="0"/>
          </a:p>
        </p:txBody>
      </p:sp>
    </p:spTree>
    <p:extLst>
      <p:ext uri="{BB962C8B-B14F-4D97-AF65-F5344CB8AC3E}">
        <p14:creationId xmlns:p14="http://schemas.microsoft.com/office/powerpoint/2010/main" val="364830600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Property damage liability coverage</a:t>
            </a:r>
          </a:p>
        </p:txBody>
      </p:sp>
      <p:sp>
        <p:nvSpPr>
          <p:cNvPr id="3" name="Content Placeholder 2"/>
          <p:cNvSpPr>
            <a:spLocks noGrp="1"/>
          </p:cNvSpPr>
          <p:nvPr>
            <p:ph idx="1"/>
          </p:nvPr>
        </p:nvSpPr>
        <p:spPr/>
        <p:txBody>
          <a:bodyPr/>
          <a:lstStyle/>
          <a:p>
            <a:pPr>
              <a:defRPr/>
            </a:pPr>
            <a:r>
              <a:rPr lang="en-US" dirty="0">
                <a:ea typeface="ＭＳ Ｐゴシック" pitchFamily="34" charset="-128"/>
              </a:rPr>
              <a:t>protects against losses that result when the policy owner damages another person</a:t>
            </a:r>
            <a:r>
              <a:rPr lang="en-US" altLang="en-US" dirty="0">
                <a:ea typeface="ＭＳ Ｐゴシック" pitchFamily="34" charset="-128"/>
              </a:rPr>
              <a:t>’</a:t>
            </a:r>
            <a:r>
              <a:rPr lang="en-US" dirty="0">
                <a:ea typeface="ＭＳ Ｐゴシック" pitchFamily="34" charset="-128"/>
              </a:rPr>
              <a:t>s property with his or her car</a:t>
            </a:r>
          </a:p>
          <a:p>
            <a:pPr lvl="1">
              <a:defRPr/>
            </a:pPr>
            <a:r>
              <a:rPr lang="en-US" dirty="0">
                <a:ea typeface="ＭＳ Ｐゴシック" pitchFamily="34" charset="-128"/>
              </a:rPr>
              <a:t>Examples: damage to a car, fence, lamppost, or building</a:t>
            </a:r>
          </a:p>
          <a:p>
            <a:pPr lvl="1">
              <a:defRPr/>
            </a:pPr>
            <a:r>
              <a:rPr lang="en-US" dirty="0">
                <a:ea typeface="ＭＳ Ｐゴシック" pitchFamily="34" charset="-128"/>
              </a:rPr>
              <a:t>Does not cover your own car or other property that you own</a:t>
            </a:r>
          </a:p>
          <a:p>
            <a:pPr lvl="1">
              <a:defRPr/>
            </a:pPr>
            <a:r>
              <a:rPr lang="en-US" dirty="0">
                <a:ea typeface="ＭＳ Ｐゴシック" pitchFamily="34" charset="-128"/>
              </a:rPr>
              <a:t>You should always purchase more than the minimum required property damage liability coverage amount</a:t>
            </a:r>
            <a:endParaRPr lang="en-US" dirty="0"/>
          </a:p>
        </p:txBody>
      </p:sp>
    </p:spTree>
    <p:extLst>
      <p:ext uri="{BB962C8B-B14F-4D97-AF65-F5344CB8AC3E}">
        <p14:creationId xmlns:p14="http://schemas.microsoft.com/office/powerpoint/2010/main" val="232903137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Accident Benefits </a:t>
            </a:r>
            <a:r>
              <a:rPr lang="en-US" sz="2000" dirty="0"/>
              <a:t>(1 of 2)</a:t>
            </a:r>
            <a:endParaRPr lang="en-US" b="0" dirty="0"/>
          </a:p>
        </p:txBody>
      </p:sp>
      <p:sp>
        <p:nvSpPr>
          <p:cNvPr id="3" name="Content Placeholder 2"/>
          <p:cNvSpPr>
            <a:spLocks noGrp="1"/>
          </p:cNvSpPr>
          <p:nvPr>
            <p:ph idx="1"/>
          </p:nvPr>
        </p:nvSpPr>
        <p:spPr/>
        <p:txBody>
          <a:bodyPr/>
          <a:lstStyle/>
          <a:p>
            <a:pPr>
              <a:buFont typeface="Arial" charset="0"/>
              <a:buChar char="•"/>
              <a:defRPr/>
            </a:pPr>
            <a:r>
              <a:rPr lang="en-US" dirty="0"/>
              <a:t>Accident benefits coverage: insures against the cost of medical care for you and other passengers in your car</a:t>
            </a:r>
          </a:p>
          <a:p>
            <a:pPr lvl="1">
              <a:defRPr/>
            </a:pPr>
            <a:r>
              <a:rPr lang="en-US" dirty="0"/>
              <a:t>Provides coverage for medical payments, funeral benefits, loss of income as a result of death or total disability, and uninsured motorist coverage</a:t>
            </a:r>
          </a:p>
          <a:p>
            <a:pPr lvl="1">
              <a:defRPr/>
            </a:pPr>
            <a:r>
              <a:rPr lang="en-US" dirty="0"/>
              <a:t>Mandatory in all provinces except Newfoundland and Labrador</a:t>
            </a:r>
          </a:p>
          <a:p>
            <a:pPr lvl="1">
              <a:defRPr/>
            </a:pPr>
            <a:r>
              <a:rPr lang="en-US" dirty="0"/>
              <a:t>Medical coverage applies only to the passengers and the driver of the insured car</a:t>
            </a:r>
          </a:p>
        </p:txBody>
      </p:sp>
    </p:spTree>
    <p:extLst>
      <p:ext uri="{BB962C8B-B14F-4D97-AF65-F5344CB8AC3E}">
        <p14:creationId xmlns:p14="http://schemas.microsoft.com/office/powerpoint/2010/main" val="425687142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Accident Benefits </a:t>
            </a:r>
            <a:r>
              <a:rPr lang="en-US" sz="2000" dirty="0"/>
              <a:t>(2 of 2)</a:t>
            </a:r>
            <a:endParaRPr lang="en-US" dirty="0"/>
          </a:p>
        </p:txBody>
      </p:sp>
      <p:sp>
        <p:nvSpPr>
          <p:cNvPr id="3" name="Content Placeholder 2"/>
          <p:cNvSpPr>
            <a:spLocks noGrp="1"/>
          </p:cNvSpPr>
          <p:nvPr>
            <p:ph idx="1"/>
          </p:nvPr>
        </p:nvSpPr>
        <p:spPr/>
        <p:txBody>
          <a:bodyPr/>
          <a:lstStyle/>
          <a:p>
            <a:pPr>
              <a:defRPr/>
            </a:pPr>
            <a:r>
              <a:rPr lang="en-US" dirty="0"/>
              <a:t>Uninsured motorist coverage: insures against the cost of bodily injury when an accident is caused by another driver who is not insured</a:t>
            </a:r>
          </a:p>
          <a:p>
            <a:pPr lvl="1">
              <a:defRPr/>
            </a:pPr>
            <a:r>
              <a:rPr lang="en-US" dirty="0"/>
              <a:t>Also applies if you are in an accident caused by:</a:t>
            </a:r>
          </a:p>
          <a:p>
            <a:pPr lvl="2">
              <a:defRPr/>
            </a:pPr>
            <a:r>
              <a:rPr lang="en-US" dirty="0"/>
              <a:t>a hit-and-run driver</a:t>
            </a:r>
          </a:p>
          <a:p>
            <a:pPr lvl="2">
              <a:defRPr/>
            </a:pPr>
            <a:r>
              <a:rPr lang="en-US" dirty="0"/>
              <a:t>a driver who is at fault but whose insurance company goes bankrupt</a:t>
            </a:r>
          </a:p>
        </p:txBody>
      </p:sp>
    </p:spTree>
    <p:extLst>
      <p:ext uri="{BB962C8B-B14F-4D97-AF65-F5344CB8AC3E}">
        <p14:creationId xmlns:p14="http://schemas.microsoft.com/office/powerpoint/2010/main" val="31658935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 Theory of insurance</a:t>
            </a:r>
          </a:p>
        </p:txBody>
      </p:sp>
      <p:sp>
        <p:nvSpPr>
          <p:cNvPr id="3" name="Content Placeholder 2"/>
          <p:cNvSpPr>
            <a:spLocks noGrp="1"/>
          </p:cNvSpPr>
          <p:nvPr>
            <p:ph idx="1"/>
          </p:nvPr>
        </p:nvSpPr>
        <p:spPr/>
        <p:txBody>
          <a:bodyPr>
            <a:normAutofit/>
          </a:bodyPr>
          <a:lstStyle/>
          <a:p>
            <a:r>
              <a:rPr lang="en-US" dirty="0"/>
              <a:t>When we buy insurance from an insurance company, the insurance company will make a profit. </a:t>
            </a:r>
          </a:p>
          <a:p>
            <a:r>
              <a:rPr lang="en-US" dirty="0"/>
              <a:t>This means on average customers will lose money.</a:t>
            </a:r>
          </a:p>
          <a:p>
            <a:r>
              <a:rPr lang="en-US" dirty="0"/>
              <a:t>Why we buy insurance?</a:t>
            </a:r>
          </a:p>
          <a:p>
            <a:br>
              <a:rPr lang="en-US" dirty="0"/>
            </a:br>
            <a:endParaRPr lang="en-US" dirty="0"/>
          </a:p>
        </p:txBody>
      </p:sp>
    </p:spTree>
    <p:extLst>
      <p:ext uri="{BB962C8B-B14F-4D97-AF65-F5344CB8AC3E}">
        <p14:creationId xmlns:p14="http://schemas.microsoft.com/office/powerpoint/2010/main" val="241591627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Loss of or Damage to Insured Automobile </a:t>
            </a:r>
            <a:r>
              <a:rPr lang="en-US" sz="2000" dirty="0"/>
              <a:t>(1 of 2)</a:t>
            </a:r>
            <a:endParaRPr lang="en-US" b="0" dirty="0"/>
          </a:p>
        </p:txBody>
      </p:sp>
      <p:sp>
        <p:nvSpPr>
          <p:cNvPr id="3" name="Content Placeholder 2"/>
          <p:cNvSpPr>
            <a:spLocks noGrp="1"/>
          </p:cNvSpPr>
          <p:nvPr>
            <p:ph idx="1"/>
          </p:nvPr>
        </p:nvSpPr>
        <p:spPr/>
        <p:txBody>
          <a:bodyPr/>
          <a:lstStyle/>
          <a:p>
            <a:pPr>
              <a:defRPr/>
            </a:pPr>
            <a:r>
              <a:rPr lang="en-US" dirty="0"/>
              <a:t>Coverage is optional in all provinces</a:t>
            </a:r>
          </a:p>
          <a:p>
            <a:pPr>
              <a:defRPr/>
            </a:pPr>
            <a:r>
              <a:rPr lang="en-US" dirty="0"/>
              <a:t>Collision insurance: insures against costs of damage to your car resulting from an accident in which the driver of your car is at fault</a:t>
            </a:r>
          </a:p>
          <a:p>
            <a:pPr>
              <a:defRPr/>
            </a:pPr>
            <a:r>
              <a:rPr lang="en-US" dirty="0"/>
              <a:t>Comprehensive coverage: insures you against damage to your car that results from something other than a collision, such as floods, theft, fire, hail, explosions, riots, vandalism, and various other perils</a:t>
            </a:r>
          </a:p>
        </p:txBody>
      </p:sp>
    </p:spTree>
    <p:extLst>
      <p:ext uri="{BB962C8B-B14F-4D97-AF65-F5344CB8AC3E}">
        <p14:creationId xmlns:p14="http://schemas.microsoft.com/office/powerpoint/2010/main" val="240059606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Loss of or Damage to Insured Automobile </a:t>
            </a:r>
            <a:r>
              <a:rPr lang="en-US" sz="2000" dirty="0"/>
              <a:t>(2 of 2)</a:t>
            </a:r>
            <a:endParaRPr lang="en-US" dirty="0"/>
          </a:p>
        </p:txBody>
      </p:sp>
      <p:sp>
        <p:nvSpPr>
          <p:cNvPr id="3" name="Content Placeholder 2"/>
          <p:cNvSpPr>
            <a:spLocks noGrp="1"/>
          </p:cNvSpPr>
          <p:nvPr>
            <p:ph idx="1"/>
          </p:nvPr>
        </p:nvSpPr>
        <p:spPr/>
        <p:txBody>
          <a:bodyPr/>
          <a:lstStyle/>
          <a:p>
            <a:pPr lvl="1">
              <a:spcBef>
                <a:spcPts val="1800"/>
              </a:spcBef>
              <a:buFont typeface="Arial" charset="0"/>
              <a:buChar char="•"/>
              <a:defRPr/>
            </a:pPr>
            <a:r>
              <a:rPr lang="en-US" dirty="0"/>
              <a:t>Collision coverage does not apply to items that were damaged while in the car</a:t>
            </a:r>
          </a:p>
          <a:p>
            <a:pPr lvl="1">
              <a:spcBef>
                <a:spcPts val="1800"/>
              </a:spcBef>
              <a:buFont typeface="Arial" charset="0"/>
              <a:buChar char="•"/>
              <a:defRPr/>
            </a:pPr>
            <a:r>
              <a:rPr lang="en-US" dirty="0"/>
              <a:t>Deductible: a set dollar amount that you are responsible for paying before any coverage is provided by your insurer</a:t>
            </a:r>
          </a:p>
        </p:txBody>
      </p:sp>
    </p:spTree>
    <p:extLst>
      <p:ext uri="{BB962C8B-B14F-4D97-AF65-F5344CB8AC3E}">
        <p14:creationId xmlns:p14="http://schemas.microsoft.com/office/powerpoint/2010/main" val="42127545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B95001-533D-4DE2-860C-28B6C7704557}"/>
              </a:ext>
            </a:extLst>
          </p:cNvPr>
          <p:cNvSpPr>
            <a:spLocks noGrp="1"/>
          </p:cNvSpPr>
          <p:nvPr>
            <p:ph type="title"/>
          </p:nvPr>
        </p:nvSpPr>
        <p:spPr/>
        <p:txBody>
          <a:bodyPr/>
          <a:lstStyle/>
          <a:p>
            <a:r>
              <a:rPr lang="en-US" dirty="0"/>
              <a:t>Daniel Bernoulli’s theory of insurance </a:t>
            </a:r>
            <a:endParaRPr lang="en-CA" dirty="0"/>
          </a:p>
        </p:txBody>
      </p:sp>
      <p:sp>
        <p:nvSpPr>
          <p:cNvPr id="3" name="Content Placeholder 2">
            <a:extLst>
              <a:ext uri="{FF2B5EF4-FFF2-40B4-BE49-F238E27FC236}">
                <a16:creationId xmlns:a16="http://schemas.microsoft.com/office/drawing/2014/main" id="{1B42BB07-4B8A-4058-A29D-9ED152D2BAA5}"/>
              </a:ext>
            </a:extLst>
          </p:cNvPr>
          <p:cNvSpPr>
            <a:spLocks noGrp="1"/>
          </p:cNvSpPr>
          <p:nvPr>
            <p:ph idx="1"/>
          </p:nvPr>
        </p:nvSpPr>
        <p:spPr/>
        <p:txBody>
          <a:bodyPr>
            <a:normAutofit/>
          </a:bodyPr>
          <a:lstStyle/>
          <a:p>
            <a:r>
              <a:rPr lang="en-US" dirty="0"/>
              <a:t>In the year of 1738, Daniel Bernoulli published a paper on why one would buy insurance. In that paper, he introduced the concept of utility function. </a:t>
            </a:r>
          </a:p>
          <a:p>
            <a:r>
              <a:rPr lang="en-US" dirty="0"/>
              <a:t>He suggested that a person is interested in higher utility, not higher average wealth.</a:t>
            </a:r>
          </a:p>
          <a:p>
            <a:r>
              <a:rPr lang="en-US" dirty="0"/>
              <a:t>Buying insurance has higher utility than not buying.</a:t>
            </a:r>
          </a:p>
          <a:p>
            <a:r>
              <a:rPr lang="en-US" dirty="0"/>
              <a:t>His paper is a great reading. </a:t>
            </a:r>
          </a:p>
          <a:p>
            <a:r>
              <a:rPr lang="en-US" dirty="0">
                <a:effectLst/>
                <a:ea typeface="SimSun" panose="02010600030101010101" pitchFamily="2" charset="-122"/>
                <a:cs typeface="Times New Roman" panose="02020603050405020304" pitchFamily="18" charset="0"/>
              </a:rPr>
              <a:t>Bernoulli, D. 1738 (1954).Exposition of a New Theory on the Measurement of Risk. </a:t>
            </a:r>
            <a:r>
              <a:rPr lang="en-US" i="1" dirty="0" err="1">
                <a:effectLst/>
                <a:ea typeface="SimSun" panose="02010600030101010101" pitchFamily="2" charset="-122"/>
                <a:cs typeface="Times New Roman" panose="02020603050405020304" pitchFamily="18" charset="0"/>
              </a:rPr>
              <a:t>Econometrica</a:t>
            </a:r>
            <a:r>
              <a:rPr lang="en-US" dirty="0">
                <a:effectLst/>
                <a:ea typeface="SimSun" panose="02010600030101010101" pitchFamily="2" charset="-122"/>
                <a:cs typeface="Times New Roman" panose="02020603050405020304" pitchFamily="18" charset="0"/>
              </a:rPr>
              <a:t>, </a:t>
            </a:r>
            <a:r>
              <a:rPr lang="en-US" i="1" dirty="0">
                <a:effectLst/>
                <a:ea typeface="SimSun" panose="02010600030101010101" pitchFamily="2" charset="-122"/>
                <a:cs typeface="Times New Roman" panose="02020603050405020304" pitchFamily="18" charset="0"/>
              </a:rPr>
              <a:t>22</a:t>
            </a:r>
            <a:r>
              <a:rPr lang="en-US" dirty="0">
                <a:effectLst/>
                <a:ea typeface="SimSun" panose="02010600030101010101" pitchFamily="2" charset="-122"/>
                <a:cs typeface="Times New Roman" panose="02020603050405020304" pitchFamily="18" charset="0"/>
              </a:rPr>
              <a:t>(1), 23-36.</a:t>
            </a:r>
            <a:endParaRPr lang="en-CA" dirty="0">
              <a:effectLst/>
              <a:ea typeface="SimSun" panose="02010600030101010101" pitchFamily="2" charset="-122"/>
              <a:cs typeface="Times New Roman" panose="02020603050405020304" pitchFamily="18" charset="0"/>
            </a:endParaRPr>
          </a:p>
          <a:p>
            <a:endParaRPr lang="en-US" dirty="0"/>
          </a:p>
          <a:p>
            <a:endParaRPr lang="en-CA" dirty="0"/>
          </a:p>
        </p:txBody>
      </p:sp>
    </p:spTree>
    <p:extLst>
      <p:ext uri="{BB962C8B-B14F-4D97-AF65-F5344CB8AC3E}">
        <p14:creationId xmlns:p14="http://schemas.microsoft.com/office/powerpoint/2010/main" val="16049570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101352-20DC-442F-A9B1-BD3BCEC0BBE4}"/>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D8AC28A3-8FAB-4E43-A527-BBCF6147C210}"/>
              </a:ext>
            </a:extLst>
          </p:cNvPr>
          <p:cNvSpPr>
            <a:spLocks noGrp="1"/>
          </p:cNvSpPr>
          <p:nvPr>
            <p:ph idx="1"/>
          </p:nvPr>
        </p:nvSpPr>
        <p:spPr/>
        <p:txBody>
          <a:bodyPr>
            <a:normAutofit/>
          </a:bodyPr>
          <a:lstStyle/>
          <a:p>
            <a:r>
              <a:rPr lang="en-US" dirty="0"/>
              <a:t>His utility function is a logarithm function. It is largely equivalent to geometric average. </a:t>
            </a:r>
          </a:p>
          <a:p>
            <a:r>
              <a:rPr lang="en-US" dirty="0"/>
              <a:t>We will use geometric average instead. </a:t>
            </a:r>
          </a:p>
          <a:p>
            <a:r>
              <a:rPr lang="en-US" dirty="0"/>
              <a:t>Usually, people will use arithmetic average to value an uncertain outcome.</a:t>
            </a:r>
          </a:p>
          <a:p>
            <a:r>
              <a:rPr lang="en-US" dirty="0"/>
              <a:t>We will use an example to compare the difference between arithmetic average and geometric average</a:t>
            </a:r>
          </a:p>
          <a:p>
            <a:endParaRPr lang="en-US" dirty="0"/>
          </a:p>
          <a:p>
            <a:endParaRPr lang="en-CA" dirty="0"/>
          </a:p>
        </p:txBody>
      </p:sp>
    </p:spTree>
    <p:extLst>
      <p:ext uri="{BB962C8B-B14F-4D97-AF65-F5344CB8AC3E}">
        <p14:creationId xmlns:p14="http://schemas.microsoft.com/office/powerpoint/2010/main" val="14469893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77E6EADF92FB542A50719A3B4DF3975" ma:contentTypeVersion="8" ma:contentTypeDescription="Create a new document." ma:contentTypeScope="" ma:versionID="e65d691bb514de63d86b2cc85ff4ec5c">
  <xsd:schema xmlns:xsd="http://www.w3.org/2001/XMLSchema" xmlns:xs="http://www.w3.org/2001/XMLSchema" xmlns:p="http://schemas.microsoft.com/office/2006/metadata/properties" xmlns:ns3="e7e8b56f-a437-462a-a3cd-5084f6573a6d" targetNamespace="http://schemas.microsoft.com/office/2006/metadata/properties" ma:root="true" ma:fieldsID="fa6db4d5d9a5ce9e74b5bb7c6ea253d0" ns3:_="">
    <xsd:import namespace="e7e8b56f-a437-462a-a3cd-5084f6573a6d"/>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AutoTags" minOccurs="0"/>
                <xsd:element ref="ns3:MediaServiceGenerationTime" minOccurs="0"/>
                <xsd:element ref="ns3:MediaServiceEventHashCode" minOccurs="0"/>
                <xsd:element ref="ns3:MediaServiceKeyPoints"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7e8b56f-a437-462a-a3cd-5084f6573a6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B3CE7CC-CB40-487C-97B9-8FDCA13373F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7e8b56f-a437-462a-a3cd-5084f6573a6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570691F-73BB-4079-AD36-26A64AC8612D}">
  <ds:schemaRefs>
    <ds:schemaRef ds:uri="http://schemas.microsoft.com/sharepoint/v3/contenttype/forms"/>
  </ds:schemaRefs>
</ds:datastoreItem>
</file>

<file path=customXml/itemProps3.xml><?xml version="1.0" encoding="utf-8"?>
<ds:datastoreItem xmlns:ds="http://schemas.openxmlformats.org/officeDocument/2006/customXml" ds:itemID="{92AB8846-9964-4DF9-9CD1-336E1A586CD6}">
  <ds:schemaRefs>
    <ds:schemaRef ds:uri="http://schemas.microsoft.com/office/2006/documentManagement/types"/>
    <ds:schemaRef ds:uri="http://purl.org/dc/elements/1.1/"/>
    <ds:schemaRef ds:uri="http://schemas.microsoft.com/office/2006/metadata/properties"/>
    <ds:schemaRef ds:uri="e7e8b56f-a437-462a-a3cd-5084f6573a6d"/>
    <ds:schemaRef ds:uri="http://purl.org/dc/dcmitype/"/>
    <ds:schemaRef ds:uri="http://purl.org/dc/terms/"/>
    <ds:schemaRef ds:uri="http://www.w3.org/XML/1998/namespace"/>
    <ds:schemaRef ds:uri="http://schemas.openxmlformats.org/package/2006/metadata/core-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1502</TotalTime>
  <Words>4198</Words>
  <Application>Microsoft Office PowerPoint</Application>
  <PresentationFormat>Widescreen</PresentationFormat>
  <Paragraphs>410</Paragraphs>
  <Slides>71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71</vt:i4>
      </vt:variant>
    </vt:vector>
  </HeadingPairs>
  <TitlesOfParts>
    <vt:vector size="75" baseType="lpstr">
      <vt:lpstr>Arial</vt:lpstr>
      <vt:lpstr>Calibri</vt:lpstr>
      <vt:lpstr>Calibri Light</vt:lpstr>
      <vt:lpstr>Office Theme</vt:lpstr>
      <vt:lpstr>Insurance:  Theory and Practice</vt:lpstr>
      <vt:lpstr>Plan</vt:lpstr>
      <vt:lpstr>1. Introduction</vt:lpstr>
      <vt:lpstr>PowerPoint Presentation</vt:lpstr>
      <vt:lpstr>PowerPoint Presentation</vt:lpstr>
      <vt:lpstr>PowerPoint Presentation</vt:lpstr>
      <vt:lpstr>2. Theory of insurance</vt:lpstr>
      <vt:lpstr>Daniel Bernoulli’s theory of insurance </vt:lpstr>
      <vt:lpstr>PowerPoint Presentation</vt:lpstr>
      <vt:lpstr>PowerPoint Presentation</vt:lpstr>
      <vt:lpstr>Solution</vt:lpstr>
      <vt:lpstr>Some observation</vt:lpstr>
      <vt:lpstr>PowerPoint Presentation</vt:lpstr>
      <vt:lpstr>Example 1</vt:lpstr>
      <vt:lpstr>Preliminary analysis</vt:lpstr>
      <vt:lpstr>Intuition</vt:lpstr>
      <vt:lpstr>Solution</vt:lpstr>
      <vt:lpstr>Calculating geometric average of wealth</vt:lpstr>
      <vt:lpstr>PowerPoint Presentation</vt:lpstr>
      <vt:lpstr>Analysis</vt:lpstr>
      <vt:lpstr>Idle wealth is not really idle</vt:lpstr>
      <vt:lpstr>Excel file of solutions</vt:lpstr>
      <vt:lpstr>Example 2</vt:lpstr>
      <vt:lpstr>Solution</vt:lpstr>
      <vt:lpstr>PowerPoint Presentation</vt:lpstr>
      <vt:lpstr>PowerPoint Presentation</vt:lpstr>
      <vt:lpstr>Analysis</vt:lpstr>
      <vt:lpstr>Possible presentation topic</vt:lpstr>
      <vt:lpstr>Example 3: Flexibility of lifestyle</vt:lpstr>
      <vt:lpstr>PowerPoint Presentation</vt:lpstr>
      <vt:lpstr>Analysis</vt:lpstr>
      <vt:lpstr>Example 4 (Cost of insurance matters)</vt:lpstr>
      <vt:lpstr>PowerPoint Presentation</vt:lpstr>
      <vt:lpstr>Analysis</vt:lpstr>
      <vt:lpstr>The value of insurance</vt:lpstr>
      <vt:lpstr>Example 5: How much insurance to buy</vt:lpstr>
      <vt:lpstr>Solution</vt:lpstr>
      <vt:lpstr>PowerPoint Presentation</vt:lpstr>
      <vt:lpstr>PowerPoint Presentation</vt:lpstr>
      <vt:lpstr>PowerPoint Presentation</vt:lpstr>
      <vt:lpstr>The benefit of using geometric return over utility</vt:lpstr>
      <vt:lpstr>The broad reach of insurance businesses</vt:lpstr>
      <vt:lpstr>Government as the ultimate insurance company</vt:lpstr>
      <vt:lpstr>Some observations</vt:lpstr>
      <vt:lpstr>PowerPoint Presentation</vt:lpstr>
      <vt:lpstr>PowerPoint Presentation</vt:lpstr>
      <vt:lpstr>Summary</vt:lpstr>
      <vt:lpstr>PowerPoint Presentation</vt:lpstr>
      <vt:lpstr>Possible presentation topics</vt:lpstr>
      <vt:lpstr>3. Credit default swaps (CDS)</vt:lpstr>
      <vt:lpstr>PowerPoint Presentation</vt:lpstr>
      <vt:lpstr>Example 6: CDS</vt:lpstr>
      <vt:lpstr>PowerPoint Presentation</vt:lpstr>
      <vt:lpstr>PowerPoint Presentation</vt:lpstr>
      <vt:lpstr>Solution</vt:lpstr>
      <vt:lpstr>PowerPoint Presentation</vt:lpstr>
      <vt:lpstr>Discussion</vt:lpstr>
      <vt:lpstr>Possible presentation topic</vt:lpstr>
      <vt:lpstr>Try to answer following questions while watching The Big Short</vt:lpstr>
      <vt:lpstr>4. Auto Insurance</vt:lpstr>
      <vt:lpstr>Average auto insurance premium in different provinces</vt:lpstr>
      <vt:lpstr>Auto insurance premium</vt:lpstr>
      <vt:lpstr>Possible presentation topic</vt:lpstr>
      <vt:lpstr>Auto Insurance Policy Provisions</vt:lpstr>
      <vt:lpstr>Third Party Liability Coverage</vt:lpstr>
      <vt:lpstr>Bodily injury liability coverage</vt:lpstr>
      <vt:lpstr>Property damage liability coverage</vt:lpstr>
      <vt:lpstr>Accident Benefits (1 of 2)</vt:lpstr>
      <vt:lpstr>Accident Benefits (2 of 2)</vt:lpstr>
      <vt:lpstr>Loss of or Damage to Insured Automobile (1 of 2)</vt:lpstr>
      <vt:lpstr>Loss of or Damage to Insured Automobile (2 of 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Insurance:  Theory and Practice</dc:title>
  <dc:creator>Jing Chen</dc:creator>
  <cp:lastModifiedBy>Jing Chen</cp:lastModifiedBy>
  <cp:revision>21</cp:revision>
  <dcterms:created xsi:type="dcterms:W3CDTF">2020-09-29T22:36:48Z</dcterms:created>
  <dcterms:modified xsi:type="dcterms:W3CDTF">2022-10-20T20:16:59Z</dcterms:modified>
</cp:coreProperties>
</file>