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6"/>
  </p:notesMasterIdLst>
  <p:handoutMasterIdLst>
    <p:handoutMasterId r:id="rId107"/>
  </p:handoutMasterIdLst>
  <p:sldIdLst>
    <p:sldId id="256" r:id="rId2"/>
    <p:sldId id="417" r:id="rId3"/>
    <p:sldId id="373" r:id="rId4"/>
    <p:sldId id="335" r:id="rId5"/>
    <p:sldId id="282" r:id="rId6"/>
    <p:sldId id="278" r:id="rId7"/>
    <p:sldId id="415" r:id="rId8"/>
    <p:sldId id="336" r:id="rId9"/>
    <p:sldId id="416" r:id="rId10"/>
    <p:sldId id="297" r:id="rId11"/>
    <p:sldId id="374" r:id="rId12"/>
    <p:sldId id="306" r:id="rId13"/>
    <p:sldId id="375" r:id="rId14"/>
    <p:sldId id="376" r:id="rId15"/>
    <p:sldId id="377" r:id="rId16"/>
    <p:sldId id="411" r:id="rId17"/>
    <p:sldId id="294" r:id="rId18"/>
    <p:sldId id="397" r:id="rId19"/>
    <p:sldId id="295" r:id="rId20"/>
    <p:sldId id="398" r:id="rId21"/>
    <p:sldId id="412" r:id="rId22"/>
    <p:sldId id="413" r:id="rId23"/>
    <p:sldId id="296" r:id="rId24"/>
    <p:sldId id="399" r:id="rId25"/>
    <p:sldId id="414" r:id="rId26"/>
    <p:sldId id="401" r:id="rId27"/>
    <p:sldId id="402" r:id="rId28"/>
    <p:sldId id="403" r:id="rId29"/>
    <p:sldId id="404" r:id="rId30"/>
    <p:sldId id="405" r:id="rId31"/>
    <p:sldId id="406" r:id="rId32"/>
    <p:sldId id="400" r:id="rId33"/>
    <p:sldId id="409" r:id="rId34"/>
    <p:sldId id="407" r:id="rId35"/>
    <p:sldId id="338" r:id="rId36"/>
    <p:sldId id="339" r:id="rId37"/>
    <p:sldId id="340" r:id="rId38"/>
    <p:sldId id="341" r:id="rId39"/>
    <p:sldId id="379" r:id="rId40"/>
    <p:sldId id="378" r:id="rId41"/>
    <p:sldId id="279" r:id="rId42"/>
    <p:sldId id="260" r:id="rId43"/>
    <p:sldId id="310" r:id="rId44"/>
    <p:sldId id="380" r:id="rId45"/>
    <p:sldId id="311" r:id="rId46"/>
    <p:sldId id="322" r:id="rId47"/>
    <p:sldId id="342" r:id="rId48"/>
    <p:sldId id="315" r:id="rId49"/>
    <p:sldId id="346" r:id="rId50"/>
    <p:sldId id="381" r:id="rId51"/>
    <p:sldId id="316" r:id="rId52"/>
    <p:sldId id="382" r:id="rId53"/>
    <p:sldId id="317" r:id="rId54"/>
    <p:sldId id="318" r:id="rId55"/>
    <p:sldId id="355" r:id="rId56"/>
    <p:sldId id="383" r:id="rId57"/>
    <p:sldId id="319" r:id="rId58"/>
    <p:sldId id="312" r:id="rId59"/>
    <p:sldId id="313" r:id="rId60"/>
    <p:sldId id="386" r:id="rId61"/>
    <p:sldId id="387" r:id="rId62"/>
    <p:sldId id="314" r:id="rId63"/>
    <p:sldId id="281" r:id="rId64"/>
    <p:sldId id="284" r:id="rId65"/>
    <p:sldId id="285" r:id="rId66"/>
    <p:sldId id="388" r:id="rId67"/>
    <p:sldId id="308" r:id="rId68"/>
    <p:sldId id="358" r:id="rId69"/>
    <p:sldId id="384" r:id="rId70"/>
    <p:sldId id="389" r:id="rId71"/>
    <p:sldId id="391" r:id="rId72"/>
    <p:sldId id="359" r:id="rId73"/>
    <p:sldId id="300" r:id="rId74"/>
    <p:sldId id="301" r:id="rId75"/>
    <p:sldId id="385" r:id="rId76"/>
    <p:sldId id="408" r:id="rId77"/>
    <p:sldId id="347" r:id="rId78"/>
    <p:sldId id="348" r:id="rId79"/>
    <p:sldId id="393" r:id="rId80"/>
    <p:sldId id="395" r:id="rId81"/>
    <p:sldId id="349" r:id="rId82"/>
    <p:sldId id="368" r:id="rId83"/>
    <p:sldId id="320" r:id="rId84"/>
    <p:sldId id="321" r:id="rId85"/>
    <p:sldId id="369" r:id="rId86"/>
    <p:sldId id="370" r:id="rId87"/>
    <p:sldId id="371" r:id="rId88"/>
    <p:sldId id="352" r:id="rId89"/>
    <p:sldId id="353" r:id="rId90"/>
    <p:sldId id="372" r:id="rId91"/>
    <p:sldId id="410" r:id="rId92"/>
    <p:sldId id="328" r:id="rId93"/>
    <p:sldId id="360" r:id="rId94"/>
    <p:sldId id="329" r:id="rId95"/>
    <p:sldId id="325" r:id="rId96"/>
    <p:sldId id="324" r:id="rId97"/>
    <p:sldId id="334" r:id="rId98"/>
    <p:sldId id="331" r:id="rId99"/>
    <p:sldId id="333" r:id="rId100"/>
    <p:sldId id="332" r:id="rId101"/>
    <p:sldId id="356" r:id="rId102"/>
    <p:sldId id="357" r:id="rId103"/>
    <p:sldId id="293" r:id="rId104"/>
    <p:sldId id="323" r:id="rId105"/>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C5ABD1-CABF-402C-8F3A-36565CF2362C}" v="28" dt="2020-08-19T16:43:01.450"/>
    <p1510:client id="{CD3DBC11-1D1A-4986-86B5-851E18330BA2}" v="187" dt="2020-08-19T23:49:32.588"/>
    <p1510:client id="{F382ECE6-D844-43B9-88CE-7AB159D728FE}" v="909" dt="2020-08-19T20:01:10.6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23" autoAdjust="0"/>
    <p:restoredTop sz="86325" autoAdjust="0"/>
  </p:normalViewPr>
  <p:slideViewPr>
    <p:cSldViewPr>
      <p:cViewPr varScale="1">
        <p:scale>
          <a:sx n="54" d="100"/>
          <a:sy n="54" d="100"/>
        </p:scale>
        <p:origin x="1236" y="56"/>
      </p:cViewPr>
      <p:guideLst>
        <p:guide orient="horz" pos="2160"/>
        <p:guide pos="2880"/>
      </p:guideLst>
    </p:cSldViewPr>
  </p:slideViewPr>
  <p:outlineViewPr>
    <p:cViewPr>
      <p:scale>
        <a:sx n="33" d="100"/>
        <a:sy n="33" d="100"/>
      </p:scale>
      <p:origin x="0" y="-18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11267"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11268"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11269"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defTabSz="933450" eaLnBrk="1" hangingPunct="1">
              <a:defRPr sz="1200"/>
            </a:lvl1pPr>
          </a:lstStyle>
          <a:p>
            <a:pPr>
              <a:defRPr/>
            </a:pPr>
            <a:fld id="{19D71E29-C6FD-4F03-BAC7-8B3440DCA7C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atin typeface="Arial" charset="0"/>
              </a:defRPr>
            </a:lvl1pPr>
          </a:lstStyle>
          <a:p>
            <a:pPr>
              <a:defRPr/>
            </a:pPr>
            <a:fld id="{3B4C17E5-1B9D-4455-8E45-6F6E282AFC48}" type="datetimeFigureOut">
              <a:rPr lang="en-US"/>
              <a:pPr>
                <a:defRPr/>
              </a:pPr>
              <a:t>10/24/2022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30E6F91-0288-4E15-9366-C714002186A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8D1DC4-F8ED-46BD-95B2-5A1505F068BA}" type="slidenum">
              <a:rPr lang="en-US" altLang="en-US"/>
              <a:pPr>
                <a:defRPr/>
              </a:pPr>
              <a:t>‹#›</a:t>
            </a:fld>
            <a:endParaRPr lang="en-US" altLang="en-US"/>
          </a:p>
        </p:txBody>
      </p:sp>
    </p:spTree>
    <p:extLst>
      <p:ext uri="{BB962C8B-B14F-4D97-AF65-F5344CB8AC3E}">
        <p14:creationId xmlns:p14="http://schemas.microsoft.com/office/powerpoint/2010/main" val="1278352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985BC2-395C-4FA7-966B-1FDEA8D29281}" type="slidenum">
              <a:rPr lang="en-US" altLang="en-US"/>
              <a:pPr>
                <a:defRPr/>
              </a:pPr>
              <a:t>‹#›</a:t>
            </a:fld>
            <a:endParaRPr lang="en-US" altLang="en-US"/>
          </a:p>
        </p:txBody>
      </p:sp>
    </p:spTree>
    <p:extLst>
      <p:ext uri="{BB962C8B-B14F-4D97-AF65-F5344CB8AC3E}">
        <p14:creationId xmlns:p14="http://schemas.microsoft.com/office/powerpoint/2010/main" val="4037608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C08DE4-BE8F-4D42-84E7-642DB6E03BE7}" type="slidenum">
              <a:rPr lang="en-US" altLang="en-US"/>
              <a:pPr>
                <a:defRPr/>
              </a:pPr>
              <a:t>‹#›</a:t>
            </a:fld>
            <a:endParaRPr lang="en-US" altLang="en-US"/>
          </a:p>
        </p:txBody>
      </p:sp>
    </p:spTree>
    <p:extLst>
      <p:ext uri="{BB962C8B-B14F-4D97-AF65-F5344CB8AC3E}">
        <p14:creationId xmlns:p14="http://schemas.microsoft.com/office/powerpoint/2010/main" val="4107997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83F0A1-CAED-4CE1-AF34-E959F6F963FC}" type="slidenum">
              <a:rPr lang="en-US" altLang="en-US"/>
              <a:pPr>
                <a:defRPr/>
              </a:pPr>
              <a:t>‹#›</a:t>
            </a:fld>
            <a:endParaRPr lang="en-US" altLang="en-US"/>
          </a:p>
        </p:txBody>
      </p:sp>
    </p:spTree>
    <p:extLst>
      <p:ext uri="{BB962C8B-B14F-4D97-AF65-F5344CB8AC3E}">
        <p14:creationId xmlns:p14="http://schemas.microsoft.com/office/powerpoint/2010/main" val="360665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CBBF85-624F-405F-8162-13EFB14CFABD}" type="slidenum">
              <a:rPr lang="en-US" altLang="en-US"/>
              <a:pPr>
                <a:defRPr/>
              </a:pPr>
              <a:t>‹#›</a:t>
            </a:fld>
            <a:endParaRPr lang="en-US" altLang="en-US"/>
          </a:p>
        </p:txBody>
      </p:sp>
    </p:spTree>
    <p:extLst>
      <p:ext uri="{BB962C8B-B14F-4D97-AF65-F5344CB8AC3E}">
        <p14:creationId xmlns:p14="http://schemas.microsoft.com/office/powerpoint/2010/main" val="3310714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15C0DF-40A2-48EB-9D53-EF2DCC40C9E2}" type="slidenum">
              <a:rPr lang="en-US" altLang="en-US"/>
              <a:pPr>
                <a:defRPr/>
              </a:pPr>
              <a:t>‹#›</a:t>
            </a:fld>
            <a:endParaRPr lang="en-US" altLang="en-US"/>
          </a:p>
        </p:txBody>
      </p:sp>
    </p:spTree>
    <p:extLst>
      <p:ext uri="{BB962C8B-B14F-4D97-AF65-F5344CB8AC3E}">
        <p14:creationId xmlns:p14="http://schemas.microsoft.com/office/powerpoint/2010/main" val="156503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1816E7D-B67A-476D-A734-CE7ED2CAF721}" type="slidenum">
              <a:rPr lang="en-US" altLang="en-US"/>
              <a:pPr>
                <a:defRPr/>
              </a:pPr>
              <a:t>‹#›</a:t>
            </a:fld>
            <a:endParaRPr lang="en-US" altLang="en-US"/>
          </a:p>
        </p:txBody>
      </p:sp>
    </p:spTree>
    <p:extLst>
      <p:ext uri="{BB962C8B-B14F-4D97-AF65-F5344CB8AC3E}">
        <p14:creationId xmlns:p14="http://schemas.microsoft.com/office/powerpoint/2010/main" val="2757808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6CA7617-FFAE-406B-B865-E748413D3835}" type="slidenum">
              <a:rPr lang="en-US" altLang="en-US"/>
              <a:pPr>
                <a:defRPr/>
              </a:pPr>
              <a:t>‹#›</a:t>
            </a:fld>
            <a:endParaRPr lang="en-US" altLang="en-US"/>
          </a:p>
        </p:txBody>
      </p:sp>
    </p:spTree>
    <p:extLst>
      <p:ext uri="{BB962C8B-B14F-4D97-AF65-F5344CB8AC3E}">
        <p14:creationId xmlns:p14="http://schemas.microsoft.com/office/powerpoint/2010/main" val="272761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4B1004A-2E81-47F4-A612-C890CD992FBF}" type="slidenum">
              <a:rPr lang="en-US" altLang="en-US"/>
              <a:pPr>
                <a:defRPr/>
              </a:pPr>
              <a:t>‹#›</a:t>
            </a:fld>
            <a:endParaRPr lang="en-US" altLang="en-US"/>
          </a:p>
        </p:txBody>
      </p:sp>
    </p:spTree>
    <p:extLst>
      <p:ext uri="{BB962C8B-B14F-4D97-AF65-F5344CB8AC3E}">
        <p14:creationId xmlns:p14="http://schemas.microsoft.com/office/powerpoint/2010/main" val="293516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8045FA-97B8-40F3-8ADB-E8467628DAF0}" type="slidenum">
              <a:rPr lang="en-US" altLang="en-US"/>
              <a:pPr>
                <a:defRPr/>
              </a:pPr>
              <a:t>‹#›</a:t>
            </a:fld>
            <a:endParaRPr lang="en-US" altLang="en-US"/>
          </a:p>
        </p:txBody>
      </p:sp>
    </p:spTree>
    <p:extLst>
      <p:ext uri="{BB962C8B-B14F-4D97-AF65-F5344CB8AC3E}">
        <p14:creationId xmlns:p14="http://schemas.microsoft.com/office/powerpoint/2010/main" val="2408730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B7CFCF-32F8-42B5-A453-1EE5C14EE958}" type="slidenum">
              <a:rPr lang="en-US" altLang="en-US"/>
              <a:pPr>
                <a:defRPr/>
              </a:pPr>
              <a:t>‹#›</a:t>
            </a:fld>
            <a:endParaRPr lang="en-US" altLang="en-US"/>
          </a:p>
        </p:txBody>
      </p:sp>
    </p:spTree>
    <p:extLst>
      <p:ext uri="{BB962C8B-B14F-4D97-AF65-F5344CB8AC3E}">
        <p14:creationId xmlns:p14="http://schemas.microsoft.com/office/powerpoint/2010/main" val="2320525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8514485-71B1-4F1D-8316-587F8A71A0E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dirty="0"/>
              <a:t>Main factors in production and financing</a:t>
            </a:r>
          </a:p>
        </p:txBody>
      </p:sp>
      <p:sp>
        <p:nvSpPr>
          <p:cNvPr id="4099" name="Rectangle 3"/>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a:t>Question</a:t>
            </a:r>
          </a:p>
        </p:txBody>
      </p:sp>
      <p:sp>
        <p:nvSpPr>
          <p:cNvPr id="16387" name="Rectangle 3"/>
          <p:cNvSpPr>
            <a:spLocks noGrp="1" noChangeArrowheads="1"/>
          </p:cNvSpPr>
          <p:nvPr>
            <p:ph type="body" idx="1"/>
          </p:nvPr>
        </p:nvSpPr>
        <p:spPr/>
        <p:txBody>
          <a:bodyPr/>
          <a:lstStyle/>
          <a:p>
            <a:pPr eaLnBrk="1" hangingPunct="1">
              <a:lnSpc>
                <a:spcPct val="90000"/>
              </a:lnSpc>
            </a:pPr>
            <a:r>
              <a:rPr lang="en-US" altLang="zh-CN" dirty="0">
                <a:ea typeface="宋体" panose="02010600030101010101" pitchFamily="2" charset="-122"/>
              </a:rPr>
              <a:t>Examples of low fixed cost investment with high profits</a:t>
            </a:r>
          </a:p>
          <a:p>
            <a:pPr eaLnBrk="1" hangingPunct="1">
              <a:lnSpc>
                <a:spcPct val="90000"/>
              </a:lnSpc>
            </a:pPr>
            <a:r>
              <a:rPr lang="en-US" altLang="zh-CN" dirty="0">
                <a:ea typeface="宋体" panose="02010600030101010101" pitchFamily="2" charset="-122"/>
              </a:rPr>
              <a:t>Writers require low level of fixed cost investment, compared with  accountants.</a:t>
            </a:r>
          </a:p>
          <a:p>
            <a:pPr eaLnBrk="1" hangingPunct="1">
              <a:lnSpc>
                <a:spcPct val="90000"/>
              </a:lnSpc>
            </a:pPr>
            <a:r>
              <a:rPr lang="en-US" altLang="zh-CN" dirty="0">
                <a:ea typeface="宋体" panose="02010600030101010101" pitchFamily="2" charset="-122"/>
              </a:rPr>
              <a:t>J. K. Rowling writes Harry Potter books with huge profits. </a:t>
            </a:r>
          </a:p>
          <a:p>
            <a:pPr eaLnBrk="1" hangingPunct="1">
              <a:lnSpc>
                <a:spcPct val="90000"/>
              </a:lnSpc>
            </a:pPr>
            <a:r>
              <a:rPr lang="en-US" altLang="zh-CN" dirty="0">
                <a:ea typeface="宋体" panose="02010600030101010101" pitchFamily="2" charset="-122"/>
              </a:rPr>
              <a:t>However, an average author does not earn a high income, although a small number of authors earn high incomes from blockbusters.</a:t>
            </a:r>
            <a:endParaRPr lang="en-US" altLang="en-US" dirty="0"/>
          </a:p>
          <a:p>
            <a:pPr eaLnBrk="1" hangingPunct="1">
              <a:lnSpc>
                <a:spcPct val="90000"/>
              </a:lnSpc>
            </a:pPr>
            <a:endParaRPr lang="en-US" altLang="zh-CN" dirty="0">
              <a:ea typeface="宋体" panose="02010600030101010101" pitchFamily="2" charset="-122"/>
            </a:endParaRPr>
          </a:p>
          <a:p>
            <a:pPr eaLnBrk="1" hangingPunct="1">
              <a:lnSpc>
                <a:spcPct val="90000"/>
              </a:lnSpc>
            </a:pPr>
            <a:endParaRPr lang="en-US" altLang="zh-CN" dirty="0">
              <a:ea typeface="宋体" panose="02010600030101010101" pitchFamily="2" charset="-122"/>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dirty="0"/>
              <a:t> </a:t>
            </a:r>
          </a:p>
        </p:txBody>
      </p:sp>
      <p:sp>
        <p:nvSpPr>
          <p:cNvPr id="65539" name="Content Placeholder 2"/>
          <p:cNvSpPr>
            <a:spLocks noGrp="1"/>
          </p:cNvSpPr>
          <p:nvPr>
            <p:ph idx="1"/>
          </p:nvPr>
        </p:nvSpPr>
        <p:spPr/>
        <p:txBody>
          <a:bodyPr/>
          <a:lstStyle/>
          <a:p>
            <a:pPr lvl="1"/>
            <a:r>
              <a:rPr lang="en-US" altLang="en-US" dirty="0"/>
              <a:t>Question: Why central banks have been setting interest rates for the market? </a:t>
            </a:r>
          </a:p>
          <a:p>
            <a:r>
              <a:rPr lang="en-US" altLang="en-US" dirty="0"/>
              <a:t>When above measures are taken, the magnitude of business cycles will be reduced.</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altLang="en-US" dirty="0"/>
              <a:t>Eurozone, by greatly increasing the market of a currency in a large area with many different sovereign countries and labor market not very integrated, greatly increases the fixed cost of Eurozone. In a system with below replacement fertility rate, the further increase of fixed cost generally do more harm than benefit. </a:t>
            </a:r>
          </a:p>
        </p:txBody>
      </p:sp>
    </p:spTree>
    <p:extLst>
      <p:ext uri="{BB962C8B-B14F-4D97-AF65-F5344CB8AC3E}">
        <p14:creationId xmlns:p14="http://schemas.microsoft.com/office/powerpoint/2010/main" val="30697417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When the relations among major factors of economics are better understood, the long term consequences of many policy issues become very clear. </a:t>
            </a:r>
          </a:p>
        </p:txBody>
      </p:sp>
    </p:spTree>
    <p:extLst>
      <p:ext uri="{BB962C8B-B14F-4D97-AF65-F5344CB8AC3E}">
        <p14:creationId xmlns:p14="http://schemas.microsoft.com/office/powerpoint/2010/main" val="362703427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dirty="0"/>
              <a:t>Nuclear weapons and terrorists</a:t>
            </a:r>
          </a:p>
        </p:txBody>
      </p:sp>
      <p:sp>
        <p:nvSpPr>
          <p:cNvPr id="59395" name="Rectangle 3"/>
          <p:cNvSpPr>
            <a:spLocks noGrp="1" noChangeArrowheads="1"/>
          </p:cNvSpPr>
          <p:nvPr>
            <p:ph type="body" idx="1"/>
          </p:nvPr>
        </p:nvSpPr>
        <p:spPr/>
        <p:txBody>
          <a:bodyPr/>
          <a:lstStyle/>
          <a:p>
            <a:pPr eaLnBrk="1" hangingPunct="1"/>
            <a:r>
              <a:rPr lang="en-US" altLang="en-US" sz="2800" dirty="0"/>
              <a:t>Since the birth of nuclear weapons, there has been constant worry for terrorists to acquire nuclear weapons. But it has not happened so far. Why?</a:t>
            </a:r>
          </a:p>
          <a:p>
            <a:pPr eaLnBrk="1" hangingPunct="1"/>
            <a:r>
              <a:rPr lang="en-US" altLang="en-US" sz="2800" dirty="0"/>
              <a:t>To acquire nuclear weapons would need high level of investment both financially and organizationally. This makes terrorist groups easy target. Therefore, terrorist groups prefer low cost, low profile activities. </a:t>
            </a:r>
          </a:p>
        </p:txBody>
      </p:sp>
    </p:spTree>
    <p:extLst>
      <p:ext uri="{BB962C8B-B14F-4D97-AF65-F5344CB8AC3E}">
        <p14:creationId xmlns:p14="http://schemas.microsoft.com/office/powerpoint/2010/main" val="21565997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dirty="0"/>
              <a:t>Nuclear Weapons and Chemical and Biological Weapons</a:t>
            </a:r>
          </a:p>
        </p:txBody>
      </p:sp>
      <p:sp>
        <p:nvSpPr>
          <p:cNvPr id="60419" name="Content Placeholder 2"/>
          <p:cNvSpPr>
            <a:spLocks noGrp="1"/>
          </p:cNvSpPr>
          <p:nvPr>
            <p:ph idx="1"/>
          </p:nvPr>
        </p:nvSpPr>
        <p:spPr/>
        <p:txBody>
          <a:bodyPr/>
          <a:lstStyle/>
          <a:p>
            <a:r>
              <a:rPr lang="en-US" altLang="en-US" dirty="0"/>
              <a:t>Chemical and biological weapons are banned worldwide.</a:t>
            </a:r>
          </a:p>
          <a:p>
            <a:r>
              <a:rPr lang="en-US" altLang="en-US" dirty="0"/>
              <a:t>Not nuclear weapons.</a:t>
            </a:r>
          </a:p>
          <a:p>
            <a:r>
              <a:rPr lang="en-US" altLang="en-US" dirty="0"/>
              <a:t>Why?</a:t>
            </a:r>
          </a:p>
          <a:p>
            <a:r>
              <a:rPr lang="en-US" altLang="en-US" dirty="0"/>
              <a:t>The fixed cost of nuclear weapons and chemical and biological weapons are different.</a:t>
            </a:r>
          </a:p>
          <a:p>
            <a:r>
              <a:rPr lang="en-US" altLang="en-US" dirty="0"/>
              <a:t>Chemical and biological weapons are cheaper to make.</a:t>
            </a:r>
          </a:p>
        </p:txBody>
      </p:sp>
    </p:spTree>
    <p:extLst>
      <p:ext uri="{BB962C8B-B14F-4D97-AF65-F5344CB8AC3E}">
        <p14:creationId xmlns:p14="http://schemas.microsoft.com/office/powerpoint/2010/main" val="191167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5C02A-8387-4DCC-83B4-2F0A8D46285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5119431-FB9A-45FD-8607-84B5AE3D700F}"/>
              </a:ext>
            </a:extLst>
          </p:cNvPr>
          <p:cNvSpPr>
            <a:spLocks noGrp="1"/>
          </p:cNvSpPr>
          <p:nvPr>
            <p:ph idx="1"/>
          </p:nvPr>
        </p:nvSpPr>
        <p:spPr/>
        <p:txBody>
          <a:bodyPr/>
          <a:lstStyle/>
          <a:p>
            <a:pPr eaLnBrk="1" hangingPunct="1">
              <a:lnSpc>
                <a:spcPct val="90000"/>
              </a:lnSpc>
            </a:pPr>
            <a:r>
              <a:rPr lang="en-US" altLang="zh-CN" dirty="0">
                <a:ea typeface="宋体" panose="02010600030101010101" pitchFamily="2" charset="-122"/>
              </a:rPr>
              <a:t>A typical writer lives in his parents’ basement instead of mansions.</a:t>
            </a:r>
          </a:p>
          <a:p>
            <a:endParaRPr lang="en-CA" dirty="0"/>
          </a:p>
        </p:txBody>
      </p:sp>
    </p:spTree>
    <p:extLst>
      <p:ext uri="{BB962C8B-B14F-4D97-AF65-F5344CB8AC3E}">
        <p14:creationId xmlns:p14="http://schemas.microsoft.com/office/powerpoint/2010/main" val="2603288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Question</a:t>
            </a:r>
          </a:p>
        </p:txBody>
      </p:sp>
      <p:sp>
        <p:nvSpPr>
          <p:cNvPr id="17411" name="Content Placeholder 2"/>
          <p:cNvSpPr>
            <a:spLocks noGrp="1"/>
          </p:cNvSpPr>
          <p:nvPr>
            <p:ph idx="1"/>
          </p:nvPr>
        </p:nvSpPr>
        <p:spPr/>
        <p:txBody>
          <a:bodyPr/>
          <a:lstStyle/>
          <a:p>
            <a:r>
              <a:rPr lang="en-US" altLang="en-US" dirty="0"/>
              <a:t>Zero fixed cost and high profit</a:t>
            </a:r>
          </a:p>
          <a:p>
            <a:r>
              <a:rPr lang="en-US" altLang="en-US" dirty="0"/>
              <a:t>Zero down payment mortgage</a:t>
            </a:r>
          </a:p>
          <a:p>
            <a:pPr lvl="1"/>
            <a:r>
              <a:rPr lang="en-US" altLang="en-US" dirty="0"/>
              <a:t>Adjustable Rate Mortgage (ARM)	</a:t>
            </a:r>
          </a:p>
          <a:p>
            <a:pPr lvl="1"/>
            <a:r>
              <a:rPr lang="en-US" altLang="en-US" dirty="0"/>
              <a:t>Popular in US before financial crisis</a:t>
            </a:r>
          </a:p>
          <a:p>
            <a:r>
              <a:rPr lang="en-US" altLang="en-US" dirty="0"/>
              <a:t>What happened eventually?</a:t>
            </a:r>
          </a:p>
          <a:p>
            <a:pPr lvl="1"/>
            <a:r>
              <a:rPr lang="en-US" altLang="en-US" dirty="0"/>
              <a:t>2008 financial crisis</a:t>
            </a:r>
          </a:p>
          <a:p>
            <a:pPr>
              <a:buFont typeface="Arial" panose="020B0604020202020204" pitchFamily="34" charset="0"/>
              <a:buChar char="•"/>
            </a:pPr>
            <a:r>
              <a:rPr lang="en-US" altLang="en-US" dirty="0"/>
              <a:t>A low fixed cost investment is unlikely to yield high return on average. </a:t>
            </a:r>
          </a:p>
          <a:p>
            <a:pPr>
              <a:buFont typeface="Arial" panose="020B0604020202020204" pitchFamily="34" charset="0"/>
              <a:buChar char="•"/>
            </a:pP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02A87-D25A-4881-82B5-5AD0F412402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53E9E7D-864C-44D7-B8BA-B66FA7C66C29}"/>
              </a:ext>
            </a:extLst>
          </p:cNvPr>
          <p:cNvSpPr>
            <a:spLocks noGrp="1"/>
          </p:cNvSpPr>
          <p:nvPr>
            <p:ph idx="1"/>
          </p:nvPr>
        </p:nvSpPr>
        <p:spPr/>
        <p:txBody>
          <a:bodyPr/>
          <a:lstStyle/>
          <a:p>
            <a:r>
              <a:rPr lang="en-CA" dirty="0"/>
              <a:t>However, a low fixed cost investment, being flexible, can often take advantage of new opportunities quicker than high fixed cost investment. </a:t>
            </a:r>
          </a:p>
          <a:p>
            <a:r>
              <a:rPr lang="en-CA" dirty="0"/>
              <a:t>Young people have lower fixed cost  investment than older people.</a:t>
            </a:r>
          </a:p>
          <a:p>
            <a:r>
              <a:rPr lang="en-CA" dirty="0"/>
              <a:t>That is why most discoveries are made by young people.</a:t>
            </a:r>
          </a:p>
        </p:txBody>
      </p:sp>
    </p:spTree>
    <p:extLst>
      <p:ext uri="{BB962C8B-B14F-4D97-AF65-F5344CB8AC3E}">
        <p14:creationId xmlns:p14="http://schemas.microsoft.com/office/powerpoint/2010/main" val="2179840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D2D39-1F6E-4885-9294-DADF44392977}"/>
              </a:ext>
            </a:extLst>
          </p:cNvPr>
          <p:cNvSpPr>
            <a:spLocks noGrp="1"/>
          </p:cNvSpPr>
          <p:nvPr>
            <p:ph type="title"/>
          </p:nvPr>
        </p:nvSpPr>
        <p:spPr/>
        <p:txBody>
          <a:bodyPr/>
          <a:lstStyle/>
          <a:p>
            <a:r>
              <a:rPr lang="en-CA" dirty="0"/>
              <a:t>Other important factors in business</a:t>
            </a:r>
          </a:p>
        </p:txBody>
      </p:sp>
      <p:sp>
        <p:nvSpPr>
          <p:cNvPr id="3" name="Content Placeholder 2">
            <a:extLst>
              <a:ext uri="{FF2B5EF4-FFF2-40B4-BE49-F238E27FC236}">
                <a16:creationId xmlns:a16="http://schemas.microsoft.com/office/drawing/2014/main" id="{5F4C0B8C-327C-42B2-B423-2EE918647CF5}"/>
              </a:ext>
            </a:extLst>
          </p:cNvPr>
          <p:cNvSpPr>
            <a:spLocks noGrp="1"/>
          </p:cNvSpPr>
          <p:nvPr>
            <p:ph idx="1"/>
          </p:nvPr>
        </p:nvSpPr>
        <p:spPr/>
        <p:txBody>
          <a:bodyPr/>
          <a:lstStyle/>
          <a:p>
            <a:r>
              <a:rPr lang="en-CA" dirty="0"/>
              <a:t>Financial leverage</a:t>
            </a:r>
          </a:p>
          <a:p>
            <a:r>
              <a:rPr lang="en-CA" dirty="0"/>
              <a:t>A business with high financial leverage is heavily financed with debt.</a:t>
            </a:r>
          </a:p>
          <a:p>
            <a:r>
              <a:rPr lang="en-CA" dirty="0"/>
              <a:t>Debt is also called fixed income instrument.</a:t>
            </a:r>
          </a:p>
          <a:p>
            <a:r>
              <a:rPr lang="en-CA" dirty="0"/>
              <a:t>Fixed income for investors is fixed cost for issuers. </a:t>
            </a:r>
          </a:p>
          <a:p>
            <a:r>
              <a:rPr lang="en-CA" dirty="0"/>
              <a:t>So financial leverage is part of the fixed cost for businesses.</a:t>
            </a:r>
          </a:p>
        </p:txBody>
      </p:sp>
    </p:spTree>
    <p:extLst>
      <p:ext uri="{BB962C8B-B14F-4D97-AF65-F5344CB8AC3E}">
        <p14:creationId xmlns:p14="http://schemas.microsoft.com/office/powerpoint/2010/main" val="3377020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0C30-BB38-42BC-B073-B6125D08272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B9122D6-328C-4686-89F3-98E4E35F1233}"/>
              </a:ext>
            </a:extLst>
          </p:cNvPr>
          <p:cNvSpPr>
            <a:spLocks noGrp="1"/>
          </p:cNvSpPr>
          <p:nvPr>
            <p:ph idx="1"/>
          </p:nvPr>
        </p:nvSpPr>
        <p:spPr/>
        <p:txBody>
          <a:bodyPr/>
          <a:lstStyle/>
          <a:p>
            <a:r>
              <a:rPr lang="en-CA" dirty="0"/>
              <a:t>Operational leverage</a:t>
            </a:r>
          </a:p>
          <a:p>
            <a:r>
              <a:rPr lang="en-CA" dirty="0"/>
              <a:t>Higher operational leverage means lower variable cost, which means higher fixed cost.</a:t>
            </a:r>
          </a:p>
          <a:p>
            <a:r>
              <a:rPr lang="en-CA" dirty="0"/>
              <a:t>High operational leverage is higher fixed cost.</a:t>
            </a:r>
          </a:p>
          <a:p>
            <a:r>
              <a:rPr lang="en-CA" dirty="0"/>
              <a:t>By grouping many separated factors into a more systematic structure, we can gain a broader and deeper understanding of businesses.</a:t>
            </a:r>
          </a:p>
        </p:txBody>
      </p:sp>
    </p:spTree>
    <p:extLst>
      <p:ext uri="{BB962C8B-B14F-4D97-AF65-F5344CB8AC3E}">
        <p14:creationId xmlns:p14="http://schemas.microsoft.com/office/powerpoint/2010/main" val="485031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151F5-B273-43D6-845A-348B232C34D7}"/>
              </a:ext>
            </a:extLst>
          </p:cNvPr>
          <p:cNvSpPr>
            <a:spLocks noGrp="1"/>
          </p:cNvSpPr>
          <p:nvPr>
            <p:ph type="title"/>
          </p:nvPr>
        </p:nvSpPr>
        <p:spPr/>
        <p:txBody>
          <a:bodyPr/>
          <a:lstStyle/>
          <a:p>
            <a:r>
              <a:rPr lang="en-CA" dirty="0"/>
              <a:t>How to choose fixed cost and other factors</a:t>
            </a:r>
          </a:p>
        </p:txBody>
      </p:sp>
      <p:sp>
        <p:nvSpPr>
          <p:cNvPr id="3" name="Content Placeholder 2">
            <a:extLst>
              <a:ext uri="{FF2B5EF4-FFF2-40B4-BE49-F238E27FC236}">
                <a16:creationId xmlns:a16="http://schemas.microsoft.com/office/drawing/2014/main" id="{BC269F03-377E-4911-8B79-D70BCAF83873}"/>
              </a:ext>
            </a:extLst>
          </p:cNvPr>
          <p:cNvSpPr>
            <a:spLocks noGrp="1"/>
          </p:cNvSpPr>
          <p:nvPr>
            <p:ph idx="1"/>
          </p:nvPr>
        </p:nvSpPr>
        <p:spPr/>
        <p:txBody>
          <a:bodyPr/>
          <a:lstStyle/>
          <a:p>
            <a:r>
              <a:rPr lang="en-CA" dirty="0"/>
              <a:t>Our goal is to generate positive return for our investment.</a:t>
            </a:r>
          </a:p>
          <a:p>
            <a:r>
              <a:rPr lang="en-CA" dirty="0"/>
              <a:t>How to choose fixed cost and other factors in our investment?</a:t>
            </a:r>
          </a:p>
          <a:p>
            <a:r>
              <a:rPr lang="en-CA" dirty="0"/>
              <a:t>We will look at the economy of microbes.</a:t>
            </a:r>
          </a:p>
        </p:txBody>
      </p:sp>
    </p:spTree>
    <p:extLst>
      <p:ext uri="{BB962C8B-B14F-4D97-AF65-F5344CB8AC3E}">
        <p14:creationId xmlns:p14="http://schemas.microsoft.com/office/powerpoint/2010/main" val="226168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sz="4000" dirty="0"/>
              <a:t>Selective advantages of different pathogens</a:t>
            </a:r>
          </a:p>
        </p:txBody>
      </p:sp>
      <p:sp>
        <p:nvSpPr>
          <p:cNvPr id="56323" name="Rectangle 3"/>
          <p:cNvSpPr>
            <a:spLocks noGrp="1" noChangeArrowheads="1"/>
          </p:cNvSpPr>
          <p:nvPr>
            <p:ph type="body" idx="1"/>
          </p:nvPr>
        </p:nvSpPr>
        <p:spPr/>
        <p:txBody>
          <a:bodyPr/>
          <a:lstStyle/>
          <a:p>
            <a:pPr eaLnBrk="1" hangingPunct="1"/>
            <a:r>
              <a:rPr lang="en-US" altLang="en-US" sz="2800" dirty="0"/>
              <a:t>Virus, bacteria (prokaryotes) and protists (eukaryotes) are common pathogens with different sizes.</a:t>
            </a:r>
          </a:p>
          <a:p>
            <a:pPr eaLnBrk="1" hangingPunct="1"/>
            <a:r>
              <a:rPr lang="en-US" altLang="en-US" sz="2800" dirty="0"/>
              <a:t>Viruses are smallest. Protists are largest.</a:t>
            </a:r>
          </a:p>
          <a:p>
            <a:pPr eaLnBrk="1" hangingPunct="1"/>
            <a:r>
              <a:rPr lang="en-US" altLang="en-US" sz="2800" dirty="0"/>
              <a:t>In human societies of different wealth levels, types of diseases are often different.</a:t>
            </a:r>
          </a:p>
          <a:p>
            <a:pPr eaLnBrk="1" hangingPunct="1"/>
            <a:endParaRPr lang="en-US" altLang="en-US" sz="2800" dirty="0"/>
          </a:p>
        </p:txBody>
      </p:sp>
    </p:spTree>
    <p:extLst>
      <p:ext uri="{BB962C8B-B14F-4D97-AF65-F5344CB8AC3E}">
        <p14:creationId xmlns:p14="http://schemas.microsoft.com/office/powerpoint/2010/main" val="2654004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C6F26-CDCC-40E9-9BC7-4BE804886BD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40AB6F5-F22C-4E85-968A-6186FC8B75D3}"/>
              </a:ext>
            </a:extLst>
          </p:cNvPr>
          <p:cNvSpPr>
            <a:spLocks noGrp="1"/>
          </p:cNvSpPr>
          <p:nvPr>
            <p:ph idx="1"/>
          </p:nvPr>
        </p:nvSpPr>
        <p:spPr/>
        <p:txBody>
          <a:bodyPr/>
          <a:lstStyle/>
          <a:p>
            <a:r>
              <a:rPr lang="en-US" altLang="en-US" dirty="0"/>
              <a:t>In wealthy social organizations, diseases are often caused by viruses.</a:t>
            </a:r>
          </a:p>
          <a:p>
            <a:r>
              <a:rPr lang="en-US" altLang="en-US" dirty="0"/>
              <a:t>In poor social organizations, serious diseases are often caused by protists.</a:t>
            </a:r>
          </a:p>
          <a:p>
            <a:r>
              <a:rPr lang="en-US" altLang="en-US" dirty="0"/>
              <a:t> Why the difference? </a:t>
            </a:r>
            <a:endParaRPr lang="en-CA" dirty="0"/>
          </a:p>
        </p:txBody>
      </p:sp>
    </p:spTree>
    <p:extLst>
      <p:ext uri="{BB962C8B-B14F-4D97-AF65-F5344CB8AC3E}">
        <p14:creationId xmlns:p14="http://schemas.microsoft.com/office/powerpoint/2010/main" val="2206500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endParaRPr lang="en-US" altLang="en-US" dirty="0"/>
          </a:p>
        </p:txBody>
      </p:sp>
      <p:sp>
        <p:nvSpPr>
          <p:cNvPr id="57347" name="Rectangle 3"/>
          <p:cNvSpPr>
            <a:spLocks noGrp="1" noChangeArrowheads="1"/>
          </p:cNvSpPr>
          <p:nvPr>
            <p:ph type="body" idx="1"/>
          </p:nvPr>
        </p:nvSpPr>
        <p:spPr/>
        <p:txBody>
          <a:bodyPr/>
          <a:lstStyle/>
          <a:p>
            <a:pPr eaLnBrk="1" hangingPunct="1">
              <a:lnSpc>
                <a:spcPct val="90000"/>
              </a:lnSpc>
            </a:pPr>
            <a:r>
              <a:rPr lang="en-US" altLang="en-US" sz="2800" dirty="0"/>
              <a:t>Protists are larger and require more investments. </a:t>
            </a:r>
          </a:p>
          <a:p>
            <a:pPr eaLnBrk="1" hangingPunct="1">
              <a:lnSpc>
                <a:spcPct val="90000"/>
              </a:lnSpc>
            </a:pPr>
            <a:r>
              <a:rPr lang="en-US" altLang="en-US" sz="2800" dirty="0"/>
              <a:t>In environments where pathogens are vigorously attacked and couldn’t survive for a long time, large investments do not payoff. </a:t>
            </a:r>
          </a:p>
          <a:p>
            <a:pPr eaLnBrk="1" hangingPunct="1">
              <a:lnSpc>
                <a:spcPct val="90000"/>
              </a:lnSpc>
            </a:pPr>
            <a:r>
              <a:rPr lang="en-US" altLang="en-US" sz="2800" dirty="0"/>
              <a:t>In wealthy social systems, people are well nourished and medical care is well funded, large pathogens, such as protists, do not perform well.</a:t>
            </a:r>
          </a:p>
          <a:p>
            <a:pPr eaLnBrk="1" hangingPunct="1">
              <a:lnSpc>
                <a:spcPct val="90000"/>
              </a:lnSpc>
            </a:pPr>
            <a:r>
              <a:rPr lang="en-US" altLang="en-US" sz="2800" dirty="0"/>
              <a:t>Small pathogens, such as virus, which live for a very short time and can mutate very fast, are more successful.</a:t>
            </a:r>
          </a:p>
          <a:p>
            <a:pPr eaLnBrk="1" hangingPunct="1">
              <a:lnSpc>
                <a:spcPct val="90000"/>
              </a:lnSpc>
            </a:pPr>
            <a:endParaRPr lang="en-US" altLang="en-US" sz="2800" dirty="0"/>
          </a:p>
        </p:txBody>
      </p:sp>
    </p:spTree>
    <p:extLst>
      <p:ext uri="{BB962C8B-B14F-4D97-AF65-F5344CB8AC3E}">
        <p14:creationId xmlns:p14="http://schemas.microsoft.com/office/powerpoint/2010/main" val="137840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187A0-8AA1-65A4-0877-B3382B45A54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5FEA709-BEDC-8A48-FF6D-062BAE6EC604}"/>
              </a:ext>
            </a:extLst>
          </p:cNvPr>
          <p:cNvSpPr>
            <a:spLocks noGrp="1"/>
          </p:cNvSpPr>
          <p:nvPr>
            <p:ph idx="1"/>
          </p:nvPr>
        </p:nvSpPr>
        <p:spPr/>
        <p:txBody>
          <a:bodyPr/>
          <a:lstStyle/>
          <a:p>
            <a:r>
              <a:rPr lang="en-CA" dirty="0"/>
              <a:t>The simplest way to understand financing is to understand production.</a:t>
            </a:r>
          </a:p>
          <a:p>
            <a:r>
              <a:rPr lang="en-CA" dirty="0"/>
              <a:t>Financing emerged as a way to help the production processes. </a:t>
            </a:r>
          </a:p>
          <a:p>
            <a:r>
              <a:rPr lang="en-CA" dirty="0"/>
              <a:t>We will study the main factors in production. </a:t>
            </a:r>
          </a:p>
          <a:p>
            <a:r>
              <a:rPr lang="en-CA" dirty="0"/>
              <a:t>This will help us how finance interact with the </a:t>
            </a:r>
            <a:r>
              <a:rPr lang="en-CA"/>
              <a:t>real world. </a:t>
            </a:r>
          </a:p>
        </p:txBody>
      </p:sp>
    </p:spTree>
    <p:extLst>
      <p:ext uri="{BB962C8B-B14F-4D97-AF65-F5344CB8AC3E}">
        <p14:creationId xmlns:p14="http://schemas.microsoft.com/office/powerpoint/2010/main" val="2564032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D15E6-D454-4197-B61A-30124AA3E085}"/>
              </a:ext>
            </a:extLst>
          </p:cNvPr>
          <p:cNvSpPr>
            <a:spLocks noGrp="1"/>
          </p:cNvSpPr>
          <p:nvPr>
            <p:ph type="title"/>
          </p:nvPr>
        </p:nvSpPr>
        <p:spPr/>
        <p:txBody>
          <a:bodyPr/>
          <a:lstStyle/>
          <a:p>
            <a:r>
              <a:rPr lang="en-CA" dirty="0"/>
              <a:t>The economy of RNA life</a:t>
            </a:r>
          </a:p>
        </p:txBody>
      </p:sp>
      <p:sp>
        <p:nvSpPr>
          <p:cNvPr id="3" name="Content Placeholder 2">
            <a:extLst>
              <a:ext uri="{FF2B5EF4-FFF2-40B4-BE49-F238E27FC236}">
                <a16:creationId xmlns:a16="http://schemas.microsoft.com/office/drawing/2014/main" id="{47088511-2AEF-4710-81B3-890EC3A050B8}"/>
              </a:ext>
            </a:extLst>
          </p:cNvPr>
          <p:cNvSpPr>
            <a:spLocks noGrp="1"/>
          </p:cNvSpPr>
          <p:nvPr>
            <p:ph idx="1"/>
          </p:nvPr>
        </p:nvSpPr>
        <p:spPr/>
        <p:txBody>
          <a:bodyPr/>
          <a:lstStyle/>
          <a:p>
            <a:r>
              <a:rPr lang="en-US" altLang="en-US" dirty="0"/>
              <a:t> Genes are generally coded by DNA.</a:t>
            </a:r>
          </a:p>
          <a:p>
            <a:r>
              <a:rPr lang="en-US" altLang="en-US" dirty="0"/>
              <a:t>But for simple life such as viruses, some have RNA genes.</a:t>
            </a:r>
          </a:p>
          <a:p>
            <a:r>
              <a:rPr lang="en-US" altLang="en-US" dirty="0"/>
              <a:t>RNA molecules are cheaper to produce than DNA molecules. In other words, RNA molecules have lower fixed cost.</a:t>
            </a:r>
          </a:p>
          <a:p>
            <a:r>
              <a:rPr lang="en-US" altLang="en-US" dirty="0"/>
              <a:t>But RNA molecules are less stable than DNA molecules.</a:t>
            </a:r>
          </a:p>
          <a:p>
            <a:endParaRPr lang="en-CA" dirty="0"/>
          </a:p>
        </p:txBody>
      </p:sp>
    </p:spTree>
    <p:extLst>
      <p:ext uri="{BB962C8B-B14F-4D97-AF65-F5344CB8AC3E}">
        <p14:creationId xmlns:p14="http://schemas.microsoft.com/office/powerpoint/2010/main" val="1236749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836A-1E40-4F49-9932-7758E85DFFF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DF70785-5685-46BE-A37B-4802B3430252}"/>
              </a:ext>
            </a:extLst>
          </p:cNvPr>
          <p:cNvSpPr>
            <a:spLocks noGrp="1"/>
          </p:cNvSpPr>
          <p:nvPr>
            <p:ph idx="1"/>
          </p:nvPr>
        </p:nvSpPr>
        <p:spPr/>
        <p:txBody>
          <a:bodyPr/>
          <a:lstStyle/>
          <a:p>
            <a:r>
              <a:rPr lang="en-US" dirty="0"/>
              <a:t>HIV, flu viruses and coronaviruses are all RNA viruses</a:t>
            </a:r>
          </a:p>
          <a:p>
            <a:r>
              <a:rPr lang="en-US" altLang="en-US" dirty="0"/>
              <a:t>RNA coded viruses are less stable and  mutate faster than DNA coded viruses.</a:t>
            </a:r>
          </a:p>
          <a:p>
            <a:r>
              <a:rPr lang="en-US" altLang="en-US" dirty="0"/>
              <a:t>This is why it is very difficult to develop effective vaccines against RNA viruses.</a:t>
            </a:r>
          </a:p>
          <a:p>
            <a:endParaRPr lang="en-US" altLang="en-US" dirty="0"/>
          </a:p>
          <a:p>
            <a:endParaRPr lang="en-CA" dirty="0"/>
          </a:p>
        </p:txBody>
      </p:sp>
    </p:spTree>
    <p:extLst>
      <p:ext uri="{BB962C8B-B14F-4D97-AF65-F5344CB8AC3E}">
        <p14:creationId xmlns:p14="http://schemas.microsoft.com/office/powerpoint/2010/main" val="692828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E306B-F2B3-4EFD-B0DC-5512550DAEE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5DFB97A-402B-43F9-AB78-67642C0EF985}"/>
              </a:ext>
            </a:extLst>
          </p:cNvPr>
          <p:cNvSpPr>
            <a:spLocks noGrp="1"/>
          </p:cNvSpPr>
          <p:nvPr>
            <p:ph idx="1"/>
          </p:nvPr>
        </p:nvSpPr>
        <p:spPr/>
        <p:txBody>
          <a:bodyPr/>
          <a:lstStyle/>
          <a:p>
            <a:r>
              <a:rPr lang="en-US" altLang="en-US" dirty="0"/>
              <a:t>This doesn’t mean RNA viruses will inevitably cause great damage.</a:t>
            </a:r>
          </a:p>
          <a:p>
            <a:r>
              <a:rPr lang="en-US" dirty="0"/>
              <a:t>RNA viruses, being very unstable, can’t develop sophisticated machineries.</a:t>
            </a:r>
          </a:p>
          <a:p>
            <a:r>
              <a:rPr lang="en-US" dirty="0"/>
              <a:t>They are very weak entities. </a:t>
            </a:r>
          </a:p>
          <a:p>
            <a:r>
              <a:rPr lang="en-US" dirty="0"/>
              <a:t>If we can take precautions, we can limit the damages. </a:t>
            </a:r>
            <a:endParaRPr lang="en-CA" dirty="0"/>
          </a:p>
        </p:txBody>
      </p:sp>
    </p:spTree>
    <p:extLst>
      <p:ext uri="{BB962C8B-B14F-4D97-AF65-F5344CB8AC3E}">
        <p14:creationId xmlns:p14="http://schemas.microsoft.com/office/powerpoint/2010/main" val="2781322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endParaRPr lang="en-US" altLang="en-US" dirty="0"/>
          </a:p>
        </p:txBody>
      </p:sp>
      <p:sp>
        <p:nvSpPr>
          <p:cNvPr id="58371" name="Rectangle 3"/>
          <p:cNvSpPr>
            <a:spLocks noGrp="1" noChangeArrowheads="1"/>
          </p:cNvSpPr>
          <p:nvPr>
            <p:ph type="body" idx="1"/>
          </p:nvPr>
        </p:nvSpPr>
        <p:spPr/>
        <p:txBody>
          <a:bodyPr/>
          <a:lstStyle/>
          <a:p>
            <a:pPr eaLnBrk="1" hangingPunct="1"/>
            <a:r>
              <a:rPr lang="en-US" altLang="en-US" dirty="0"/>
              <a:t>In poor social environments, where little is invested in public health, large pathogens have a better chance to recoup their investments. </a:t>
            </a:r>
          </a:p>
          <a:p>
            <a:pPr eaLnBrk="1" hangingPunct="1"/>
            <a:r>
              <a:rPr lang="en-US" altLang="en-US" dirty="0"/>
              <a:t>Hence diseases such as malaria, which is caused by protists, are common in poor countries but not in rich countries. </a:t>
            </a:r>
          </a:p>
        </p:txBody>
      </p:sp>
    </p:spTree>
    <p:extLst>
      <p:ext uri="{BB962C8B-B14F-4D97-AF65-F5344CB8AC3E}">
        <p14:creationId xmlns:p14="http://schemas.microsoft.com/office/powerpoint/2010/main" val="1456890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3C21-CB1B-41D9-A7D0-CB94457CDEA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547BB46-6B7C-4DFC-A619-A4C7F96A615F}"/>
              </a:ext>
            </a:extLst>
          </p:cNvPr>
          <p:cNvSpPr>
            <a:spLocks noGrp="1"/>
          </p:cNvSpPr>
          <p:nvPr>
            <p:ph idx="1"/>
          </p:nvPr>
        </p:nvSpPr>
        <p:spPr/>
        <p:txBody>
          <a:bodyPr/>
          <a:lstStyle/>
          <a:p>
            <a:r>
              <a:rPr lang="en-CA" dirty="0"/>
              <a:t>On the other hand, immune systems of people in poor countries are well trained.</a:t>
            </a:r>
          </a:p>
          <a:p>
            <a:r>
              <a:rPr lang="en-CA" dirty="0"/>
              <a:t>Tiny and weak viruses such as coronaviruses can’t cause much damage to majority of people.</a:t>
            </a:r>
          </a:p>
          <a:p>
            <a:r>
              <a:rPr lang="en-CA" dirty="0"/>
              <a:t>Novel coronaviruses cause more damage in rich countries.</a:t>
            </a:r>
          </a:p>
        </p:txBody>
      </p:sp>
    </p:spTree>
    <p:extLst>
      <p:ext uri="{BB962C8B-B14F-4D97-AF65-F5344CB8AC3E}">
        <p14:creationId xmlns:p14="http://schemas.microsoft.com/office/powerpoint/2010/main" val="3227744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BD83F-2634-4CAA-B6FB-075D5C41BD76}"/>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953687CD-2A41-4540-BEE3-C7AB5AC4856B}"/>
              </a:ext>
            </a:extLst>
          </p:cNvPr>
          <p:cNvSpPr>
            <a:spLocks noGrp="1"/>
          </p:cNvSpPr>
          <p:nvPr>
            <p:ph idx="1"/>
          </p:nvPr>
        </p:nvSpPr>
        <p:spPr/>
        <p:txBody>
          <a:bodyPr/>
          <a:lstStyle/>
          <a:p>
            <a:r>
              <a:rPr lang="en-CA" dirty="0"/>
              <a:t>Higher fixed cost systems don’t necessarily do better in all environments.</a:t>
            </a:r>
          </a:p>
          <a:p>
            <a:r>
              <a:rPr lang="en-CA" dirty="0"/>
              <a:t>We have to examine the return of a particular system in an environment.</a:t>
            </a:r>
          </a:p>
          <a:p>
            <a:endParaRPr lang="en-CA" dirty="0"/>
          </a:p>
        </p:txBody>
      </p:sp>
    </p:spTree>
    <p:extLst>
      <p:ext uri="{BB962C8B-B14F-4D97-AF65-F5344CB8AC3E}">
        <p14:creationId xmlns:p14="http://schemas.microsoft.com/office/powerpoint/2010/main" val="2831187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33E51-BDCB-4ACE-B55C-733355B127B0}"/>
              </a:ext>
            </a:extLst>
          </p:cNvPr>
          <p:cNvSpPr>
            <a:spLocks noGrp="1"/>
          </p:cNvSpPr>
          <p:nvPr>
            <p:ph type="title"/>
          </p:nvPr>
        </p:nvSpPr>
        <p:spPr/>
        <p:txBody>
          <a:bodyPr/>
          <a:lstStyle/>
          <a:p>
            <a:r>
              <a:rPr lang="en-US" dirty="0"/>
              <a:t>Example 1</a:t>
            </a:r>
            <a:endParaRPr lang="en-CA" dirty="0"/>
          </a:p>
        </p:txBody>
      </p:sp>
      <p:sp>
        <p:nvSpPr>
          <p:cNvPr id="3" name="Content Placeholder 2">
            <a:extLst>
              <a:ext uri="{FF2B5EF4-FFF2-40B4-BE49-F238E27FC236}">
                <a16:creationId xmlns:a16="http://schemas.microsoft.com/office/drawing/2014/main" id="{D2E3A9C9-23B7-4BE6-B582-FC708782D74B}"/>
              </a:ext>
            </a:extLst>
          </p:cNvPr>
          <p:cNvSpPr>
            <a:spLocks noGrp="1"/>
          </p:cNvSpPr>
          <p:nvPr>
            <p:ph idx="1"/>
          </p:nvPr>
        </p:nvSpPr>
        <p:spPr/>
        <p:txBody>
          <a:bodyPr/>
          <a:lstStyle/>
          <a:p>
            <a:r>
              <a:rPr lang="en-US" dirty="0"/>
              <a:t>Suppose you are investigating the economic cost of Prius (a hybrid car) and Corolla (a non-hybrid car) in an attempt to reduce carbon emission:</a:t>
            </a:r>
            <a:endParaRPr lang="en-CA" dirty="0"/>
          </a:p>
          <a:p>
            <a:r>
              <a:rPr lang="en-US" dirty="0"/>
              <a:t> </a:t>
            </a:r>
            <a:endParaRPr lang="en-CA" dirty="0"/>
          </a:p>
          <a:p>
            <a:r>
              <a:rPr lang="en-US" dirty="0"/>
              <a:t>Prius costs $40 000 and has a mileage of 50.</a:t>
            </a:r>
            <a:endParaRPr lang="en-CA" dirty="0"/>
          </a:p>
          <a:p>
            <a:r>
              <a:rPr lang="en-US" dirty="0"/>
              <a:t>Corolla costs $20 000 and has a mileage of 25.  </a:t>
            </a:r>
            <a:endParaRPr lang="en-CA" dirty="0"/>
          </a:p>
          <a:p>
            <a:endParaRPr lang="en-CA" dirty="0"/>
          </a:p>
        </p:txBody>
      </p:sp>
    </p:spTree>
    <p:extLst>
      <p:ext uri="{BB962C8B-B14F-4D97-AF65-F5344CB8AC3E}">
        <p14:creationId xmlns:p14="http://schemas.microsoft.com/office/powerpoint/2010/main" val="2687389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D2D37-B215-4D2D-B029-8EDC397B46A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36B0DA6-31F8-4AD6-BEB4-E6DF7F3661EA}"/>
              </a:ext>
            </a:extLst>
          </p:cNvPr>
          <p:cNvSpPr>
            <a:spLocks noGrp="1"/>
          </p:cNvSpPr>
          <p:nvPr>
            <p:ph idx="1"/>
          </p:nvPr>
        </p:nvSpPr>
        <p:spPr/>
        <p:txBody>
          <a:bodyPr/>
          <a:lstStyle/>
          <a:p>
            <a:r>
              <a:rPr lang="en-US" dirty="0"/>
              <a:t>Assume:</a:t>
            </a:r>
            <a:endParaRPr lang="en-CA" dirty="0"/>
          </a:p>
          <a:p>
            <a:pPr lvl="0"/>
            <a:r>
              <a:rPr lang="en-US" dirty="0"/>
              <a:t>Gasoline price is $4/ gallon. </a:t>
            </a:r>
            <a:endParaRPr lang="en-CA" dirty="0"/>
          </a:p>
          <a:p>
            <a:pPr lvl="0"/>
            <a:r>
              <a:rPr lang="en-US" dirty="0"/>
              <a:t>Both cars last 10 years. </a:t>
            </a:r>
            <a:endParaRPr lang="en-CA" dirty="0"/>
          </a:p>
          <a:p>
            <a:pPr lvl="0"/>
            <a:r>
              <a:rPr lang="en-US" dirty="0"/>
              <a:t>The only costs are for purchasing and gas. </a:t>
            </a:r>
            <a:endParaRPr lang="en-CA" dirty="0"/>
          </a:p>
          <a:p>
            <a:r>
              <a:rPr lang="en-US" dirty="0"/>
              <a:t> </a:t>
            </a:r>
            <a:endParaRPr lang="en-CA" dirty="0"/>
          </a:p>
          <a:p>
            <a:r>
              <a:rPr lang="en-US" dirty="0"/>
              <a:t>What are the total costs of Prius and Corolla over their lifetime if their annual mileage </a:t>
            </a:r>
            <a:endParaRPr lang="en-CA" dirty="0"/>
          </a:p>
          <a:p>
            <a:r>
              <a:rPr lang="en-US" dirty="0"/>
              <a:t>is 10 000? 30 000?</a:t>
            </a:r>
            <a:endParaRPr lang="en-CA" dirty="0"/>
          </a:p>
        </p:txBody>
      </p:sp>
    </p:spTree>
    <p:extLst>
      <p:ext uri="{BB962C8B-B14F-4D97-AF65-F5344CB8AC3E}">
        <p14:creationId xmlns:p14="http://schemas.microsoft.com/office/powerpoint/2010/main" val="1894058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6440A-2E79-4DD5-B167-BA91B3CF1BC7}"/>
              </a:ext>
            </a:extLst>
          </p:cNvPr>
          <p:cNvSpPr>
            <a:spLocks noGrp="1"/>
          </p:cNvSpPr>
          <p:nvPr>
            <p:ph type="title"/>
          </p:nvPr>
        </p:nvSpPr>
        <p:spPr/>
        <p:txBody>
          <a:bodyPr/>
          <a:lstStyle/>
          <a:p>
            <a:r>
              <a:rPr lang="en-US" dirty="0"/>
              <a:t>Solution</a:t>
            </a:r>
            <a:endParaRPr lang="en-CA" dirty="0"/>
          </a:p>
        </p:txBody>
      </p:sp>
      <p:sp>
        <p:nvSpPr>
          <p:cNvPr id="3" name="Content Placeholder 2">
            <a:extLst>
              <a:ext uri="{FF2B5EF4-FFF2-40B4-BE49-F238E27FC236}">
                <a16:creationId xmlns:a16="http://schemas.microsoft.com/office/drawing/2014/main" id="{BA0038C0-9308-4BD4-A48A-4F10E0268A05}"/>
              </a:ext>
            </a:extLst>
          </p:cNvPr>
          <p:cNvSpPr>
            <a:spLocks noGrp="1"/>
          </p:cNvSpPr>
          <p:nvPr>
            <p:ph idx="1"/>
          </p:nvPr>
        </p:nvSpPr>
        <p:spPr/>
        <p:txBody>
          <a:bodyPr/>
          <a:lstStyle/>
          <a:p>
            <a:r>
              <a:rPr lang="en-US" dirty="0"/>
              <a:t>First, let the annual mileage be 10000. </a:t>
            </a:r>
            <a:endParaRPr lang="en-CA" dirty="0"/>
          </a:p>
          <a:p>
            <a:r>
              <a:rPr lang="en-US" dirty="0"/>
              <a:t>The gasoline cost for Prius in ten years is </a:t>
            </a:r>
            <a:endParaRPr lang="en-CA" dirty="0"/>
          </a:p>
          <a:p>
            <a:r>
              <a:rPr lang="en-US" dirty="0"/>
              <a:t>10000/50*4*10 = 8000 dollar</a:t>
            </a:r>
            <a:endParaRPr lang="en-CA" dirty="0"/>
          </a:p>
          <a:p>
            <a:r>
              <a:rPr lang="en-US" dirty="0"/>
              <a:t>Total cost of Prius is</a:t>
            </a:r>
            <a:endParaRPr lang="en-CA" dirty="0"/>
          </a:p>
          <a:p>
            <a:r>
              <a:rPr lang="en-US" dirty="0"/>
              <a:t>40000 + 8000 = 48000 dollar</a:t>
            </a:r>
            <a:endParaRPr lang="en-CA" dirty="0"/>
          </a:p>
          <a:p>
            <a:endParaRPr lang="en-CA" dirty="0"/>
          </a:p>
          <a:p>
            <a:endParaRPr lang="en-CA" dirty="0"/>
          </a:p>
        </p:txBody>
      </p:sp>
    </p:spTree>
    <p:extLst>
      <p:ext uri="{BB962C8B-B14F-4D97-AF65-F5344CB8AC3E}">
        <p14:creationId xmlns:p14="http://schemas.microsoft.com/office/powerpoint/2010/main" val="3644126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CE3CC-4227-427A-984F-F3E6EA328E4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9FCC54B-D3EB-4955-8A39-1728D2979BFB}"/>
              </a:ext>
            </a:extLst>
          </p:cNvPr>
          <p:cNvSpPr>
            <a:spLocks noGrp="1"/>
          </p:cNvSpPr>
          <p:nvPr>
            <p:ph idx="1"/>
          </p:nvPr>
        </p:nvSpPr>
        <p:spPr/>
        <p:txBody>
          <a:bodyPr/>
          <a:lstStyle/>
          <a:p>
            <a:r>
              <a:rPr lang="en-US" dirty="0"/>
              <a:t>The gasoline cost for Corolla in ten years is </a:t>
            </a:r>
            <a:endParaRPr lang="en-CA" dirty="0"/>
          </a:p>
          <a:p>
            <a:r>
              <a:rPr lang="en-US" dirty="0"/>
              <a:t>10000/25*4*10 = 16000 dollar</a:t>
            </a:r>
            <a:endParaRPr lang="en-CA" dirty="0"/>
          </a:p>
          <a:p>
            <a:r>
              <a:rPr lang="en-US" dirty="0"/>
              <a:t>Total cost of Corolla is</a:t>
            </a:r>
            <a:endParaRPr lang="en-CA" dirty="0"/>
          </a:p>
          <a:p>
            <a:r>
              <a:rPr lang="en-US" dirty="0"/>
              <a:t>20000 + 16000 = 36000 dollar</a:t>
            </a:r>
            <a:endParaRPr lang="en-CA" dirty="0"/>
          </a:p>
          <a:p>
            <a:r>
              <a:rPr lang="en-US" dirty="0"/>
              <a:t>The total cost for Corolla is lower</a:t>
            </a:r>
            <a:endParaRPr lang="en-CA" dirty="0"/>
          </a:p>
        </p:txBody>
      </p:sp>
    </p:spTree>
    <p:extLst>
      <p:ext uri="{BB962C8B-B14F-4D97-AF65-F5344CB8AC3E}">
        <p14:creationId xmlns:p14="http://schemas.microsoft.com/office/powerpoint/2010/main" val="305454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9DE46-8849-4B41-9404-164E53921C70}"/>
              </a:ext>
            </a:extLst>
          </p:cNvPr>
          <p:cNvSpPr>
            <a:spLocks noGrp="1"/>
          </p:cNvSpPr>
          <p:nvPr>
            <p:ph type="title"/>
          </p:nvPr>
        </p:nvSpPr>
        <p:spPr/>
        <p:txBody>
          <a:bodyPr/>
          <a:lstStyle/>
          <a:p>
            <a:r>
              <a:rPr lang="en-CA" dirty="0"/>
              <a:t>Positive return: The goal of a business</a:t>
            </a:r>
          </a:p>
        </p:txBody>
      </p:sp>
      <p:sp>
        <p:nvSpPr>
          <p:cNvPr id="3" name="Content Placeholder 2">
            <a:extLst>
              <a:ext uri="{FF2B5EF4-FFF2-40B4-BE49-F238E27FC236}">
                <a16:creationId xmlns:a16="http://schemas.microsoft.com/office/drawing/2014/main" id="{7E0E09FE-1FEE-4F25-973E-7951236F6F5A}"/>
              </a:ext>
            </a:extLst>
          </p:cNvPr>
          <p:cNvSpPr>
            <a:spLocks noGrp="1"/>
          </p:cNvSpPr>
          <p:nvPr>
            <p:ph idx="1"/>
          </p:nvPr>
        </p:nvSpPr>
        <p:spPr/>
        <p:txBody>
          <a:bodyPr/>
          <a:lstStyle/>
          <a:p>
            <a:r>
              <a:rPr lang="en-CA" dirty="0"/>
              <a:t>Over long term, a business has to achieve positive return to survive and prosper.</a:t>
            </a:r>
          </a:p>
          <a:p>
            <a:r>
              <a:rPr lang="en-CA" dirty="0"/>
              <a:t>What determine the return of a business?</a:t>
            </a:r>
          </a:p>
        </p:txBody>
      </p:sp>
    </p:spTree>
    <p:extLst>
      <p:ext uri="{BB962C8B-B14F-4D97-AF65-F5344CB8AC3E}">
        <p14:creationId xmlns:p14="http://schemas.microsoft.com/office/powerpoint/2010/main" val="4243860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60A3C-4F03-4C98-B222-95B497CEA8A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C4E66FB-76DA-497E-9C05-AEE70DAC4E16}"/>
              </a:ext>
            </a:extLst>
          </p:cNvPr>
          <p:cNvSpPr>
            <a:spLocks noGrp="1"/>
          </p:cNvSpPr>
          <p:nvPr>
            <p:ph idx="1"/>
          </p:nvPr>
        </p:nvSpPr>
        <p:spPr/>
        <p:txBody>
          <a:bodyPr/>
          <a:lstStyle/>
          <a:p>
            <a:r>
              <a:rPr lang="en-US" dirty="0"/>
              <a:t>Next, let the annual mileage be 30000. </a:t>
            </a:r>
            <a:endParaRPr lang="en-CA" dirty="0"/>
          </a:p>
          <a:p>
            <a:r>
              <a:rPr lang="en-US" dirty="0"/>
              <a:t>The gasoline cost for Prius in ten years is </a:t>
            </a:r>
            <a:endParaRPr lang="en-CA" dirty="0"/>
          </a:p>
          <a:p>
            <a:r>
              <a:rPr lang="en-US" dirty="0"/>
              <a:t>30000/50*4*10 = 24000 dollar</a:t>
            </a:r>
            <a:endParaRPr lang="en-CA" dirty="0"/>
          </a:p>
          <a:p>
            <a:r>
              <a:rPr lang="en-US" dirty="0"/>
              <a:t>Total cost of Prius is</a:t>
            </a:r>
            <a:endParaRPr lang="en-CA" dirty="0"/>
          </a:p>
          <a:p>
            <a:r>
              <a:rPr lang="en-US" dirty="0"/>
              <a:t>40000 + 24000 = 64000 dollar</a:t>
            </a:r>
            <a:endParaRPr lang="en-CA" dirty="0"/>
          </a:p>
          <a:p>
            <a:endParaRPr lang="en-CA" dirty="0"/>
          </a:p>
        </p:txBody>
      </p:sp>
    </p:spTree>
    <p:extLst>
      <p:ext uri="{BB962C8B-B14F-4D97-AF65-F5344CB8AC3E}">
        <p14:creationId xmlns:p14="http://schemas.microsoft.com/office/powerpoint/2010/main" val="652297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7376-21B9-41B4-A27A-196347BBF4E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D3AD630-2ECB-4FF3-8E7F-7822BEFBE0B0}"/>
              </a:ext>
            </a:extLst>
          </p:cNvPr>
          <p:cNvSpPr>
            <a:spLocks noGrp="1"/>
          </p:cNvSpPr>
          <p:nvPr>
            <p:ph idx="1"/>
          </p:nvPr>
        </p:nvSpPr>
        <p:spPr/>
        <p:txBody>
          <a:bodyPr/>
          <a:lstStyle/>
          <a:p>
            <a:r>
              <a:rPr lang="en-US" dirty="0"/>
              <a:t>The gasoline cost for Corolla in ten years is </a:t>
            </a:r>
            <a:endParaRPr lang="en-CA" dirty="0"/>
          </a:p>
          <a:p>
            <a:r>
              <a:rPr lang="en-US" dirty="0"/>
              <a:t>30000/25*4*10 = 48000 dollar</a:t>
            </a:r>
            <a:endParaRPr lang="en-CA" dirty="0"/>
          </a:p>
          <a:p>
            <a:r>
              <a:rPr lang="en-US" dirty="0"/>
              <a:t>Total cost of Corolla is</a:t>
            </a:r>
            <a:endParaRPr lang="en-CA" dirty="0"/>
          </a:p>
          <a:p>
            <a:r>
              <a:rPr lang="en-US" dirty="0"/>
              <a:t>20000 + 48000 = 68000 dollar</a:t>
            </a:r>
            <a:endParaRPr lang="en-CA" dirty="0"/>
          </a:p>
          <a:p>
            <a:r>
              <a:rPr lang="en-US" dirty="0"/>
              <a:t>The total cost for Prius is lower</a:t>
            </a:r>
            <a:endParaRPr lang="en-CA" dirty="0"/>
          </a:p>
          <a:p>
            <a:endParaRPr lang="en-CA" dirty="0"/>
          </a:p>
        </p:txBody>
      </p:sp>
    </p:spTree>
    <p:extLst>
      <p:ext uri="{BB962C8B-B14F-4D97-AF65-F5344CB8AC3E}">
        <p14:creationId xmlns:p14="http://schemas.microsoft.com/office/powerpoint/2010/main" val="33713926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F2BFE-B76A-4481-B263-A9FEC944C4E1}"/>
              </a:ext>
            </a:extLst>
          </p:cNvPr>
          <p:cNvSpPr>
            <a:spLocks noGrp="1"/>
          </p:cNvSpPr>
          <p:nvPr>
            <p:ph type="title"/>
          </p:nvPr>
        </p:nvSpPr>
        <p:spPr/>
        <p:txBody>
          <a:bodyPr/>
          <a:lstStyle/>
          <a:p>
            <a:r>
              <a:rPr lang="en-US" dirty="0"/>
              <a:t>Fixed cost, variable cost and total cost</a:t>
            </a:r>
            <a:br>
              <a:rPr lang="en-CA" dirty="0"/>
            </a:br>
            <a:endParaRPr lang="en-CA" dirty="0"/>
          </a:p>
        </p:txBody>
      </p:sp>
      <p:sp>
        <p:nvSpPr>
          <p:cNvPr id="3" name="Content Placeholder 2">
            <a:extLst>
              <a:ext uri="{FF2B5EF4-FFF2-40B4-BE49-F238E27FC236}">
                <a16:creationId xmlns:a16="http://schemas.microsoft.com/office/drawing/2014/main" id="{E379A1D3-9A0C-47D7-BCAB-F336460866B7}"/>
              </a:ext>
            </a:extLst>
          </p:cNvPr>
          <p:cNvSpPr>
            <a:spLocks noGrp="1"/>
          </p:cNvSpPr>
          <p:nvPr>
            <p:ph idx="1"/>
          </p:nvPr>
        </p:nvSpPr>
        <p:spPr/>
        <p:txBody>
          <a:bodyPr/>
          <a:lstStyle/>
          <a:p>
            <a:r>
              <a:rPr lang="en-US" dirty="0"/>
              <a:t>We often read that new technologies improve efficiency. </a:t>
            </a:r>
          </a:p>
          <a:p>
            <a:r>
              <a:rPr lang="en-US" dirty="0"/>
              <a:t>However, higher efficiency often means lower variable cost. </a:t>
            </a:r>
          </a:p>
          <a:p>
            <a:r>
              <a:rPr lang="en-US" dirty="0"/>
              <a:t>When we include the fixed cost, total costs may not decline. </a:t>
            </a:r>
          </a:p>
          <a:p>
            <a:endParaRPr lang="en-CA" dirty="0"/>
          </a:p>
          <a:p>
            <a:endParaRPr lang="en-CA" dirty="0"/>
          </a:p>
        </p:txBody>
      </p:sp>
    </p:spTree>
    <p:extLst>
      <p:ext uri="{BB962C8B-B14F-4D97-AF65-F5344CB8AC3E}">
        <p14:creationId xmlns:p14="http://schemas.microsoft.com/office/powerpoint/2010/main" val="805858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7798-AD0B-464C-8FA0-C8D6DE9881BA}"/>
              </a:ext>
            </a:extLst>
          </p:cNvPr>
          <p:cNvSpPr>
            <a:spLocks noGrp="1"/>
          </p:cNvSpPr>
          <p:nvPr>
            <p:ph type="title"/>
          </p:nvPr>
        </p:nvSpPr>
        <p:spPr/>
        <p:txBody>
          <a:bodyPr/>
          <a:lstStyle/>
          <a:p>
            <a:r>
              <a:rPr lang="en-CA" dirty="0"/>
              <a:t>Jevons’s Paradox</a:t>
            </a:r>
          </a:p>
        </p:txBody>
      </p:sp>
      <p:sp>
        <p:nvSpPr>
          <p:cNvPr id="3" name="Content Placeholder 2">
            <a:extLst>
              <a:ext uri="{FF2B5EF4-FFF2-40B4-BE49-F238E27FC236}">
                <a16:creationId xmlns:a16="http://schemas.microsoft.com/office/drawing/2014/main" id="{4BCAA653-C773-4C12-A6BD-216EB9A8A9E2}"/>
              </a:ext>
            </a:extLst>
          </p:cNvPr>
          <p:cNvSpPr>
            <a:spLocks noGrp="1"/>
          </p:cNvSpPr>
          <p:nvPr>
            <p:ph idx="1"/>
          </p:nvPr>
        </p:nvSpPr>
        <p:spPr/>
        <p:txBody>
          <a:bodyPr/>
          <a:lstStyle/>
          <a:p>
            <a:r>
              <a:rPr lang="en-US" dirty="0"/>
              <a:t>In The Coal Question, Jevons first observed that the increase of efficiency of engines will not decrease the total consumption of energy. Instead, it will increase the total consumption of energy.</a:t>
            </a:r>
          </a:p>
          <a:p>
            <a:r>
              <a:rPr lang="en-US" dirty="0"/>
              <a:t>This is called Jevons’s Paradox</a:t>
            </a:r>
            <a:endParaRPr lang="en-CA" dirty="0"/>
          </a:p>
        </p:txBody>
      </p:sp>
    </p:spTree>
    <p:extLst>
      <p:ext uri="{BB962C8B-B14F-4D97-AF65-F5344CB8AC3E}">
        <p14:creationId xmlns:p14="http://schemas.microsoft.com/office/powerpoint/2010/main" val="1642808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9AB81-81E0-411E-B54B-C182575B4393}"/>
              </a:ext>
            </a:extLst>
          </p:cNvPr>
          <p:cNvSpPr>
            <a:spLocks noGrp="1"/>
          </p:cNvSpPr>
          <p:nvPr>
            <p:ph type="title"/>
          </p:nvPr>
        </p:nvSpPr>
        <p:spPr/>
        <p:txBody>
          <a:bodyPr/>
          <a:lstStyle/>
          <a:p>
            <a:r>
              <a:rPr lang="fr-FR" dirty="0"/>
              <a:t>Possible </a:t>
            </a:r>
            <a:r>
              <a:rPr lang="fr-FR" dirty="0" err="1"/>
              <a:t>presentation</a:t>
            </a:r>
            <a:r>
              <a:rPr lang="fr-FR" dirty="0"/>
              <a:t> and </a:t>
            </a:r>
            <a:r>
              <a:rPr lang="fr-FR" dirty="0" err="1"/>
              <a:t>essay</a:t>
            </a:r>
            <a:r>
              <a:rPr lang="fr-FR" dirty="0"/>
              <a:t> topics</a:t>
            </a:r>
            <a:br>
              <a:rPr lang="en-CA" dirty="0"/>
            </a:br>
            <a:endParaRPr lang="en-CA" dirty="0"/>
          </a:p>
        </p:txBody>
      </p:sp>
      <p:sp>
        <p:nvSpPr>
          <p:cNvPr id="3" name="Content Placeholder 2">
            <a:extLst>
              <a:ext uri="{FF2B5EF4-FFF2-40B4-BE49-F238E27FC236}">
                <a16:creationId xmlns:a16="http://schemas.microsoft.com/office/drawing/2014/main" id="{FBA935B0-1CCE-4E3D-ADA0-1C5794463146}"/>
              </a:ext>
            </a:extLst>
          </p:cNvPr>
          <p:cNvSpPr>
            <a:spLocks noGrp="1"/>
          </p:cNvSpPr>
          <p:nvPr>
            <p:ph idx="1"/>
          </p:nvPr>
        </p:nvSpPr>
        <p:spPr/>
        <p:txBody>
          <a:bodyPr/>
          <a:lstStyle/>
          <a:p>
            <a:r>
              <a:rPr lang="en-US" dirty="0"/>
              <a:t>Environmental impacts can often be approximated by the economic cost. </a:t>
            </a:r>
          </a:p>
          <a:p>
            <a:r>
              <a:rPr lang="en-US" dirty="0"/>
              <a:t>If this is the case, which car is more environmentally friendly, hybrid or conventional? Later research confirms that hybrid cars have higher total environmental impacts.</a:t>
            </a:r>
          </a:p>
          <a:p>
            <a:r>
              <a:rPr lang="en-US" dirty="0"/>
              <a:t>How about electric cars? How about solar panels? We should </a:t>
            </a:r>
            <a:r>
              <a:rPr lang="en-US" dirty="0" err="1"/>
              <a:t>analyse</a:t>
            </a:r>
            <a:r>
              <a:rPr lang="en-US" dirty="0"/>
              <a:t> the total costs of electric cars and solar panels.</a:t>
            </a:r>
            <a:endParaRPr lang="en-CA" dirty="0"/>
          </a:p>
          <a:p>
            <a:endParaRPr lang="en-CA" dirty="0"/>
          </a:p>
        </p:txBody>
      </p:sp>
    </p:spTree>
    <p:extLst>
      <p:ext uri="{BB962C8B-B14F-4D97-AF65-F5344CB8AC3E}">
        <p14:creationId xmlns:p14="http://schemas.microsoft.com/office/powerpoint/2010/main" val="4199300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4000" dirty="0"/>
              <a:t>Example 2: Fixed cost, variable cost and market size</a:t>
            </a:r>
          </a:p>
        </p:txBody>
      </p:sp>
      <p:sp>
        <p:nvSpPr>
          <p:cNvPr id="18435" name="Rectangle 3"/>
          <p:cNvSpPr>
            <a:spLocks noGrp="1" noChangeArrowheads="1"/>
          </p:cNvSpPr>
          <p:nvPr>
            <p:ph type="body" idx="1"/>
          </p:nvPr>
        </p:nvSpPr>
        <p:spPr/>
        <p:txBody>
          <a:bodyPr/>
          <a:lstStyle/>
          <a:p>
            <a:pPr marL="609600" indent="-609600" eaLnBrk="1" hangingPunct="1">
              <a:lnSpc>
                <a:spcPct val="80000"/>
              </a:lnSpc>
            </a:pPr>
            <a:r>
              <a:rPr lang="en-US" altLang="en-US" dirty="0"/>
              <a:t>Suppose you plan to open a general store or a supermarket. There are two potential sites:</a:t>
            </a:r>
          </a:p>
          <a:p>
            <a:pPr marL="609600" indent="-609600" eaLnBrk="1" hangingPunct="1">
              <a:lnSpc>
                <a:spcPct val="80000"/>
              </a:lnSpc>
            </a:pPr>
            <a:r>
              <a:rPr lang="en-US" altLang="en-US" dirty="0"/>
              <a:t>The site close to highway and with ample parking space with fixed costs $200 000 a year and has a variable cost of 50%. </a:t>
            </a:r>
          </a:p>
          <a:p>
            <a:pPr marL="609600" indent="-609600" eaLnBrk="1" hangingPunct="1">
              <a:lnSpc>
                <a:spcPct val="80000"/>
              </a:lnSpc>
            </a:pPr>
            <a:r>
              <a:rPr lang="en-US" altLang="en-US" dirty="0"/>
              <a:t>The site in a small community with fixed costs $25 000 a year and has a marginal cost of 80%.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US" altLang="en-US" dirty="0"/>
          </a:p>
        </p:txBody>
      </p:sp>
      <p:sp>
        <p:nvSpPr>
          <p:cNvPr id="3" name="Content Placeholder 2"/>
          <p:cNvSpPr>
            <a:spLocks noGrp="1"/>
          </p:cNvSpPr>
          <p:nvPr>
            <p:ph idx="1"/>
          </p:nvPr>
        </p:nvSpPr>
        <p:spPr/>
        <p:txBody>
          <a:bodyPr/>
          <a:lstStyle/>
          <a:p>
            <a:pPr marL="609600" indent="-609600" eaLnBrk="1" hangingPunct="1">
              <a:lnSpc>
                <a:spcPct val="80000"/>
              </a:lnSpc>
              <a:defRPr/>
            </a:pPr>
            <a:r>
              <a:rPr lang="en-US" altLang="en-US" dirty="0"/>
              <a:t>What is the potential profit of each site if annual revenue is  $200 000? $2,000,000? </a:t>
            </a:r>
          </a:p>
          <a:p>
            <a:pPr marL="609600" indent="-609600" eaLnBrk="1" hangingPunct="1">
              <a:lnSpc>
                <a:spcPct val="80000"/>
              </a:lnSpc>
              <a:defRPr/>
            </a:pPr>
            <a:r>
              <a:rPr lang="en-US" altLang="en-US" dirty="0"/>
              <a:t>What site would you choose under each circumstance? Explain why in an age with no cars, general stores are more popular and in an age with cars, supermarkets are more popular. </a:t>
            </a:r>
          </a:p>
          <a:p>
            <a:pPr>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en-US" altLang="en-US" dirty="0"/>
          </a:p>
        </p:txBody>
      </p:sp>
      <p:sp>
        <p:nvSpPr>
          <p:cNvPr id="20483" name="Content Placeholder 2"/>
          <p:cNvSpPr>
            <a:spLocks noGrp="1"/>
          </p:cNvSpPr>
          <p:nvPr>
            <p:ph idx="1"/>
          </p:nvPr>
        </p:nvSpPr>
        <p:spPr/>
        <p:txBody>
          <a:bodyPr/>
          <a:lstStyle/>
          <a:p>
            <a:r>
              <a:rPr lang="en-US" altLang="en-US" dirty="0"/>
              <a:t>With annual revenue of $200,000</a:t>
            </a:r>
          </a:p>
          <a:p>
            <a:r>
              <a:rPr lang="en-US" altLang="en-US" dirty="0"/>
              <a:t>Profit of low fixed cost project</a:t>
            </a:r>
          </a:p>
          <a:p>
            <a:r>
              <a:rPr lang="en-US" altLang="en-US" dirty="0"/>
              <a:t>200000*(1-0.8)-25000 = 15000</a:t>
            </a:r>
          </a:p>
          <a:p>
            <a:r>
              <a:rPr lang="en-US" altLang="en-US" dirty="0"/>
              <a:t>Profit of high fixed cost project</a:t>
            </a:r>
          </a:p>
          <a:p>
            <a:r>
              <a:rPr lang="en-US" altLang="en-US" dirty="0"/>
              <a:t>200000*(1-0.5)-200000 = -100000</a:t>
            </a:r>
          </a:p>
          <a:p>
            <a:endParaRPr lang="en-US" altLang="en-US" dirty="0"/>
          </a:p>
          <a:p>
            <a:endParaRPr lang="en-US"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US" altLang="en-US" dirty="0"/>
          </a:p>
        </p:txBody>
      </p:sp>
      <p:sp>
        <p:nvSpPr>
          <p:cNvPr id="21507" name="Content Placeholder 2"/>
          <p:cNvSpPr>
            <a:spLocks noGrp="1"/>
          </p:cNvSpPr>
          <p:nvPr>
            <p:ph idx="1"/>
          </p:nvPr>
        </p:nvSpPr>
        <p:spPr/>
        <p:txBody>
          <a:bodyPr/>
          <a:lstStyle/>
          <a:p>
            <a:endParaRPr lang="en-US" altLang="en-US" dirty="0"/>
          </a:p>
          <a:p>
            <a:r>
              <a:rPr lang="en-US" altLang="en-US" dirty="0"/>
              <a:t>With annual revenue of $2,000,000</a:t>
            </a:r>
          </a:p>
          <a:p>
            <a:r>
              <a:rPr lang="en-US" altLang="en-US" dirty="0"/>
              <a:t>Profit of low fixed cost project</a:t>
            </a:r>
          </a:p>
          <a:p>
            <a:r>
              <a:rPr lang="en-US" altLang="en-US" dirty="0"/>
              <a:t>2000000*(1-0.8)-25000 = 375000</a:t>
            </a:r>
          </a:p>
          <a:p>
            <a:r>
              <a:rPr lang="en-US" altLang="en-US" dirty="0"/>
              <a:t>Profit of high fixed cost project</a:t>
            </a:r>
          </a:p>
          <a:p>
            <a:r>
              <a:rPr lang="en-US" altLang="en-US" dirty="0"/>
              <a:t>2000000*(1-0.5)-200000 = 800000</a:t>
            </a:r>
          </a:p>
          <a:p>
            <a:endParaRPr lang="en-US" altLang="en-US" dirty="0"/>
          </a:p>
          <a:p>
            <a:endParaRPr lang="en-US" altLang="en-US" dirty="0"/>
          </a:p>
          <a:p>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2B8AF-C907-4EA4-A963-EE2AD31FE55A}"/>
              </a:ext>
            </a:extLst>
          </p:cNvPr>
          <p:cNvSpPr>
            <a:spLocks noGrp="1"/>
          </p:cNvSpPr>
          <p:nvPr>
            <p:ph type="title"/>
          </p:nvPr>
        </p:nvSpPr>
        <p:spPr/>
        <p:txBody>
          <a:bodyPr/>
          <a:lstStyle/>
          <a:p>
            <a:r>
              <a:rPr lang="en-CA" dirty="0"/>
              <a:t>More realistic scenarios with competition</a:t>
            </a:r>
          </a:p>
        </p:txBody>
      </p:sp>
      <p:sp>
        <p:nvSpPr>
          <p:cNvPr id="3" name="Content Placeholder 2">
            <a:extLst>
              <a:ext uri="{FF2B5EF4-FFF2-40B4-BE49-F238E27FC236}">
                <a16:creationId xmlns:a16="http://schemas.microsoft.com/office/drawing/2014/main" id="{5FFDF863-B471-4E5F-A647-82BE5BFADC1E}"/>
              </a:ext>
            </a:extLst>
          </p:cNvPr>
          <p:cNvSpPr>
            <a:spLocks noGrp="1"/>
          </p:cNvSpPr>
          <p:nvPr>
            <p:ph idx="1"/>
          </p:nvPr>
        </p:nvSpPr>
        <p:spPr/>
        <p:txBody>
          <a:bodyPr/>
          <a:lstStyle/>
          <a:p>
            <a:r>
              <a:rPr lang="en-CA" dirty="0"/>
              <a:t>To drive out general stores, supermarkets lower the unit price from 1 to 0.8.</a:t>
            </a:r>
          </a:p>
          <a:p>
            <a:r>
              <a:rPr lang="en-US" altLang="en-US" dirty="0"/>
              <a:t>Profit of low fixed cost project</a:t>
            </a:r>
          </a:p>
          <a:p>
            <a:r>
              <a:rPr lang="en-US" altLang="en-US" dirty="0"/>
              <a:t>2000000*(0.8 -0.8)-25000 =  - 25000</a:t>
            </a:r>
          </a:p>
          <a:p>
            <a:r>
              <a:rPr lang="en-US" altLang="en-US" dirty="0"/>
              <a:t>Profit of high fixed cost project</a:t>
            </a:r>
          </a:p>
          <a:p>
            <a:r>
              <a:rPr lang="en-US" altLang="en-US" dirty="0"/>
              <a:t>2000000*(0.8 -0.5)-200000 = 400000</a:t>
            </a:r>
          </a:p>
          <a:p>
            <a:endParaRPr lang="en-CA" dirty="0"/>
          </a:p>
          <a:p>
            <a:endParaRPr lang="en-CA" dirty="0"/>
          </a:p>
        </p:txBody>
      </p:sp>
    </p:spTree>
    <p:extLst>
      <p:ext uri="{BB962C8B-B14F-4D97-AF65-F5344CB8AC3E}">
        <p14:creationId xmlns:p14="http://schemas.microsoft.com/office/powerpoint/2010/main" val="211929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t>What factors determine the rate of return?</a:t>
            </a:r>
          </a:p>
        </p:txBody>
      </p:sp>
      <p:sp>
        <p:nvSpPr>
          <p:cNvPr id="11267" name="Content Placeholder 2"/>
          <p:cNvSpPr>
            <a:spLocks noGrp="1"/>
          </p:cNvSpPr>
          <p:nvPr>
            <p:ph idx="1"/>
          </p:nvPr>
        </p:nvSpPr>
        <p:spPr/>
        <p:txBody>
          <a:bodyPr/>
          <a:lstStyle/>
          <a:p>
            <a:r>
              <a:rPr lang="en-US" altLang="en-US" dirty="0"/>
              <a:t>In accounting and finance courses, we have learned how fixed cost, variable cost, size of the output, operating leverage, financial leverage, duration of projects (duration of depreciation), discount rates, and the level of uncertainty impact returns.</a:t>
            </a:r>
          </a:p>
          <a:p>
            <a:r>
              <a:rPr lang="en-US" altLang="en-US" dirty="0"/>
              <a:t>We want to consider these factors together and more systematically.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7B728-417E-447E-86A2-1019CF003D5E}"/>
              </a:ext>
            </a:extLst>
          </p:cNvPr>
          <p:cNvSpPr>
            <a:spLocks noGrp="1"/>
          </p:cNvSpPr>
          <p:nvPr>
            <p:ph type="title"/>
          </p:nvPr>
        </p:nvSpPr>
        <p:spPr/>
        <p:txBody>
          <a:bodyPr/>
          <a:lstStyle/>
          <a:p>
            <a:r>
              <a:rPr lang="en-CA" dirty="0"/>
              <a:t>Conclusions</a:t>
            </a:r>
          </a:p>
        </p:txBody>
      </p:sp>
      <p:sp>
        <p:nvSpPr>
          <p:cNvPr id="3" name="Content Placeholder 2">
            <a:extLst>
              <a:ext uri="{FF2B5EF4-FFF2-40B4-BE49-F238E27FC236}">
                <a16:creationId xmlns:a16="http://schemas.microsoft.com/office/drawing/2014/main" id="{A2A715DD-656C-426D-B479-05BE79B44D06}"/>
              </a:ext>
            </a:extLst>
          </p:cNvPr>
          <p:cNvSpPr>
            <a:spLocks noGrp="1"/>
          </p:cNvSpPr>
          <p:nvPr>
            <p:ph idx="1"/>
          </p:nvPr>
        </p:nvSpPr>
        <p:spPr/>
        <p:txBody>
          <a:bodyPr/>
          <a:lstStyle/>
          <a:p>
            <a:r>
              <a:rPr lang="en-CA" dirty="0"/>
              <a:t>In a time with no cars, market size is small. General stores, with low fixed cost, are  profitable. Supermarkets, with high fixed cost, can’t survive.</a:t>
            </a:r>
          </a:p>
          <a:p>
            <a:r>
              <a:rPr lang="en-CA" dirty="0"/>
              <a:t>In a time with cars, market size is large. Supermarkets are more profitable.</a:t>
            </a:r>
          </a:p>
          <a:p>
            <a:r>
              <a:rPr lang="en-CA" dirty="0"/>
              <a:t>With high profit margin, supermarkets can lower prices to drive general stores out of businesses.</a:t>
            </a:r>
          </a:p>
        </p:txBody>
      </p:sp>
    </p:spTree>
    <p:extLst>
      <p:ext uri="{BB962C8B-B14F-4D97-AF65-F5344CB8AC3E}">
        <p14:creationId xmlns:p14="http://schemas.microsoft.com/office/powerpoint/2010/main" val="2692766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z="4000" dirty="0"/>
              <a:t>Upside of high fixed cost systems</a:t>
            </a:r>
          </a:p>
        </p:txBody>
      </p:sp>
      <p:sp>
        <p:nvSpPr>
          <p:cNvPr id="22531" name="Rectangle 3"/>
          <p:cNvSpPr>
            <a:spLocks noGrp="1" noChangeArrowheads="1"/>
          </p:cNvSpPr>
          <p:nvPr>
            <p:ph type="body" idx="1"/>
          </p:nvPr>
        </p:nvSpPr>
        <p:spPr/>
        <p:txBody>
          <a:bodyPr/>
          <a:lstStyle/>
          <a:p>
            <a:pPr eaLnBrk="1" hangingPunct="1"/>
            <a:r>
              <a:rPr lang="en-US" altLang="en-US" dirty="0"/>
              <a:t>low variable costs</a:t>
            </a:r>
          </a:p>
          <a:p>
            <a:pPr eaLnBrk="1" hangingPunct="1"/>
            <a:r>
              <a:rPr lang="en-US" altLang="en-US" dirty="0"/>
              <a:t>Capable of produce high value products</a:t>
            </a:r>
          </a:p>
          <a:p>
            <a:pPr eaLnBrk="1" hangingPunct="1"/>
            <a:r>
              <a:rPr lang="en-US" altLang="en-US" dirty="0"/>
              <a:t>Large production capacity</a:t>
            </a:r>
          </a:p>
          <a:p>
            <a:pPr eaLnBrk="1" hangingPunct="1"/>
            <a:r>
              <a:rPr lang="en-US" altLang="en-US" dirty="0"/>
              <a:t>High profit when output level is high</a:t>
            </a:r>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4000" dirty="0"/>
              <a:t>Downside of high fixed cost systems</a:t>
            </a:r>
          </a:p>
        </p:txBody>
      </p:sp>
      <p:sp>
        <p:nvSpPr>
          <p:cNvPr id="23555" name="Rectangle 3"/>
          <p:cNvSpPr>
            <a:spLocks noGrp="1" noChangeArrowheads="1"/>
          </p:cNvSpPr>
          <p:nvPr>
            <p:ph type="body" idx="1"/>
          </p:nvPr>
        </p:nvSpPr>
        <p:spPr/>
        <p:txBody>
          <a:bodyPr/>
          <a:lstStyle/>
          <a:p>
            <a:pPr eaLnBrk="1" hangingPunct="1"/>
            <a:r>
              <a:rPr lang="en-US" altLang="en-US" dirty="0"/>
              <a:t>Large initial investment </a:t>
            </a:r>
          </a:p>
          <a:p>
            <a:pPr eaLnBrk="1" hangingPunct="1"/>
            <a:r>
              <a:rPr lang="en-US" altLang="en-US" dirty="0"/>
              <a:t>Take long time to break even</a:t>
            </a:r>
          </a:p>
          <a:p>
            <a:pPr eaLnBrk="1" hangingPunct="1"/>
            <a:r>
              <a:rPr lang="en-US" altLang="en-US" dirty="0"/>
              <a:t>Require large market size</a:t>
            </a:r>
          </a:p>
          <a:p>
            <a:pPr eaLnBrk="1" hangingPunct="1"/>
            <a:r>
              <a:rPr lang="en-US" altLang="en-US" dirty="0"/>
              <a:t>Vulnerable to downside risk</a:t>
            </a:r>
          </a:p>
          <a:p>
            <a:pPr eaLnBrk="1" hangingPunct="1"/>
            <a:r>
              <a:rPr lang="en-US" altLang="en-US" dirty="0"/>
              <a:t>large amount resource support</a:t>
            </a:r>
          </a:p>
          <a:p>
            <a:pPr eaLnBrk="1" hangingPunct="1"/>
            <a:r>
              <a:rPr lang="en-US" altLang="en-US" dirty="0"/>
              <a:t>Complex social structures and social policies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High fixed cost and financing</a:t>
            </a:r>
          </a:p>
        </p:txBody>
      </p:sp>
      <p:sp>
        <p:nvSpPr>
          <p:cNvPr id="24579" name="Content Placeholder 2"/>
          <p:cNvSpPr>
            <a:spLocks noGrp="1"/>
          </p:cNvSpPr>
          <p:nvPr>
            <p:ph idx="1"/>
          </p:nvPr>
        </p:nvSpPr>
        <p:spPr/>
        <p:txBody>
          <a:bodyPr/>
          <a:lstStyle/>
          <a:p>
            <a:r>
              <a:rPr lang="en-US" altLang="en-US" dirty="0"/>
              <a:t>Financing is often required for high fixed cost systems.</a:t>
            </a:r>
          </a:p>
          <a:p>
            <a:r>
              <a:rPr lang="en-US" altLang="en-US" dirty="0"/>
              <a:t>In earlier days, financing is often closely associated with government.</a:t>
            </a:r>
          </a:p>
          <a:p>
            <a:r>
              <a:rPr lang="en-US" altLang="en-US" dirty="0"/>
              <a:t>Governments require large amount of spending, especially during war times.</a:t>
            </a:r>
          </a:p>
          <a:p>
            <a:r>
              <a:rPr lang="en-US" altLang="en-US" dirty="0"/>
              <a:t> </a:t>
            </a:r>
          </a:p>
          <a:p>
            <a:endParaRPr lang="en-US"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425D0-9D61-4790-95F7-64F12A67223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6FA2475-2115-4D2E-B48C-DD5BA5F62560}"/>
              </a:ext>
            </a:extLst>
          </p:cNvPr>
          <p:cNvSpPr>
            <a:spLocks noGrp="1"/>
          </p:cNvSpPr>
          <p:nvPr>
            <p:ph idx="1"/>
          </p:nvPr>
        </p:nvSpPr>
        <p:spPr/>
        <p:txBody>
          <a:bodyPr/>
          <a:lstStyle/>
          <a:p>
            <a:r>
              <a:rPr lang="en-US" altLang="en-US" dirty="0"/>
              <a:t>The development of financial institutions and financial markets are closely related to economic growth.</a:t>
            </a:r>
          </a:p>
          <a:p>
            <a:r>
              <a:rPr lang="en-US" altLang="en-US" dirty="0"/>
              <a:t>When market sizes grow, high fixed cost businesses are more profitable and competitive. </a:t>
            </a:r>
            <a:endParaRPr lang="en-CA" dirty="0"/>
          </a:p>
        </p:txBody>
      </p:sp>
    </p:spTree>
    <p:extLst>
      <p:ext uri="{BB962C8B-B14F-4D97-AF65-F5344CB8AC3E}">
        <p14:creationId xmlns:p14="http://schemas.microsoft.com/office/powerpoint/2010/main" val="30590489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dirty="0"/>
              <a:t>Duration of production</a:t>
            </a:r>
          </a:p>
        </p:txBody>
      </p:sp>
      <p:sp>
        <p:nvSpPr>
          <p:cNvPr id="25603" name="Rectangle 3"/>
          <p:cNvSpPr>
            <a:spLocks noGrp="1" noChangeArrowheads="1"/>
          </p:cNvSpPr>
          <p:nvPr>
            <p:ph type="body" idx="1"/>
          </p:nvPr>
        </p:nvSpPr>
        <p:spPr/>
        <p:txBody>
          <a:bodyPr/>
          <a:lstStyle/>
          <a:p>
            <a:pPr eaLnBrk="1" hangingPunct="1"/>
            <a:r>
              <a:rPr lang="en-US" altLang="en-US" dirty="0"/>
              <a:t>It takes time to recoup the initial investment. </a:t>
            </a:r>
          </a:p>
          <a:p>
            <a:pPr eaLnBrk="1" hangingPunct="1"/>
            <a:r>
              <a:rPr lang="en-US" altLang="en-US" dirty="0"/>
              <a:t>A project has to last for some time. </a:t>
            </a:r>
          </a:p>
          <a:p>
            <a:pPr eaLnBrk="1" hangingPunct="1"/>
            <a:r>
              <a:rPr lang="en-US" altLang="en-US" dirty="0"/>
              <a:t>However, with longer duration, maintenance cost increases.</a:t>
            </a:r>
          </a:p>
          <a:p>
            <a:pPr eaLnBrk="1" hangingPunct="1"/>
            <a:r>
              <a:rPr lang="en-US" altLang="en-US" dirty="0"/>
              <a:t>How to choose duration of production?</a:t>
            </a:r>
          </a:p>
          <a:p>
            <a:pPr eaLnBrk="1" hangingPunct="1"/>
            <a:r>
              <a:rPr lang="en-US" altLang="en-US" dirty="0"/>
              <a:t>Example: Taxi companies retire their cars long before they can breakdown easily on the road.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Benefit and cost of long duration</a:t>
            </a:r>
            <a:br>
              <a:rPr lang="en-US" altLang="en-US" dirty="0"/>
            </a:br>
            <a:endParaRPr lang="en-US" altLang="en-US" dirty="0"/>
          </a:p>
        </p:txBody>
      </p:sp>
      <p:sp>
        <p:nvSpPr>
          <p:cNvPr id="26627" name="Content Placeholder 2"/>
          <p:cNvSpPr>
            <a:spLocks noGrp="1"/>
          </p:cNvSpPr>
          <p:nvPr>
            <p:ph idx="1"/>
          </p:nvPr>
        </p:nvSpPr>
        <p:spPr/>
        <p:txBody>
          <a:bodyPr/>
          <a:lstStyle/>
          <a:p>
            <a:pPr eaLnBrk="1" hangingPunct="1"/>
            <a:r>
              <a:rPr lang="en-US" altLang="en-US" dirty="0"/>
              <a:t>Benefit of long duration</a:t>
            </a:r>
          </a:p>
          <a:p>
            <a:pPr lvl="1" eaLnBrk="1" hangingPunct="1"/>
            <a:r>
              <a:rPr lang="en-US" altLang="en-US" dirty="0"/>
              <a:t>Initial investment can be utilized for a long time</a:t>
            </a:r>
          </a:p>
          <a:p>
            <a:pPr lvl="1" eaLnBrk="1" hangingPunct="1"/>
            <a:r>
              <a:rPr lang="en-US" altLang="en-US" dirty="0"/>
              <a:t>Cost can be spread over. Long term mortgage reduces monthly payment </a:t>
            </a:r>
          </a:p>
          <a:p>
            <a:endParaRPr lang="en-US"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endParaRPr lang="en-US" altLang="en-US" dirty="0"/>
          </a:p>
        </p:txBody>
      </p:sp>
      <p:sp>
        <p:nvSpPr>
          <p:cNvPr id="27651" name="Content Placeholder 2"/>
          <p:cNvSpPr>
            <a:spLocks noGrp="1"/>
          </p:cNvSpPr>
          <p:nvPr>
            <p:ph idx="1"/>
          </p:nvPr>
        </p:nvSpPr>
        <p:spPr/>
        <p:txBody>
          <a:bodyPr/>
          <a:lstStyle/>
          <a:p>
            <a:pPr eaLnBrk="1" hangingPunct="1"/>
            <a:r>
              <a:rPr lang="en-US" altLang="en-US" dirty="0"/>
              <a:t>Cost of long duration</a:t>
            </a:r>
          </a:p>
          <a:p>
            <a:pPr lvl="1" eaLnBrk="1" hangingPunct="1"/>
            <a:r>
              <a:rPr lang="en-US" altLang="en-US" dirty="0"/>
              <a:t>Increase the maintenance cost and the variable cost in production. </a:t>
            </a:r>
          </a:p>
          <a:p>
            <a:pPr lvl="1" eaLnBrk="1" hangingPunct="1"/>
            <a:r>
              <a:rPr lang="en-US" altLang="en-US" dirty="0"/>
              <a:t>Difficult to adjust in a changing environment</a:t>
            </a:r>
          </a:p>
          <a:p>
            <a:pPr lvl="1" eaLnBrk="1" hangingPunct="1"/>
            <a:r>
              <a:rPr lang="en-US" altLang="en-US" dirty="0"/>
              <a:t>Long term mortgages suffer heavy losses in the 2007, 2008 financial crisis</a:t>
            </a:r>
          </a:p>
          <a:p>
            <a:pPr lvl="1" eaLnBrk="1" hangingPunct="1"/>
            <a:r>
              <a:rPr lang="en-US" altLang="en-US" dirty="0"/>
              <a:t>Societies with long lifespan incur higher medical and senior care costs</a:t>
            </a:r>
          </a:p>
          <a:p>
            <a:pPr lvl="1" eaLnBrk="1" hangingPunct="1"/>
            <a:r>
              <a:rPr lang="en-US" altLang="en-US" dirty="0"/>
              <a:t>Societies with long lifespan get hit harder in pandemics.</a:t>
            </a:r>
          </a:p>
          <a:p>
            <a:pPr lvl="1" eaLnBrk="1" hangingPunct="1"/>
            <a:endParaRPr lang="en-US" altLang="en-US" dirty="0"/>
          </a:p>
          <a:p>
            <a:endParaRPr lang="en-US"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t>Conflicts between generations</a:t>
            </a:r>
          </a:p>
        </p:txBody>
      </p:sp>
      <p:sp>
        <p:nvSpPr>
          <p:cNvPr id="32771" name="Content Placeholder 2"/>
          <p:cNvSpPr>
            <a:spLocks noGrp="1"/>
          </p:cNvSpPr>
          <p:nvPr>
            <p:ph idx="1"/>
          </p:nvPr>
        </p:nvSpPr>
        <p:spPr/>
        <p:txBody>
          <a:bodyPr/>
          <a:lstStyle/>
          <a:p>
            <a:r>
              <a:rPr lang="en-US" altLang="en-US" dirty="0"/>
              <a:t>The necessity of the fixed cost investment and the finiteness of lifespan determine the universality of resource transfer from old to new. </a:t>
            </a:r>
          </a:p>
          <a:p>
            <a:r>
              <a:rPr lang="en-US" altLang="en-US" dirty="0"/>
              <a:t>But the process of resource transfer is often the source of many conflicts between generations and within the members of the same generation.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Ownership or leadership transition</a:t>
            </a:r>
          </a:p>
        </p:txBody>
      </p:sp>
      <p:sp>
        <p:nvSpPr>
          <p:cNvPr id="33795" name="Content Placeholder 2"/>
          <p:cNvSpPr>
            <a:spLocks noGrp="1"/>
          </p:cNvSpPr>
          <p:nvPr>
            <p:ph idx="1"/>
          </p:nvPr>
        </p:nvSpPr>
        <p:spPr/>
        <p:txBody>
          <a:bodyPr/>
          <a:lstStyle/>
          <a:p>
            <a:r>
              <a:rPr lang="en-US" altLang="en-US" dirty="0"/>
              <a:t>These often involve high level of uncertainty</a:t>
            </a:r>
            <a:endParaRPr lang="en-US" altLang="en-US" dirty="0">
              <a:cs typeface="Arial"/>
            </a:endParaRPr>
          </a:p>
          <a:p>
            <a:r>
              <a:rPr lang="en-US" altLang="en-US" dirty="0"/>
              <a:t>Example: GEICO, Government Employees Insurance Company</a:t>
            </a:r>
            <a:endParaRPr lang="en-US" altLang="en-US" dirty="0">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cs typeface="Arial"/>
              </a:rPr>
              <a:t>Main factors in a business</a:t>
            </a:r>
            <a:endParaRPr lang="en-US" altLang="en-US" dirty="0"/>
          </a:p>
        </p:txBody>
      </p:sp>
      <p:sp>
        <p:nvSpPr>
          <p:cNvPr id="13315" name="Rectangle 3"/>
          <p:cNvSpPr>
            <a:spLocks noGrp="1" noChangeArrowheads="1"/>
          </p:cNvSpPr>
          <p:nvPr>
            <p:ph type="body" idx="1"/>
          </p:nvPr>
        </p:nvSpPr>
        <p:spPr/>
        <p:txBody>
          <a:bodyPr/>
          <a:lstStyle/>
          <a:p>
            <a:pPr eaLnBrk="1" hangingPunct="1"/>
            <a:r>
              <a:rPr lang="en-US" altLang="en-US" dirty="0"/>
              <a:t>Fixed cost</a:t>
            </a:r>
          </a:p>
          <a:p>
            <a:pPr eaLnBrk="1" hangingPunct="1"/>
            <a:r>
              <a:rPr lang="en-US" altLang="en-US" dirty="0"/>
              <a:t>Variable cost</a:t>
            </a:r>
          </a:p>
          <a:p>
            <a:pPr eaLnBrk="1" hangingPunct="1"/>
            <a:r>
              <a:rPr lang="en-US" altLang="en-US" dirty="0"/>
              <a:t>Duration of production</a:t>
            </a:r>
          </a:p>
          <a:p>
            <a:pPr eaLnBrk="1" hangingPunct="1"/>
            <a:r>
              <a:rPr lang="en-US" altLang="en-US" dirty="0"/>
              <a:t>Discount rate</a:t>
            </a:r>
          </a:p>
          <a:p>
            <a:pPr eaLnBrk="1" hangingPunct="1"/>
            <a:r>
              <a:rPr lang="en-US" altLang="en-US" dirty="0"/>
              <a:t>Uncertainty</a:t>
            </a:r>
          </a:p>
          <a:p>
            <a:pPr eaLnBrk="1" hangingPunct="1"/>
            <a:r>
              <a:rPr lang="en-US" altLang="en-US" dirty="0"/>
              <a:t>Revenue, market size or production capacity</a:t>
            </a:r>
            <a:endParaRPr lang="en-US" altLang="en-US" dirty="0">
              <a:cs typeface="Arial"/>
            </a:endParaRPr>
          </a:p>
          <a:p>
            <a:pPr eaLnBrk="1" hangingPunct="1"/>
            <a:r>
              <a:rPr lang="en-US" altLang="en-US" dirty="0"/>
              <a:t>Other factors?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711A9-CD5E-453D-9191-1A4E620805A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B14678A-8931-4C2E-BA1B-64B5CB4D06BC}"/>
              </a:ext>
            </a:extLst>
          </p:cNvPr>
          <p:cNvSpPr>
            <a:spLocks noGrp="1"/>
          </p:cNvSpPr>
          <p:nvPr>
            <p:ph idx="1"/>
          </p:nvPr>
        </p:nvSpPr>
        <p:spPr/>
        <p:txBody>
          <a:bodyPr/>
          <a:lstStyle/>
          <a:p>
            <a:r>
              <a:rPr lang="en-US" dirty="0">
                <a:ea typeface="+mn-lt"/>
                <a:cs typeface="+mn-lt"/>
              </a:rPr>
              <a:t>When the founder of GEICO died, his son took over.</a:t>
            </a:r>
          </a:p>
          <a:p>
            <a:r>
              <a:rPr lang="en-US" dirty="0">
                <a:ea typeface="+mn-lt"/>
                <a:cs typeface="+mn-lt"/>
              </a:rPr>
              <a:t>The new heir expanded the insurance business aggressively. Many reckless drivers get insured. Insurance claims skyrocketed.</a:t>
            </a:r>
          </a:p>
          <a:p>
            <a:r>
              <a:rPr lang="en-US" dirty="0">
                <a:cs typeface="Arial"/>
              </a:rPr>
              <a:t>GEICO almost went bankrupt. The heir killed himself.</a:t>
            </a:r>
          </a:p>
          <a:p>
            <a:r>
              <a:rPr lang="en-US" dirty="0">
                <a:cs typeface="Arial"/>
              </a:rPr>
              <a:t>Buffett bought it at rock bottom price.</a:t>
            </a:r>
          </a:p>
        </p:txBody>
      </p:sp>
    </p:spTree>
    <p:extLst>
      <p:ext uri="{BB962C8B-B14F-4D97-AF65-F5344CB8AC3E}">
        <p14:creationId xmlns:p14="http://schemas.microsoft.com/office/powerpoint/2010/main" val="23701036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a:t>Parental offspring conflict</a:t>
            </a:r>
          </a:p>
        </p:txBody>
      </p:sp>
      <p:sp>
        <p:nvSpPr>
          <p:cNvPr id="34819" name="Content Placeholder 2"/>
          <p:cNvSpPr>
            <a:spLocks noGrp="1"/>
          </p:cNvSpPr>
          <p:nvPr>
            <p:ph idx="1"/>
          </p:nvPr>
        </p:nvSpPr>
        <p:spPr/>
        <p:txBody>
          <a:bodyPr/>
          <a:lstStyle/>
          <a:p>
            <a:r>
              <a:rPr lang="en-US" altLang="en-US" dirty="0"/>
              <a:t>Many parents feel that children are selfish and demand too much from parents.</a:t>
            </a:r>
          </a:p>
          <a:p>
            <a:r>
              <a:rPr lang="en-US" altLang="en-US" dirty="0"/>
              <a:t>Children feel they don’t get enough care and attention.</a:t>
            </a:r>
          </a:p>
          <a:p>
            <a:r>
              <a:rPr lang="en-US" altLang="en-US" dirty="0"/>
              <a:t>When technology is available, many people delay their reproduction so they can delay the transfer of resources to next generation. As a result, the age of giving birth has been increasing over time.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52DE-F1A8-4CF6-ADF8-FED1302C52B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DBBD87E-2C73-4ECD-829E-0D5A7EF1BBB1}"/>
              </a:ext>
            </a:extLst>
          </p:cNvPr>
          <p:cNvSpPr>
            <a:spLocks noGrp="1"/>
          </p:cNvSpPr>
          <p:nvPr>
            <p:ph idx="1"/>
          </p:nvPr>
        </p:nvSpPr>
        <p:spPr/>
        <p:txBody>
          <a:bodyPr/>
          <a:lstStyle/>
          <a:p>
            <a:r>
              <a:rPr lang="en-US" dirty="0">
                <a:cs typeface="Arial"/>
              </a:rPr>
              <a:t>In societies where senior incomes are </a:t>
            </a:r>
            <a:r>
              <a:rPr lang="en-US" dirty="0" err="1">
                <a:cs typeface="Arial"/>
              </a:rPr>
              <a:t>guranteed</a:t>
            </a:r>
            <a:r>
              <a:rPr lang="en-US" dirty="0">
                <a:cs typeface="Arial"/>
              </a:rPr>
              <a:t>, many people choose not to have kids or few kids.</a:t>
            </a:r>
          </a:p>
          <a:p>
            <a:r>
              <a:rPr lang="en-US" dirty="0">
                <a:cs typeface="Arial"/>
              </a:rPr>
              <a:t>Fertility drops below replacement rate.</a:t>
            </a:r>
          </a:p>
          <a:p>
            <a:r>
              <a:rPr lang="en-US" dirty="0">
                <a:cs typeface="Arial"/>
              </a:rPr>
              <a:t>Society declines.</a:t>
            </a:r>
          </a:p>
          <a:p>
            <a:endParaRPr lang="en-US" dirty="0">
              <a:cs typeface="Arial"/>
            </a:endParaRPr>
          </a:p>
        </p:txBody>
      </p:sp>
    </p:spTree>
    <p:extLst>
      <p:ext uri="{BB962C8B-B14F-4D97-AF65-F5344CB8AC3E}">
        <p14:creationId xmlns:p14="http://schemas.microsoft.com/office/powerpoint/2010/main" val="38531480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a:t>Conflicts of different generations of products (cell phone)</a:t>
            </a:r>
          </a:p>
        </p:txBody>
      </p:sp>
      <p:sp>
        <p:nvSpPr>
          <p:cNvPr id="35843" name="Content Placeholder 2"/>
          <p:cNvSpPr>
            <a:spLocks noGrp="1"/>
          </p:cNvSpPr>
          <p:nvPr>
            <p:ph idx="1"/>
          </p:nvPr>
        </p:nvSpPr>
        <p:spPr/>
        <p:txBody>
          <a:bodyPr/>
          <a:lstStyle/>
          <a:p>
            <a:r>
              <a:rPr lang="en-US" altLang="en-US" dirty="0"/>
              <a:t>From analog to digital</a:t>
            </a:r>
          </a:p>
          <a:p>
            <a:pPr lvl="1"/>
            <a:r>
              <a:rPr lang="en-US" altLang="en-US" dirty="0"/>
              <a:t>Motorola was the dominant player in the analog market. When digital cell phones were developed, people inside Motorola worried that digital system could erode the market share of the analog phones, which will render their expertise in analog systems obsolete. So they were reluctant to act quickly. As a result Nokia became the leader in the digital phone market.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endParaRPr lang="en-US" altLang="en-US" dirty="0"/>
          </a:p>
        </p:txBody>
      </p:sp>
      <p:sp>
        <p:nvSpPr>
          <p:cNvPr id="36867" name="Content Placeholder 2"/>
          <p:cNvSpPr>
            <a:spLocks noGrp="1"/>
          </p:cNvSpPr>
          <p:nvPr>
            <p:ph idx="1"/>
          </p:nvPr>
        </p:nvSpPr>
        <p:spPr/>
        <p:txBody>
          <a:bodyPr/>
          <a:lstStyle/>
          <a:p>
            <a:r>
              <a:rPr lang="en-US" altLang="en-US" dirty="0"/>
              <a:t>From regular phone to smart phone</a:t>
            </a:r>
          </a:p>
          <a:p>
            <a:pPr lvl="1"/>
            <a:r>
              <a:rPr lang="en-US" altLang="en-US" dirty="0"/>
              <a:t>Blackberry was the leader</a:t>
            </a:r>
          </a:p>
          <a:p>
            <a:r>
              <a:rPr lang="en-US" altLang="en-US" dirty="0"/>
              <a:t>From physical keypad to touch screen</a:t>
            </a:r>
          </a:p>
          <a:p>
            <a:pPr lvl="1"/>
            <a:r>
              <a:rPr lang="en-US" altLang="en-US" dirty="0"/>
              <a:t>Apple replace Blackberry</a:t>
            </a:r>
          </a:p>
          <a:p>
            <a:pPr lvl="1"/>
            <a:r>
              <a:rPr lang="en-US" altLang="en-US" dirty="0"/>
              <a:t>Will Android makes iPhone marginal?</a:t>
            </a:r>
            <a:endParaRPr lang="en-US" altLang="en-US" dirty="0">
              <a:cs typeface="Aria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altLang="en-US" dirty="0"/>
              <a:t>In each generation, new companies replace the old companies as the dominant players. </a:t>
            </a:r>
          </a:p>
          <a:p>
            <a:r>
              <a:rPr lang="en-US" altLang="en-US" dirty="0"/>
              <a:t>The difficulty of transition gives new companies and young people opportunities</a:t>
            </a:r>
          </a:p>
          <a:p>
            <a:endParaRPr lang="en-US" dirty="0"/>
          </a:p>
        </p:txBody>
      </p:sp>
    </p:spTree>
    <p:extLst>
      <p:ext uri="{BB962C8B-B14F-4D97-AF65-F5344CB8AC3E}">
        <p14:creationId xmlns:p14="http://schemas.microsoft.com/office/powerpoint/2010/main" val="32037045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6B0B2-C9EA-4D1A-BBBF-E10C2A3F5FD2}"/>
              </a:ext>
            </a:extLst>
          </p:cNvPr>
          <p:cNvSpPr>
            <a:spLocks noGrp="1"/>
          </p:cNvSpPr>
          <p:nvPr>
            <p:ph type="title"/>
          </p:nvPr>
        </p:nvSpPr>
        <p:spPr/>
        <p:txBody>
          <a:bodyPr/>
          <a:lstStyle/>
          <a:p>
            <a:r>
              <a:rPr lang="en-US" dirty="0">
                <a:cs typeface="Arial"/>
              </a:rPr>
              <a:t>Present value of a series of payments</a:t>
            </a:r>
            <a:endParaRPr lang="en-US" dirty="0"/>
          </a:p>
        </p:txBody>
      </p:sp>
      <p:sp>
        <p:nvSpPr>
          <p:cNvPr id="3" name="Content Placeholder 2">
            <a:extLst>
              <a:ext uri="{FF2B5EF4-FFF2-40B4-BE49-F238E27FC236}">
                <a16:creationId xmlns:a16="http://schemas.microsoft.com/office/drawing/2014/main" id="{E2B8DE2E-A17A-4043-9E24-802D99762F23}"/>
              </a:ext>
            </a:extLst>
          </p:cNvPr>
          <p:cNvSpPr>
            <a:spLocks noGrp="1"/>
          </p:cNvSpPr>
          <p:nvPr>
            <p:ph idx="1"/>
          </p:nvPr>
        </p:nvSpPr>
        <p:spPr/>
        <p:txBody>
          <a:bodyPr/>
          <a:lstStyle/>
          <a:p>
            <a:r>
              <a:rPr lang="en-US" dirty="0">
                <a:cs typeface="Arial"/>
              </a:rPr>
              <a:t>Next, we will review the formula for the present value of a series of payment.</a:t>
            </a:r>
          </a:p>
          <a:p>
            <a:r>
              <a:rPr lang="en-US" dirty="0">
                <a:cs typeface="Arial"/>
              </a:rPr>
              <a:t>This will help us in decision making with periodic cashflows.</a:t>
            </a:r>
          </a:p>
        </p:txBody>
      </p:sp>
    </p:spTree>
    <p:extLst>
      <p:ext uri="{BB962C8B-B14F-4D97-AF65-F5344CB8AC3E}">
        <p14:creationId xmlns:p14="http://schemas.microsoft.com/office/powerpoint/2010/main" val="31783391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a:t>PV of series of payments. Derive it!</a:t>
            </a:r>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b="-30458"/>
            </a:stretch>
          </a:blipFill>
        </p:spPr>
        <p:txBody>
          <a:bodyPr/>
          <a:lstStyle/>
          <a:p>
            <a:pPr>
              <a:defRPr/>
            </a:pPr>
            <a:r>
              <a:rPr lang="en-US" dirty="0">
                <a:noFill/>
              </a:rPr>
              <a:t>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z="4000" dirty="0"/>
              <a:t>Example 3: Fixed cost and duration of project</a:t>
            </a:r>
          </a:p>
        </p:txBody>
      </p:sp>
      <p:sp>
        <p:nvSpPr>
          <p:cNvPr id="38915" name="Rectangle 3"/>
          <p:cNvSpPr>
            <a:spLocks noGrp="1" noChangeArrowheads="1"/>
          </p:cNvSpPr>
          <p:nvPr>
            <p:ph type="body" idx="1"/>
          </p:nvPr>
        </p:nvSpPr>
        <p:spPr/>
        <p:txBody>
          <a:bodyPr/>
          <a:lstStyle/>
          <a:p>
            <a:pPr eaLnBrk="1" fontAlgn="ctr" hangingPunct="1">
              <a:lnSpc>
                <a:spcPct val="90000"/>
              </a:lnSpc>
              <a:buFontTx/>
              <a:buNone/>
            </a:pPr>
            <a:r>
              <a:rPr lang="en-US" altLang="en-US" sz="2800" dirty="0"/>
              <a:t>	A company has a choice to select one of the two projects. The first project requires an initial spending of 10 million dollars. The project will generate 3 million dollar profit each year. The second project requires an initial spending of 20 million dollars. The project will generate 5 million dollar profit each year. The discount rate is 5% per year. If two projects last for 5 years, which project you will choose? If two projects last for 10 years, which project you will choose? The criterion of selection is NPV of a project. </a:t>
            </a:r>
          </a:p>
          <a:p>
            <a:pPr eaLnBrk="1" hangingPunct="1">
              <a:lnSpc>
                <a:spcPct val="90000"/>
              </a:lnSpc>
            </a:pPr>
            <a:endParaRPr lang="en-US" altLang="en-US" sz="2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t>Answers</a:t>
            </a:r>
          </a:p>
        </p:txBody>
      </p:sp>
      <mc:AlternateContent xmlns:mc="http://schemas.openxmlformats.org/markup-compatibility/2006" xmlns:a14="http://schemas.microsoft.com/office/drawing/2010/main">
        <mc:Choice Requires="a14">
          <p:sp>
            <p:nvSpPr>
              <p:cNvPr id="39939" name="Rectangle 3"/>
              <p:cNvSpPr>
                <a:spLocks noGrp="1" noChangeArrowheads="1"/>
              </p:cNvSpPr>
              <p:nvPr>
                <p:ph type="body" idx="1"/>
              </p:nvPr>
            </p:nvSpPr>
            <p:spPr/>
            <p:txBody>
              <a:bodyPr/>
              <a:lstStyle/>
              <a:p>
                <a:pPr eaLnBrk="1" hangingPunct="1"/>
                <a:r>
                  <a:rPr lang="en-US" altLang="en-US" dirty="0"/>
                  <a:t>5 years</a:t>
                </a:r>
                <a:endParaRPr lang="en-US" altLang="en-US" dirty="0">
                  <a:cs typeface="Arial"/>
                </a:endParaRPr>
              </a:p>
              <a:p>
                <a:pPr lvl="1" eaLnBrk="1" hangingPunct="1"/>
                <a:r>
                  <a:rPr lang="en-US" altLang="en-US" dirty="0"/>
                  <a:t>Project 1:</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=−10+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1+5%</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5</m:t>
                              </m:r>
                            </m:sup>
                          </m:sSup>
                        </m:den>
                      </m:f>
                    </m:oMath>
                  </m:oMathPara>
                </a14:m>
                <a:endParaRPr lang="en-CA" dirty="0"/>
              </a:p>
              <a:p>
                <a:pPr marL="457200" lvl="1" indent="0" eaLnBrk="1" hangingPunct="1">
                  <a:buNone/>
                </a:pPr>
                <a:r>
                  <a:rPr lang="en-US" altLang="en-US" dirty="0"/>
                  <a:t> = 2.99</a:t>
                </a:r>
              </a:p>
              <a:p>
                <a:pPr lvl="1" eaLnBrk="1" hangingPunct="1"/>
                <a:r>
                  <a:rPr lang="en-US" altLang="en-US" dirty="0"/>
                  <a:t>Project 2: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=−20+</m:t>
                      </m:r>
                      <m:f>
                        <m:fPr>
                          <m:ctrlPr>
                            <a:rPr lang="en-CA" i="1">
                              <a:latin typeface="Cambria Math" panose="02040503050406030204" pitchFamily="18" charset="0"/>
                            </a:rPr>
                          </m:ctrlPr>
                        </m:fPr>
                        <m:num>
                          <m:r>
                            <a:rPr lang="en-CA" i="1">
                              <a:latin typeface="Cambria Math" panose="02040503050406030204" pitchFamily="18" charset="0"/>
                            </a:rPr>
                            <m:t>5</m:t>
                          </m:r>
                        </m:num>
                        <m:den>
                          <m:r>
                            <a:rPr lang="en-CA" i="1">
                              <a:latin typeface="Cambria Math" panose="02040503050406030204" pitchFamily="18" charset="0"/>
                            </a:rPr>
                            <m:t>1+5%</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5</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5</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5</m:t>
                              </m:r>
                            </m:sup>
                          </m:sSup>
                        </m:den>
                      </m:f>
                    </m:oMath>
                  </m:oMathPara>
                </a14:m>
                <a:endParaRPr lang="en-CA" dirty="0"/>
              </a:p>
              <a:p>
                <a:pPr marL="457200" lvl="1" indent="0" eaLnBrk="1" hangingPunct="1">
                  <a:buNone/>
                </a:pPr>
                <a:r>
                  <a:rPr lang="en-US" altLang="en-US" dirty="0"/>
                  <a:t>= 1.65</a:t>
                </a:r>
              </a:p>
              <a:p>
                <a:endParaRPr lang="en-US" altLang="en-US" dirty="0">
                  <a:cs typeface="Arial"/>
                </a:endParaRPr>
              </a:p>
            </p:txBody>
          </p:sp>
        </mc:Choice>
        <mc:Fallback xmlns="">
          <p:sp>
            <p:nvSpPr>
              <p:cNvPr id="39939" name="Rectangle 3"/>
              <p:cNvSpPr>
                <a:spLocks noGrp="1" noRot="1" noChangeAspect="1" noMove="1" noResize="1" noEditPoints="1" noAdjustHandles="1" noChangeArrowheads="1" noChangeShapeType="1" noTextEdit="1"/>
              </p:cNvSpPr>
              <p:nvPr>
                <p:ph type="body" idx="1"/>
              </p:nvPr>
            </p:nvSpPr>
            <p:spPr>
              <a:blipFill>
                <a:blip r:embed="rId2"/>
                <a:stretch>
                  <a:fillRect l="-1704" t="-1752" b="-18598"/>
                </a:stretch>
              </a:blipFill>
            </p:spPr>
            <p:txBody>
              <a:bodyPr/>
              <a:lstStyle/>
              <a:p>
                <a:r>
                  <a:rPr lang="en-CA">
                    <a:noFill/>
                  </a:rPr>
                  <a:t> </a:t>
                </a:r>
              </a:p>
            </p:txBody>
          </p:sp>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a:t>Fixed cost</a:t>
            </a:r>
          </a:p>
        </p:txBody>
      </p:sp>
      <p:sp>
        <p:nvSpPr>
          <p:cNvPr id="14339" name="Rectangle 3"/>
          <p:cNvSpPr>
            <a:spLocks noGrp="1" noChangeArrowheads="1"/>
          </p:cNvSpPr>
          <p:nvPr>
            <p:ph type="body" idx="1"/>
          </p:nvPr>
        </p:nvSpPr>
        <p:spPr/>
        <p:txBody>
          <a:bodyPr/>
          <a:lstStyle/>
          <a:p>
            <a:pPr eaLnBrk="1" hangingPunct="1">
              <a:lnSpc>
                <a:spcPct val="90000"/>
              </a:lnSpc>
            </a:pPr>
            <a:r>
              <a:rPr lang="en-US" altLang="en-US" dirty="0"/>
              <a:t>The necessity of fixed cost</a:t>
            </a:r>
          </a:p>
          <a:p>
            <a:pPr lvl="1" eaLnBrk="1" hangingPunct="1">
              <a:lnSpc>
                <a:spcPct val="90000"/>
              </a:lnSpc>
            </a:pPr>
            <a:r>
              <a:rPr lang="en-US" altLang="en-US" dirty="0"/>
              <a:t>The ability to obtain resources and generate revenues require initial fixed investment</a:t>
            </a:r>
          </a:p>
          <a:p>
            <a:pPr eaLnBrk="1" hangingPunct="1">
              <a:lnSpc>
                <a:spcPct val="90000"/>
              </a:lnSpc>
            </a:pPr>
            <a:endParaRPr lang="en-US"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9AE0A-DA87-4A89-B6EC-55C9E0635A54}"/>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6613E1A-534D-4947-A27E-CCCDFFCEE10F}"/>
                  </a:ext>
                </a:extLst>
              </p:cNvPr>
              <p:cNvSpPr>
                <a:spLocks noGrp="1"/>
              </p:cNvSpPr>
              <p:nvPr>
                <p:ph idx="1"/>
              </p:nvPr>
            </p:nvSpPr>
            <p:spPr/>
            <p:txBody>
              <a:bodyPr/>
              <a:lstStyle/>
              <a:p>
                <a:pPr eaLnBrk="1" hangingPunct="1"/>
                <a:r>
                  <a:rPr lang="en-US" altLang="en-US" dirty="0"/>
                  <a:t>10 years</a:t>
                </a:r>
              </a:p>
              <a:p>
                <a:pPr lvl="1" eaLnBrk="1" hangingPunct="1"/>
                <a:r>
                  <a:rPr lang="en-US" altLang="en-US" dirty="0"/>
                  <a:t>Project 1: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=−10+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1+5%</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10</m:t>
                              </m:r>
                            </m:sup>
                          </m:sSup>
                        </m:den>
                      </m:f>
                    </m:oMath>
                  </m:oMathPara>
                </a14:m>
                <a:endParaRPr lang="en-CA" dirty="0"/>
              </a:p>
              <a:p>
                <a:pPr marL="457200" lvl="1" indent="0" eaLnBrk="1" hangingPunct="1">
                  <a:buNone/>
                </a:pPr>
                <a:r>
                  <a:rPr lang="en-US" altLang="en-US" dirty="0"/>
                  <a:t>= 13.17</a:t>
                </a:r>
              </a:p>
              <a:p>
                <a:pPr lvl="1" eaLnBrk="1" hangingPunct="1"/>
                <a:r>
                  <a:rPr lang="en-US" altLang="en-US" dirty="0"/>
                  <a:t>Project 2: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=−20+</m:t>
                      </m:r>
                      <m:f>
                        <m:fPr>
                          <m:ctrlPr>
                            <a:rPr lang="en-CA" i="1">
                              <a:latin typeface="Cambria Math" panose="02040503050406030204" pitchFamily="18" charset="0"/>
                            </a:rPr>
                          </m:ctrlPr>
                        </m:fPr>
                        <m:num>
                          <m:r>
                            <a:rPr lang="en-CA" i="1">
                              <a:latin typeface="Cambria Math" panose="02040503050406030204" pitchFamily="18" charset="0"/>
                            </a:rPr>
                            <m:t>5</m:t>
                          </m:r>
                        </m:num>
                        <m:den>
                          <m:r>
                            <a:rPr lang="en-CA" i="1">
                              <a:latin typeface="Cambria Math" panose="02040503050406030204" pitchFamily="18" charset="0"/>
                            </a:rPr>
                            <m:t>1+5%</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5</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5</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10</m:t>
                              </m:r>
                            </m:sup>
                          </m:sSup>
                        </m:den>
                      </m:f>
                    </m:oMath>
                  </m:oMathPara>
                </a14:m>
                <a:endParaRPr lang="en-CA" dirty="0"/>
              </a:p>
              <a:p>
                <a:pPr marL="457200" lvl="1" indent="0" eaLnBrk="1" hangingPunct="1">
                  <a:buNone/>
                </a:pPr>
                <a:r>
                  <a:rPr lang="en-US" altLang="en-US" dirty="0"/>
                  <a:t>= 18.61</a:t>
                </a:r>
              </a:p>
              <a:p>
                <a:pPr eaLnBrk="1" hangingPunct="1"/>
                <a:endParaRPr lang="en-US" dirty="0">
                  <a:ea typeface="+mn-lt"/>
                  <a:cs typeface="+mn-lt"/>
                </a:endParaRPr>
              </a:p>
              <a:p>
                <a:endParaRPr lang="en-CA" dirty="0"/>
              </a:p>
            </p:txBody>
          </p:sp>
        </mc:Choice>
        <mc:Fallback xmlns="">
          <p:sp>
            <p:nvSpPr>
              <p:cNvPr id="3" name="Content Placeholder 2">
                <a:extLst>
                  <a:ext uri="{FF2B5EF4-FFF2-40B4-BE49-F238E27FC236}">
                    <a16:creationId xmlns:a16="http://schemas.microsoft.com/office/drawing/2014/main" id="{86613E1A-534D-4947-A27E-CCCDFFCEE10F}"/>
                  </a:ext>
                </a:extLst>
              </p:cNvPr>
              <p:cNvSpPr>
                <a:spLocks noGrp="1" noRot="1" noChangeAspect="1" noMove="1" noResize="1" noEditPoints="1" noAdjustHandles="1" noChangeArrowheads="1" noChangeShapeType="1" noTextEdit="1"/>
              </p:cNvSpPr>
              <p:nvPr>
                <p:ph idx="1"/>
              </p:nvPr>
            </p:nvSpPr>
            <p:spPr>
              <a:blipFill>
                <a:blip r:embed="rId2"/>
                <a:stretch>
                  <a:fillRect l="-1704" t="-1752" b="-18464"/>
                </a:stretch>
              </a:blipFill>
            </p:spPr>
            <p:txBody>
              <a:bodyPr/>
              <a:lstStyle/>
              <a:p>
                <a:r>
                  <a:rPr lang="en-CA">
                    <a:noFill/>
                  </a:rPr>
                  <a:t> </a:t>
                </a:r>
              </a:p>
            </p:txBody>
          </p:sp>
        </mc:Fallback>
      </mc:AlternateContent>
    </p:spTree>
    <p:extLst>
      <p:ext uri="{BB962C8B-B14F-4D97-AF65-F5344CB8AC3E}">
        <p14:creationId xmlns:p14="http://schemas.microsoft.com/office/powerpoint/2010/main" val="2585127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97A1D-0DC8-48A0-B44A-40493FF66CD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15ECC7E-E272-42C0-A3A9-E58FFFCA1508}"/>
              </a:ext>
            </a:extLst>
          </p:cNvPr>
          <p:cNvSpPr>
            <a:spLocks noGrp="1"/>
          </p:cNvSpPr>
          <p:nvPr>
            <p:ph idx="1"/>
          </p:nvPr>
        </p:nvSpPr>
        <p:spPr/>
        <p:txBody>
          <a:bodyPr/>
          <a:lstStyle/>
          <a:p>
            <a:pPr eaLnBrk="1" hangingPunct="1"/>
            <a:r>
              <a:rPr lang="en-US" altLang="en-US" dirty="0">
                <a:cs typeface="Arial"/>
              </a:rPr>
              <a:t>With short duration, low fixed cost project is </a:t>
            </a:r>
            <a:r>
              <a:rPr lang="en-US" altLang="en-US" dirty="0" err="1">
                <a:cs typeface="Arial"/>
              </a:rPr>
              <a:t>prefered</a:t>
            </a:r>
            <a:r>
              <a:rPr lang="en-US" altLang="en-US" dirty="0">
                <a:cs typeface="Arial"/>
              </a:rPr>
              <a:t>.</a:t>
            </a:r>
          </a:p>
          <a:p>
            <a:r>
              <a:rPr lang="en-US" dirty="0">
                <a:ea typeface="+mn-lt"/>
                <a:cs typeface="+mn-lt"/>
              </a:rPr>
              <a:t>With long duration, high fixed cost project is </a:t>
            </a:r>
            <a:r>
              <a:rPr lang="en-US" dirty="0" err="1">
                <a:ea typeface="+mn-lt"/>
                <a:cs typeface="+mn-lt"/>
              </a:rPr>
              <a:t>prefered</a:t>
            </a:r>
            <a:r>
              <a:rPr lang="en-US" dirty="0">
                <a:ea typeface="+mn-lt"/>
                <a:cs typeface="+mn-lt"/>
              </a:rPr>
              <a:t>.</a:t>
            </a:r>
            <a:endParaRPr lang="en-CA" dirty="0"/>
          </a:p>
        </p:txBody>
      </p:sp>
    </p:spTree>
    <p:extLst>
      <p:ext uri="{BB962C8B-B14F-4D97-AF65-F5344CB8AC3E}">
        <p14:creationId xmlns:p14="http://schemas.microsoft.com/office/powerpoint/2010/main" val="15775338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4000" dirty="0"/>
              <a:t>Relation between duration of production and fixed cost</a:t>
            </a:r>
          </a:p>
        </p:txBody>
      </p:sp>
      <p:sp>
        <p:nvSpPr>
          <p:cNvPr id="40963" name="Rectangle 3"/>
          <p:cNvSpPr>
            <a:spLocks noGrp="1" noChangeArrowheads="1"/>
          </p:cNvSpPr>
          <p:nvPr>
            <p:ph type="body" idx="1"/>
          </p:nvPr>
        </p:nvSpPr>
        <p:spPr/>
        <p:txBody>
          <a:bodyPr/>
          <a:lstStyle/>
          <a:p>
            <a:pPr eaLnBrk="1" hangingPunct="1"/>
            <a:r>
              <a:rPr lang="en-US" altLang="en-US" sz="2800" dirty="0"/>
              <a:t>In general, higher fixed cost projects last longer</a:t>
            </a:r>
          </a:p>
          <a:p>
            <a:pPr eaLnBrk="1" hangingPunct="1"/>
            <a:r>
              <a:rPr lang="en-US" altLang="en-US" sz="2800" dirty="0"/>
              <a:t>Examples</a:t>
            </a:r>
          </a:p>
          <a:p>
            <a:pPr lvl="1" eaLnBrk="1" hangingPunct="1"/>
            <a:r>
              <a:rPr lang="en-US" altLang="en-US" sz="2400" dirty="0"/>
              <a:t>Elephants live longer than mice, which live longer than bacteria</a:t>
            </a:r>
          </a:p>
          <a:p>
            <a:pPr lvl="1" eaLnBrk="1" hangingPunct="1"/>
            <a:r>
              <a:rPr lang="en-US" altLang="en-US" sz="2400" dirty="0"/>
              <a:t>Large companies last longer than small companies</a:t>
            </a:r>
          </a:p>
          <a:p>
            <a:pPr lvl="1" eaLnBrk="1" hangingPunct="1"/>
            <a:r>
              <a:rPr lang="en-US" altLang="en-US" sz="2400" dirty="0"/>
              <a:t>Professionals, who take a lot of efforts to get qualifications, switch professions less often than non-professionals</a:t>
            </a:r>
          </a:p>
          <a:p>
            <a:pPr lvl="1" eaLnBrk="1" hangingPunct="1"/>
            <a:r>
              <a:rPr lang="en-US" altLang="en-US" sz="2400" dirty="0"/>
              <a:t>Women investment more in childbirth than men. So women usually prefer longer term relationship than men</a:t>
            </a:r>
          </a:p>
          <a:p>
            <a:pPr lvl="1" eaLnBrk="1" hangingPunct="1"/>
            <a:r>
              <a:rPr lang="en-US" altLang="en-US" sz="2400" dirty="0"/>
              <a:t>Other examples? </a:t>
            </a:r>
          </a:p>
          <a:p>
            <a:pPr lvl="1" eaLnBrk="1" hangingPunct="1"/>
            <a:endParaRPr lang="en-US" altLang="en-US"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dirty="0"/>
              <a:t>Discounting</a:t>
            </a:r>
          </a:p>
        </p:txBody>
      </p:sp>
      <p:sp>
        <p:nvSpPr>
          <p:cNvPr id="41987" name="Rectangle 3"/>
          <p:cNvSpPr>
            <a:spLocks noGrp="1" noChangeArrowheads="1"/>
          </p:cNvSpPr>
          <p:nvPr>
            <p:ph type="body" idx="1"/>
          </p:nvPr>
        </p:nvSpPr>
        <p:spPr/>
        <p:txBody>
          <a:bodyPr/>
          <a:lstStyle/>
          <a:p>
            <a:pPr eaLnBrk="1" hangingPunct="1"/>
            <a:r>
              <a:rPr lang="en-US" altLang="en-US" dirty="0"/>
              <a:t>Cash flows at different points of time need to be measured with discounting.</a:t>
            </a:r>
          </a:p>
          <a:p>
            <a:pPr eaLnBrk="1" hangingPunct="1"/>
            <a:r>
              <a:rPr lang="en-US" altLang="en-US" dirty="0"/>
              <a:t>The determination of discount rates is the most difficult problem in finance.</a:t>
            </a:r>
          </a:p>
          <a:p>
            <a:pPr eaLnBrk="1" hangingPunct="1"/>
            <a:r>
              <a:rPr lang="en-US" altLang="en-US" dirty="0"/>
              <a:t>We will spend most time on this problem in this course.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dirty="0"/>
              <a:t>Example 4:Fixed cost and discount rate</a:t>
            </a:r>
          </a:p>
        </p:txBody>
      </p:sp>
      <p:sp>
        <p:nvSpPr>
          <p:cNvPr id="43011" name="Rectangle 3"/>
          <p:cNvSpPr>
            <a:spLocks noGrp="1" noChangeArrowheads="1"/>
          </p:cNvSpPr>
          <p:nvPr>
            <p:ph type="body" idx="1"/>
          </p:nvPr>
        </p:nvSpPr>
        <p:spPr/>
        <p:txBody>
          <a:bodyPr/>
          <a:lstStyle/>
          <a:p>
            <a:pPr eaLnBrk="1" fontAlgn="ctr" hangingPunct="1">
              <a:lnSpc>
                <a:spcPct val="80000"/>
              </a:lnSpc>
              <a:buFontTx/>
              <a:buNone/>
            </a:pPr>
            <a:r>
              <a:rPr lang="en-US" altLang="en-US" sz="2800" dirty="0"/>
              <a:t>   A company has a choice to select one of the two projects. The first project requires an initial spending of 10 million dollars. The project will generate 2 million dollar profit each year. The second project requires an initial spending of 20 million dollars. The project will generate 3.5 million dollar profit each year. Both projects last for 10 years. If the discount rate is 5% per year, which project you will choose? If the discount rate is 12% per year, which project you will choose? The criterion of selection is NPV of a project. </a:t>
            </a:r>
          </a:p>
          <a:p>
            <a:pPr eaLnBrk="1" hangingPunct="1">
              <a:lnSpc>
                <a:spcPct val="80000"/>
              </a:lnSpc>
            </a:pPr>
            <a:endParaRPr lang="en-US" altLang="en-US" sz="2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dirty="0"/>
              <a:t>Answers</a:t>
            </a:r>
          </a:p>
        </p:txBody>
      </p:sp>
      <mc:AlternateContent xmlns:mc="http://schemas.openxmlformats.org/markup-compatibility/2006" xmlns:a14="http://schemas.microsoft.com/office/drawing/2010/main">
        <mc:Choice Requires="a14">
          <p:sp>
            <p:nvSpPr>
              <p:cNvPr id="44035" name="Rectangle 3"/>
              <p:cNvSpPr>
                <a:spLocks noGrp="1" noChangeArrowheads="1"/>
              </p:cNvSpPr>
              <p:nvPr>
                <p:ph type="body" idx="1"/>
              </p:nvPr>
            </p:nvSpPr>
            <p:spPr/>
            <p:txBody>
              <a:bodyPr/>
              <a:lstStyle/>
              <a:p>
                <a:pPr eaLnBrk="1" hangingPunct="1"/>
                <a:r>
                  <a:rPr lang="en-US" altLang="en-US" dirty="0"/>
                  <a:t>5% discount rate</a:t>
                </a:r>
              </a:p>
              <a:p>
                <a:pPr lvl="1" eaLnBrk="1" hangingPunct="1"/>
                <a:r>
                  <a:rPr lang="en-US" altLang="en-US" dirty="0"/>
                  <a:t>Project 1: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=−10+</m:t>
                      </m:r>
                      <m:f>
                        <m:fPr>
                          <m:ctrlPr>
                            <a:rPr lang="en-CA" i="1">
                              <a:latin typeface="Cambria Math" panose="02040503050406030204" pitchFamily="18" charset="0"/>
                            </a:rPr>
                          </m:ctrlPr>
                        </m:fPr>
                        <m:num>
                          <m:r>
                            <a:rPr lang="en-CA" i="1">
                              <a:latin typeface="Cambria Math" panose="02040503050406030204" pitchFamily="18" charset="0"/>
                            </a:rPr>
                            <m:t>2</m:t>
                          </m:r>
                        </m:num>
                        <m:den>
                          <m:r>
                            <a:rPr lang="en-CA" i="1">
                              <a:latin typeface="Cambria Math" panose="02040503050406030204" pitchFamily="18" charset="0"/>
                            </a:rPr>
                            <m:t>1+5%</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2</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2</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10</m:t>
                              </m:r>
                            </m:sup>
                          </m:sSup>
                        </m:den>
                      </m:f>
                    </m:oMath>
                  </m:oMathPara>
                </a14:m>
                <a:endParaRPr lang="en-CA" dirty="0"/>
              </a:p>
              <a:p>
                <a:pPr marL="457200" lvl="1" indent="0" eaLnBrk="1" hangingPunct="1">
                  <a:buNone/>
                </a:pPr>
                <a:r>
                  <a:rPr lang="en-US" altLang="en-US" dirty="0"/>
                  <a:t>= 5.44</a:t>
                </a:r>
              </a:p>
              <a:p>
                <a:pPr lvl="1" eaLnBrk="1" hangingPunct="1"/>
                <a:r>
                  <a:rPr lang="en-US" altLang="en-US" dirty="0"/>
                  <a:t>Project 2: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=−20+</m:t>
                      </m:r>
                      <m:f>
                        <m:fPr>
                          <m:ctrlPr>
                            <a:rPr lang="en-CA" i="1">
                              <a:latin typeface="Cambria Math" panose="02040503050406030204" pitchFamily="18" charset="0"/>
                            </a:rPr>
                          </m:ctrlPr>
                        </m:fPr>
                        <m:num>
                          <m:r>
                            <a:rPr lang="en-CA" i="1">
                              <a:latin typeface="Cambria Math" panose="02040503050406030204" pitchFamily="18" charset="0"/>
                            </a:rPr>
                            <m:t>3.5</m:t>
                          </m:r>
                        </m:num>
                        <m:den>
                          <m:r>
                            <a:rPr lang="en-CA" i="1">
                              <a:latin typeface="Cambria Math" panose="02040503050406030204" pitchFamily="18" charset="0"/>
                            </a:rPr>
                            <m:t>1+5%</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3.5</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3.5</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1+5%</m:t>
                                  </m:r>
                                </m:e>
                              </m:d>
                            </m:e>
                            <m:sup>
                              <m:r>
                                <a:rPr lang="en-CA" i="1">
                                  <a:latin typeface="Cambria Math" panose="02040503050406030204" pitchFamily="18" charset="0"/>
                                </a:rPr>
                                <m:t>10</m:t>
                              </m:r>
                            </m:sup>
                          </m:sSup>
                        </m:den>
                      </m:f>
                    </m:oMath>
                  </m:oMathPara>
                </a14:m>
                <a:endParaRPr lang="en-CA" dirty="0"/>
              </a:p>
              <a:p>
                <a:pPr marL="457200" lvl="1" indent="0" eaLnBrk="1" hangingPunct="1">
                  <a:buNone/>
                </a:pPr>
                <a:r>
                  <a:rPr lang="en-US" altLang="en-US" dirty="0"/>
                  <a:t>= 7.02</a:t>
                </a:r>
              </a:p>
              <a:p>
                <a:pPr eaLnBrk="1" hangingPunct="1"/>
                <a:endParaRPr lang="en-US" altLang="en-US" dirty="0"/>
              </a:p>
              <a:p>
                <a:pPr eaLnBrk="1" hangingPunct="1"/>
                <a:endParaRPr lang="en-US" altLang="en-US" dirty="0"/>
              </a:p>
              <a:p>
                <a:pPr eaLnBrk="1" hangingPunct="1"/>
                <a:endParaRPr lang="en-US" altLang="en-US" dirty="0"/>
              </a:p>
            </p:txBody>
          </p:sp>
        </mc:Choice>
        <mc:Fallback xmlns="">
          <p:sp>
            <p:nvSpPr>
              <p:cNvPr id="44035" name="Rectangle 3"/>
              <p:cNvSpPr>
                <a:spLocks noGrp="1" noRot="1" noChangeAspect="1" noMove="1" noResize="1" noEditPoints="1" noAdjustHandles="1" noChangeArrowheads="1" noChangeShapeType="1" noTextEdit="1"/>
              </p:cNvSpPr>
              <p:nvPr>
                <p:ph type="body" idx="1"/>
              </p:nvPr>
            </p:nvSpPr>
            <p:spPr>
              <a:blipFill>
                <a:blip r:embed="rId2"/>
                <a:stretch>
                  <a:fillRect l="-1704" t="-1752" b="-18464"/>
                </a:stretch>
              </a:blipFill>
            </p:spPr>
            <p:txBody>
              <a:bodyPr/>
              <a:lstStyle/>
              <a:p>
                <a:r>
                  <a:rPr lang="en-CA">
                    <a:noFill/>
                  </a:rPr>
                  <a:t> </a:t>
                </a:r>
              </a:p>
            </p:txBody>
          </p:sp>
        </mc:Fallback>
      </mc:AlternateContent>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7E30F-4E51-4BFB-88B9-3F9C42BD724C}"/>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C39B2F8-0857-4DAF-8925-63C1302C1E4E}"/>
                  </a:ext>
                </a:extLst>
              </p:cNvPr>
              <p:cNvSpPr>
                <a:spLocks noGrp="1"/>
              </p:cNvSpPr>
              <p:nvPr>
                <p:ph idx="1"/>
              </p:nvPr>
            </p:nvSpPr>
            <p:spPr/>
            <p:txBody>
              <a:bodyPr/>
              <a:lstStyle/>
              <a:p>
                <a:pPr eaLnBrk="1" hangingPunct="1"/>
                <a:r>
                  <a:rPr lang="en-US" altLang="en-US" dirty="0"/>
                  <a:t>12% discount rate</a:t>
                </a:r>
              </a:p>
              <a:p>
                <a:pPr lvl="1" eaLnBrk="1" hangingPunct="1"/>
                <a:r>
                  <a:rPr lang="en-US" altLang="en-US" dirty="0"/>
                  <a:t>Project 1: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=−10+</m:t>
                      </m:r>
                      <m:f>
                        <m:fPr>
                          <m:ctrlPr>
                            <a:rPr lang="en-CA" i="1">
                              <a:latin typeface="Cambria Math" panose="02040503050406030204" pitchFamily="18" charset="0"/>
                            </a:rPr>
                          </m:ctrlPr>
                        </m:fPr>
                        <m:num>
                          <m:r>
                            <a:rPr lang="en-CA" i="1">
                              <a:latin typeface="Cambria Math" panose="02040503050406030204" pitchFamily="18" charset="0"/>
                            </a:rPr>
                            <m:t>2</m:t>
                          </m:r>
                        </m:num>
                        <m:den>
                          <m:r>
                            <a:rPr lang="en-CA" i="1">
                              <a:latin typeface="Cambria Math" panose="02040503050406030204" pitchFamily="18" charset="0"/>
                            </a:rPr>
                            <m:t>1+12%</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2</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1+12%</m:t>
                                  </m:r>
                                </m:e>
                              </m:d>
                            </m:e>
                            <m:sup>
                              <m:r>
                                <a:rPr lang="en-CA" i="1">
                                  <a:latin typeface="Cambria Math" panose="02040503050406030204" pitchFamily="18" charset="0"/>
                                </a:rPr>
                                <m:t>10</m:t>
                              </m:r>
                            </m:sup>
                          </m:sSup>
                        </m:den>
                      </m:f>
                    </m:oMath>
                  </m:oMathPara>
                </a14:m>
                <a:endParaRPr lang="en-CA" dirty="0"/>
              </a:p>
              <a:p>
                <a:pPr marL="457200" lvl="1" indent="0" eaLnBrk="1" hangingPunct="1">
                  <a:buNone/>
                </a:pPr>
                <a:r>
                  <a:rPr lang="en-US" altLang="en-US" dirty="0"/>
                  <a:t>     = 1.3</a:t>
                </a:r>
              </a:p>
              <a:p>
                <a:pPr lvl="1" eaLnBrk="1" hangingPunct="1"/>
                <a:r>
                  <a:rPr lang="en-US" altLang="en-US" dirty="0"/>
                  <a:t>Project 2: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=−20+</m:t>
                      </m:r>
                      <m:f>
                        <m:fPr>
                          <m:ctrlPr>
                            <a:rPr lang="en-CA" i="1">
                              <a:latin typeface="Cambria Math" panose="02040503050406030204" pitchFamily="18" charset="0"/>
                            </a:rPr>
                          </m:ctrlPr>
                        </m:fPr>
                        <m:num>
                          <m:r>
                            <a:rPr lang="en-CA" i="1">
                              <a:latin typeface="Cambria Math" panose="02040503050406030204" pitchFamily="18" charset="0"/>
                            </a:rPr>
                            <m:t>3.5</m:t>
                          </m:r>
                        </m:num>
                        <m:den>
                          <m:r>
                            <a:rPr lang="en-CA" i="1">
                              <a:latin typeface="Cambria Math" panose="02040503050406030204" pitchFamily="18" charset="0"/>
                            </a:rPr>
                            <m:t>1+12%</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3.5</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1+12%</m:t>
                                  </m:r>
                                </m:e>
                              </m:d>
                            </m:e>
                            <m:sup>
                              <m:r>
                                <a:rPr lang="en-CA" i="1">
                                  <a:latin typeface="Cambria Math" panose="02040503050406030204" pitchFamily="18" charset="0"/>
                                </a:rPr>
                                <m:t>10</m:t>
                              </m:r>
                            </m:sup>
                          </m:sSup>
                        </m:den>
                      </m:f>
                    </m:oMath>
                  </m:oMathPara>
                </a14:m>
                <a:endParaRPr lang="en-CA" dirty="0"/>
              </a:p>
              <a:p>
                <a:pPr marL="457200" lvl="1" indent="0" eaLnBrk="1" hangingPunct="1">
                  <a:buNone/>
                </a:pPr>
                <a:r>
                  <a:rPr lang="en-US" altLang="en-US" dirty="0"/>
                  <a:t>=  -0.22</a:t>
                </a:r>
              </a:p>
              <a:p>
                <a:endParaRPr lang="en-CA" dirty="0"/>
              </a:p>
            </p:txBody>
          </p:sp>
        </mc:Choice>
        <mc:Fallback xmlns="">
          <p:sp>
            <p:nvSpPr>
              <p:cNvPr id="3" name="Content Placeholder 2">
                <a:extLst>
                  <a:ext uri="{FF2B5EF4-FFF2-40B4-BE49-F238E27FC236}">
                    <a16:creationId xmlns:a16="http://schemas.microsoft.com/office/drawing/2014/main" id="{1C39B2F8-0857-4DAF-8925-63C1302C1E4E}"/>
                  </a:ext>
                </a:extLst>
              </p:cNvPr>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en-CA">
                    <a:noFill/>
                  </a:rPr>
                  <a:t> </a:t>
                </a:r>
              </a:p>
            </p:txBody>
          </p:sp>
        </mc:Fallback>
      </mc:AlternateContent>
    </p:spTree>
    <p:extLst>
      <p:ext uri="{BB962C8B-B14F-4D97-AF65-F5344CB8AC3E}">
        <p14:creationId xmlns:p14="http://schemas.microsoft.com/office/powerpoint/2010/main" val="28243759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Conclusion</a:t>
            </a:r>
          </a:p>
        </p:txBody>
      </p:sp>
      <p:sp>
        <p:nvSpPr>
          <p:cNvPr id="45059" name="Content Placeholder 2"/>
          <p:cNvSpPr>
            <a:spLocks noGrp="1"/>
          </p:cNvSpPr>
          <p:nvPr>
            <p:ph idx="1"/>
          </p:nvPr>
        </p:nvSpPr>
        <p:spPr/>
        <p:txBody>
          <a:bodyPr/>
          <a:lstStyle/>
          <a:p>
            <a:r>
              <a:rPr lang="en-US" altLang="en-US" dirty="0"/>
              <a:t>Lower discount rate stimulate high fixed cost investment. </a:t>
            </a:r>
          </a:p>
          <a:p>
            <a:r>
              <a:rPr lang="en-US" altLang="en-US" dirty="0"/>
              <a:t>Discount rate not only impact the amount of economic activities, but also impact the structure of economic systems.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Arial"/>
              </a:rPr>
              <a:t>Example 5: Discount rate and growth</a:t>
            </a:r>
            <a:endParaRPr lang="en-US" dirty="0"/>
          </a:p>
        </p:txBody>
      </p:sp>
      <p:sp>
        <p:nvSpPr>
          <p:cNvPr id="3" name="Content Placeholder 2"/>
          <p:cNvSpPr>
            <a:spLocks noGrp="1"/>
          </p:cNvSpPr>
          <p:nvPr>
            <p:ph idx="1"/>
          </p:nvPr>
        </p:nvSpPr>
        <p:spPr/>
        <p:txBody>
          <a:bodyPr/>
          <a:lstStyle/>
          <a:p>
            <a:r>
              <a:rPr lang="en-US" sz="2400" dirty="0"/>
              <a:t>A company has a choice to select one of the two projects. The first project requires an initial spending of 10 million dollars. For the next ten years, the project will generate 3 million dollar profit each year. The second project requires an initial spending of 20 million dollars. The project will generate 3 million dollar profit the first year. The profit from the project will increase 9% from each previous year. Both projects will last ten years. The criterion of selection is NPV of a project. </a:t>
            </a:r>
            <a:endParaRPr lang="en-US" sz="2400" dirty="0">
              <a:cs typeface="Arial"/>
            </a:endParaRPr>
          </a:p>
        </p:txBody>
      </p:sp>
    </p:spTree>
    <p:extLst>
      <p:ext uri="{BB962C8B-B14F-4D97-AF65-F5344CB8AC3E}">
        <p14:creationId xmlns:p14="http://schemas.microsoft.com/office/powerpoint/2010/main" val="34202846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2FD5C-CBDC-4D67-9D5A-1339950913E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6A2BEF9-40C3-4D36-B2BA-48958203F12F}"/>
              </a:ext>
            </a:extLst>
          </p:cNvPr>
          <p:cNvSpPr>
            <a:spLocks noGrp="1"/>
          </p:cNvSpPr>
          <p:nvPr>
            <p:ph idx="1"/>
          </p:nvPr>
        </p:nvSpPr>
        <p:spPr/>
        <p:txBody>
          <a:bodyPr/>
          <a:lstStyle/>
          <a:p>
            <a:r>
              <a:rPr lang="en-US" dirty="0">
                <a:ea typeface="+mn-lt"/>
                <a:cs typeface="+mn-lt"/>
              </a:rPr>
              <a:t>If the discount rate is 12%, which project you will choose?  If the discount rate is 3%, which project you will choose?  What kind of monetary policy will encourage economic growth? </a:t>
            </a:r>
          </a:p>
          <a:p>
            <a:endParaRPr lang="en-US" dirty="0">
              <a:cs typeface="Arial"/>
            </a:endParaRPr>
          </a:p>
        </p:txBody>
      </p:sp>
    </p:spTree>
    <p:extLst>
      <p:ext uri="{BB962C8B-B14F-4D97-AF65-F5344CB8AC3E}">
        <p14:creationId xmlns:p14="http://schemas.microsoft.com/office/powerpoint/2010/main" val="422290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AE937-6444-A419-1EEB-011331052CCD}"/>
              </a:ext>
            </a:extLst>
          </p:cNvPr>
          <p:cNvSpPr>
            <a:spLocks noGrp="1"/>
          </p:cNvSpPr>
          <p:nvPr>
            <p:ph type="title"/>
          </p:nvPr>
        </p:nvSpPr>
        <p:spPr/>
        <p:txBody>
          <a:bodyPr/>
          <a:lstStyle/>
          <a:p>
            <a:r>
              <a:rPr lang="en-US" altLang="en-US" dirty="0"/>
              <a:t>Examples of fixed cost</a:t>
            </a:r>
            <a:endParaRPr lang="en-CA" dirty="0"/>
          </a:p>
        </p:txBody>
      </p:sp>
      <p:sp>
        <p:nvSpPr>
          <p:cNvPr id="3" name="Content Placeholder 2">
            <a:extLst>
              <a:ext uri="{FF2B5EF4-FFF2-40B4-BE49-F238E27FC236}">
                <a16:creationId xmlns:a16="http://schemas.microsoft.com/office/drawing/2014/main" id="{ACD2DA3E-4680-3F1A-6285-225C73A1239F}"/>
              </a:ext>
            </a:extLst>
          </p:cNvPr>
          <p:cNvSpPr>
            <a:spLocks noGrp="1"/>
          </p:cNvSpPr>
          <p:nvPr>
            <p:ph idx="1"/>
          </p:nvPr>
        </p:nvSpPr>
        <p:spPr/>
        <p:txBody>
          <a:bodyPr/>
          <a:lstStyle/>
          <a:p>
            <a:pPr eaLnBrk="1" hangingPunct="1">
              <a:lnSpc>
                <a:spcPct val="90000"/>
              </a:lnSpc>
            </a:pPr>
            <a:endParaRPr lang="en-US" altLang="en-US" dirty="0"/>
          </a:p>
          <a:p>
            <a:pPr lvl="1" eaLnBrk="1" hangingPunct="1">
              <a:lnSpc>
                <a:spcPct val="90000"/>
              </a:lnSpc>
            </a:pPr>
            <a:r>
              <a:rPr lang="en-US" altLang="en-US" dirty="0"/>
              <a:t>Bank branches</a:t>
            </a:r>
          </a:p>
          <a:p>
            <a:pPr lvl="1" eaLnBrk="1" hangingPunct="1">
              <a:lnSpc>
                <a:spcPct val="90000"/>
              </a:lnSpc>
            </a:pPr>
            <a:r>
              <a:rPr lang="en-US" altLang="en-US" dirty="0"/>
              <a:t>ATM systems</a:t>
            </a:r>
          </a:p>
          <a:p>
            <a:pPr lvl="1" eaLnBrk="1" hangingPunct="1">
              <a:lnSpc>
                <a:spcPct val="90000"/>
              </a:lnSpc>
            </a:pPr>
            <a:r>
              <a:rPr lang="en-US" altLang="en-US" dirty="0"/>
              <a:t>Online banking system</a:t>
            </a:r>
          </a:p>
          <a:p>
            <a:pPr lvl="1" eaLnBrk="1" hangingPunct="1">
              <a:lnSpc>
                <a:spcPct val="90000"/>
              </a:lnSpc>
            </a:pPr>
            <a:r>
              <a:rPr lang="en-US" altLang="en-US" dirty="0"/>
              <a:t>Reputations of investment banks</a:t>
            </a:r>
          </a:p>
          <a:p>
            <a:pPr lvl="1" eaLnBrk="1" hangingPunct="1">
              <a:lnSpc>
                <a:spcPct val="90000"/>
              </a:lnSpc>
            </a:pPr>
            <a:r>
              <a:rPr lang="en-US" altLang="en-US" dirty="0"/>
              <a:t>The establishment of financial regulations</a:t>
            </a:r>
          </a:p>
          <a:p>
            <a:pPr lvl="1" eaLnBrk="1" hangingPunct="1">
              <a:lnSpc>
                <a:spcPct val="90000"/>
              </a:lnSpc>
            </a:pPr>
            <a:r>
              <a:rPr lang="en-US" altLang="en-US" dirty="0"/>
              <a:t>Education</a:t>
            </a:r>
          </a:p>
          <a:p>
            <a:pPr lvl="1" eaLnBrk="1" hangingPunct="1">
              <a:lnSpc>
                <a:spcPct val="90000"/>
              </a:lnSpc>
            </a:pPr>
            <a:r>
              <a:rPr lang="en-US" altLang="en-US" dirty="0"/>
              <a:t>Project investment</a:t>
            </a:r>
            <a:endParaRPr lang="en-CA" dirty="0"/>
          </a:p>
        </p:txBody>
      </p:sp>
    </p:spTree>
    <p:extLst>
      <p:ext uri="{BB962C8B-B14F-4D97-AF65-F5344CB8AC3E}">
        <p14:creationId xmlns:p14="http://schemas.microsoft.com/office/powerpoint/2010/main" val="22255215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E9AD5-3BED-4EF6-906D-05B7D8D02774}"/>
              </a:ext>
            </a:extLst>
          </p:cNvPr>
          <p:cNvSpPr>
            <a:spLocks noGrp="1"/>
          </p:cNvSpPr>
          <p:nvPr>
            <p:ph type="title"/>
          </p:nvPr>
        </p:nvSpPr>
        <p:spPr/>
        <p:txBody>
          <a:bodyPr/>
          <a:lstStyle/>
          <a:p>
            <a:r>
              <a:rPr lang="en-CA" dirty="0"/>
              <a:t>Discount rate is 12%</a:t>
            </a:r>
            <a:br>
              <a:rPr lang="en-CA" dirty="0"/>
            </a:b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51053B6-2E02-4611-802A-6407F97B8F53}"/>
                  </a:ext>
                </a:extLst>
              </p:cNvPr>
              <p:cNvSpPr>
                <a:spLocks noGrp="1"/>
              </p:cNvSpPr>
              <p:nvPr>
                <p:ph idx="1"/>
              </p:nvPr>
            </p:nvSpPr>
            <p:spPr/>
            <p:txBody>
              <a:bodyPr/>
              <a:lstStyle/>
              <a:p>
                <a:r>
                  <a:rPr lang="en-CA" dirty="0"/>
                  <a:t>Project 1</a:t>
                </a:r>
              </a:p>
              <a:p>
                <a14:m>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=−10+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1+12%</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1+12%</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1+12%</m:t>
                                </m:r>
                              </m:e>
                            </m:d>
                          </m:e>
                          <m:sup>
                            <m:r>
                              <a:rPr lang="en-CA" i="1">
                                <a:latin typeface="Cambria Math" panose="02040503050406030204" pitchFamily="18" charset="0"/>
                              </a:rPr>
                              <m:t>10</m:t>
                            </m:r>
                          </m:sup>
                        </m:sSup>
                      </m:den>
                    </m:f>
                    <m:r>
                      <a:rPr lang="en-CA" b="0" i="1" smtClean="0">
                        <a:latin typeface="Cambria Math" panose="02040503050406030204" pitchFamily="18" charset="0"/>
                      </a:rPr>
                      <m:t>    =     </m:t>
                    </m:r>
                  </m:oMath>
                </a14:m>
                <a:r>
                  <a:rPr lang="en-CA" dirty="0"/>
                  <a:t>6.95</a:t>
                </a:r>
              </a:p>
              <a:p>
                <a:r>
                  <a:rPr lang="en-CA" dirty="0"/>
                  <a:t>Project 2</a:t>
                </a:r>
              </a:p>
              <a:p>
                <a14:m>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=−20+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1+12%</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3(1+9%)</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1+12%</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sSup>
                          <m:sSupPr>
                            <m:ctrlPr>
                              <a:rPr lang="en-CA" i="1">
                                <a:latin typeface="Cambria Math" panose="02040503050406030204" pitchFamily="18" charset="0"/>
                              </a:rPr>
                            </m:ctrlPr>
                          </m:sSupPr>
                          <m:e>
                            <m:r>
                              <a:rPr lang="en-CA" i="1">
                                <a:latin typeface="Cambria Math" panose="02040503050406030204" pitchFamily="18" charset="0"/>
                              </a:rPr>
                              <m:t>(1+9%)</m:t>
                            </m:r>
                          </m:e>
                          <m:sup>
                            <m:r>
                              <a:rPr lang="en-CA" i="1">
                                <a:latin typeface="Cambria Math" panose="02040503050406030204" pitchFamily="18" charset="0"/>
                              </a:rPr>
                              <m:t>9</m:t>
                            </m:r>
                          </m:sup>
                        </m:sSup>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1+12%</m:t>
                                </m:r>
                              </m:e>
                            </m:d>
                          </m:e>
                          <m:sup>
                            <m:r>
                              <a:rPr lang="en-CA" i="1">
                                <a:latin typeface="Cambria Math" panose="02040503050406030204" pitchFamily="18" charset="0"/>
                              </a:rPr>
                              <m:t>10</m:t>
                            </m:r>
                          </m:sup>
                        </m:sSup>
                      </m:den>
                    </m:f>
                  </m:oMath>
                </a14:m>
                <a:r>
                  <a:rPr lang="en-CA" dirty="0"/>
                  <a:t>  =   3.78</a:t>
                </a:r>
              </a:p>
              <a:p>
                <a:endParaRPr lang="en-CA" dirty="0"/>
              </a:p>
            </p:txBody>
          </p:sp>
        </mc:Choice>
        <mc:Fallback xmlns="">
          <p:sp>
            <p:nvSpPr>
              <p:cNvPr id="3" name="Content Placeholder 2">
                <a:extLst>
                  <a:ext uri="{FF2B5EF4-FFF2-40B4-BE49-F238E27FC236}">
                    <a16:creationId xmlns:a16="http://schemas.microsoft.com/office/drawing/2014/main" id="{951053B6-2E02-4611-802A-6407F97B8F53}"/>
                  </a:ext>
                </a:extLst>
              </p:cNvPr>
              <p:cNvSpPr>
                <a:spLocks noGrp="1" noRot="1" noChangeAspect="1" noMove="1" noResize="1" noEditPoints="1" noAdjustHandles="1" noChangeArrowheads="1" noChangeShapeType="1" noTextEdit="1"/>
              </p:cNvSpPr>
              <p:nvPr>
                <p:ph idx="1"/>
              </p:nvPr>
            </p:nvSpPr>
            <p:spPr>
              <a:blipFill>
                <a:blip r:embed="rId2"/>
                <a:stretch>
                  <a:fillRect l="-1704" t="-1752" b="-1617"/>
                </a:stretch>
              </a:blipFill>
            </p:spPr>
            <p:txBody>
              <a:bodyPr/>
              <a:lstStyle/>
              <a:p>
                <a:r>
                  <a:rPr lang="en-CA">
                    <a:noFill/>
                  </a:rPr>
                  <a:t> </a:t>
                </a:r>
              </a:p>
            </p:txBody>
          </p:sp>
        </mc:Fallback>
      </mc:AlternateContent>
    </p:spTree>
    <p:extLst>
      <p:ext uri="{BB962C8B-B14F-4D97-AF65-F5344CB8AC3E}">
        <p14:creationId xmlns:p14="http://schemas.microsoft.com/office/powerpoint/2010/main" val="38942645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E9AD5-3BED-4EF6-906D-05B7D8D02774}"/>
              </a:ext>
            </a:extLst>
          </p:cNvPr>
          <p:cNvSpPr>
            <a:spLocks noGrp="1"/>
          </p:cNvSpPr>
          <p:nvPr>
            <p:ph type="title"/>
          </p:nvPr>
        </p:nvSpPr>
        <p:spPr/>
        <p:txBody>
          <a:bodyPr/>
          <a:lstStyle/>
          <a:p>
            <a:r>
              <a:rPr lang="en-CA" dirty="0"/>
              <a:t>Discount rate is 3%</a:t>
            </a:r>
            <a:br>
              <a:rPr lang="en-CA" dirty="0"/>
            </a:b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51053B6-2E02-4611-802A-6407F97B8F53}"/>
                  </a:ext>
                </a:extLst>
              </p:cNvPr>
              <p:cNvSpPr>
                <a:spLocks noGrp="1"/>
              </p:cNvSpPr>
              <p:nvPr>
                <p:ph idx="1"/>
              </p:nvPr>
            </p:nvSpPr>
            <p:spPr/>
            <p:txBody>
              <a:bodyPr/>
              <a:lstStyle/>
              <a:p>
                <a:r>
                  <a:rPr lang="en-CA" dirty="0"/>
                  <a:t>Project 1</a:t>
                </a:r>
              </a:p>
              <a:p>
                <a14:m>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=−10+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m:t>
                        </m:r>
                        <m:r>
                          <a:rPr lang="en-CA" b="0" i="1" smtClean="0">
                            <a:latin typeface="Cambria Math" panose="02040503050406030204" pitchFamily="18" charset="0"/>
                          </a:rPr>
                          <m:t>3</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3</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3</m:t>
                                </m:r>
                                <m:r>
                                  <a:rPr lang="en-CA" i="1">
                                    <a:latin typeface="Cambria Math" panose="02040503050406030204" pitchFamily="18" charset="0"/>
                                  </a:rPr>
                                  <m:t>%</m:t>
                                </m:r>
                              </m:e>
                            </m:d>
                          </m:e>
                          <m:sup>
                            <m:r>
                              <a:rPr lang="en-CA" i="1">
                                <a:latin typeface="Cambria Math" panose="02040503050406030204" pitchFamily="18" charset="0"/>
                              </a:rPr>
                              <m:t>10</m:t>
                            </m:r>
                          </m:sup>
                        </m:sSup>
                      </m:den>
                    </m:f>
                    <m:r>
                      <a:rPr lang="en-CA" b="0" i="1" smtClean="0">
                        <a:latin typeface="Cambria Math" panose="02040503050406030204" pitchFamily="18" charset="0"/>
                      </a:rPr>
                      <m:t>    =     </m:t>
                    </m:r>
                    <m:r>
                      <a:rPr lang="en-CA" b="0" i="0" smtClean="0">
                        <a:latin typeface="Cambria Math" panose="02040503050406030204" pitchFamily="18" charset="0"/>
                      </a:rPr>
                      <m:t>15.59</m:t>
                    </m:r>
                  </m:oMath>
                </a14:m>
                <a:endParaRPr lang="en-CA" dirty="0"/>
              </a:p>
              <a:p>
                <a:r>
                  <a:rPr lang="en-CA" dirty="0"/>
                  <a:t>Project 2</a:t>
                </a:r>
              </a:p>
              <a:p>
                <a14:m>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=−20+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m:t>
                        </m:r>
                        <m:r>
                          <a:rPr lang="en-CA" b="0" i="1" smtClean="0">
                            <a:latin typeface="Cambria Math" panose="02040503050406030204" pitchFamily="18" charset="0"/>
                          </a:rPr>
                          <m:t>3</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3(1+9%)</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3</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sSup>
                          <m:sSupPr>
                            <m:ctrlPr>
                              <a:rPr lang="en-CA" i="1">
                                <a:latin typeface="Cambria Math" panose="02040503050406030204" pitchFamily="18" charset="0"/>
                              </a:rPr>
                            </m:ctrlPr>
                          </m:sSupPr>
                          <m:e>
                            <m:r>
                              <a:rPr lang="en-CA" i="1">
                                <a:latin typeface="Cambria Math" panose="02040503050406030204" pitchFamily="18" charset="0"/>
                              </a:rPr>
                              <m:t>(1+9%)</m:t>
                            </m:r>
                          </m:e>
                          <m:sup>
                            <m:r>
                              <a:rPr lang="en-CA" i="1">
                                <a:latin typeface="Cambria Math" panose="02040503050406030204" pitchFamily="18" charset="0"/>
                              </a:rPr>
                              <m:t>9</m:t>
                            </m:r>
                          </m:sup>
                        </m:sSup>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3</m:t>
                                </m:r>
                                <m:r>
                                  <a:rPr lang="en-CA" i="1">
                                    <a:latin typeface="Cambria Math" panose="02040503050406030204" pitchFamily="18" charset="0"/>
                                  </a:rPr>
                                  <m:t>%</m:t>
                                </m:r>
                              </m:e>
                            </m:d>
                          </m:e>
                          <m:sup>
                            <m:r>
                              <a:rPr lang="en-CA" i="1">
                                <a:latin typeface="Cambria Math" panose="02040503050406030204" pitchFamily="18" charset="0"/>
                              </a:rPr>
                              <m:t>10</m:t>
                            </m:r>
                          </m:sup>
                        </m:sSup>
                      </m:den>
                    </m:f>
                  </m:oMath>
                </a14:m>
                <a:r>
                  <a:rPr lang="en-CA" dirty="0"/>
                  <a:t>  =   18.08</a:t>
                </a:r>
              </a:p>
              <a:p>
                <a:endParaRPr lang="en-CA" dirty="0"/>
              </a:p>
            </p:txBody>
          </p:sp>
        </mc:Choice>
        <mc:Fallback xmlns="">
          <p:sp>
            <p:nvSpPr>
              <p:cNvPr id="3" name="Content Placeholder 2">
                <a:extLst>
                  <a:ext uri="{FF2B5EF4-FFF2-40B4-BE49-F238E27FC236}">
                    <a16:creationId xmlns:a16="http://schemas.microsoft.com/office/drawing/2014/main" id="{951053B6-2E02-4611-802A-6407F97B8F53}"/>
                  </a:ext>
                </a:extLst>
              </p:cNvPr>
              <p:cNvSpPr>
                <a:spLocks noGrp="1" noRot="1" noChangeAspect="1" noMove="1" noResize="1" noEditPoints="1" noAdjustHandles="1" noChangeArrowheads="1" noChangeShapeType="1" noTextEdit="1"/>
              </p:cNvSpPr>
              <p:nvPr>
                <p:ph idx="1"/>
              </p:nvPr>
            </p:nvSpPr>
            <p:spPr>
              <a:blipFill>
                <a:blip r:embed="rId2"/>
                <a:stretch>
                  <a:fillRect l="-1704" t="-1752" b="-1617"/>
                </a:stretch>
              </a:blipFill>
            </p:spPr>
            <p:txBody>
              <a:bodyPr/>
              <a:lstStyle/>
              <a:p>
                <a:r>
                  <a:rPr lang="en-CA">
                    <a:noFill/>
                  </a:rPr>
                  <a:t> </a:t>
                </a:r>
              </a:p>
            </p:txBody>
          </p:sp>
        </mc:Fallback>
      </mc:AlternateContent>
    </p:spTree>
    <p:extLst>
      <p:ext uri="{BB962C8B-B14F-4D97-AF65-F5344CB8AC3E}">
        <p14:creationId xmlns:p14="http://schemas.microsoft.com/office/powerpoint/2010/main" val="32258108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0418533"/>
              </p:ext>
            </p:extLst>
          </p:nvPr>
        </p:nvGraphicFramePr>
        <p:xfrm>
          <a:off x="1295400" y="1828802"/>
          <a:ext cx="7086599" cy="4495799"/>
        </p:xfrm>
        <a:graphic>
          <a:graphicData uri="http://schemas.openxmlformats.org/drawingml/2006/table">
            <a:tbl>
              <a:tblPr>
                <a:tableStyleId>{5C22544A-7EE6-4342-B048-85BDC9FD1C3A}</a:tableStyleId>
              </a:tblPr>
              <a:tblGrid>
                <a:gridCol w="2345908">
                  <a:extLst>
                    <a:ext uri="{9D8B030D-6E8A-4147-A177-3AD203B41FA5}">
                      <a16:colId xmlns:a16="http://schemas.microsoft.com/office/drawing/2014/main" val="4182724470"/>
                    </a:ext>
                  </a:extLst>
                </a:gridCol>
                <a:gridCol w="1172955">
                  <a:extLst>
                    <a:ext uri="{9D8B030D-6E8A-4147-A177-3AD203B41FA5}">
                      <a16:colId xmlns:a16="http://schemas.microsoft.com/office/drawing/2014/main" val="1496695429"/>
                    </a:ext>
                  </a:extLst>
                </a:gridCol>
                <a:gridCol w="415421">
                  <a:extLst>
                    <a:ext uri="{9D8B030D-6E8A-4147-A177-3AD203B41FA5}">
                      <a16:colId xmlns:a16="http://schemas.microsoft.com/office/drawing/2014/main" val="2314219085"/>
                    </a:ext>
                  </a:extLst>
                </a:gridCol>
                <a:gridCol w="1979360">
                  <a:extLst>
                    <a:ext uri="{9D8B030D-6E8A-4147-A177-3AD203B41FA5}">
                      <a16:colId xmlns:a16="http://schemas.microsoft.com/office/drawing/2014/main" val="3655280981"/>
                    </a:ext>
                  </a:extLst>
                </a:gridCol>
                <a:gridCol w="1172955">
                  <a:extLst>
                    <a:ext uri="{9D8B030D-6E8A-4147-A177-3AD203B41FA5}">
                      <a16:colId xmlns:a16="http://schemas.microsoft.com/office/drawing/2014/main" val="3942308427"/>
                    </a:ext>
                  </a:extLst>
                </a:gridCol>
              </a:tblGrid>
              <a:tr h="584082">
                <a:tc>
                  <a:txBody>
                    <a:bodyPr/>
                    <a:lstStyle/>
                    <a:p>
                      <a:pPr algn="l" fontAlgn="b"/>
                      <a:r>
                        <a:rPr lang="en-US" sz="1800" u="none" strike="noStrike" dirty="0">
                          <a:effectLst/>
                        </a:rPr>
                        <a:t>discount rate</a:t>
                      </a:r>
                      <a:endParaRPr lang="en-US" sz="1800" b="0" i="0" u="none" strike="noStrike" dirty="0">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0.12</a:t>
                      </a:r>
                      <a:endParaRPr lang="en-US" sz="1800" b="0" i="0" u="none" strike="noStrike" dirty="0">
                        <a:effectLst/>
                        <a:latin typeface="Arial" panose="020B0604020202020204" pitchFamily="34" charset="0"/>
                      </a:endParaRPr>
                    </a:p>
                  </a:txBody>
                  <a:tcPr marL="9525" marR="9525" marT="9525" marB="0" anchor="b"/>
                </a:tc>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r>
                        <a:rPr lang="en-US" sz="1800" u="none" strike="noStrike">
                          <a:effectLst/>
                        </a:rPr>
                        <a:t>discount rate</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a:effectLst/>
                        </a:rPr>
                        <a:t>0.03</a:t>
                      </a:r>
                      <a:endParaRPr lang="en-US" sz="1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32566983"/>
                  </a:ext>
                </a:extLst>
              </a:tr>
              <a:tr h="665527">
                <a:tc>
                  <a:txBody>
                    <a:bodyPr/>
                    <a:lstStyle/>
                    <a:p>
                      <a:pPr algn="l" fontAlgn="b"/>
                      <a:r>
                        <a:rPr lang="en-US" sz="1800" u="none" strike="noStrike">
                          <a:effectLst/>
                        </a:rPr>
                        <a:t>Initial investment</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-10</a:t>
                      </a:r>
                      <a:endParaRPr lang="en-US" sz="1800" b="0" i="0" u="none" strike="noStrike" dirty="0">
                        <a:effectLst/>
                        <a:latin typeface="Arial" panose="020B0604020202020204" pitchFamily="34" charset="0"/>
                      </a:endParaRPr>
                    </a:p>
                  </a:txBody>
                  <a:tcPr marL="9525" marR="9525" marT="9525" marB="0" anchor="b"/>
                </a:tc>
                <a:tc>
                  <a:txBody>
                    <a:bodyPr/>
                    <a:lstStyle/>
                    <a:p>
                      <a:pPr algn="l" fontAlgn="b"/>
                      <a:endParaRPr lang="en-US" sz="1800" b="0" i="0" u="none" strike="noStrike" dirty="0">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Initial </a:t>
                      </a:r>
                      <a:r>
                        <a:rPr lang="en-US" sz="1800" u="none" strike="noStrike">
                          <a:effectLst/>
                        </a:rPr>
                        <a:t>investment</a:t>
                      </a:r>
                      <a:endParaRPr lang="en-US" sz="1800" b="0" i="0" u="none" strike="noStrike" dirty="0">
                        <a:effectLst/>
                        <a:latin typeface="Arial" panose="020B0604020202020204" pitchFamily="34" charset="0"/>
                      </a:endParaRPr>
                    </a:p>
                  </a:txBody>
                  <a:tcPr marL="9525" marR="9525" marT="9525" marB="0" anchor="b"/>
                </a:tc>
                <a:tc>
                  <a:txBody>
                    <a:bodyPr/>
                    <a:lstStyle/>
                    <a:p>
                      <a:pPr algn="r" fontAlgn="b"/>
                      <a:r>
                        <a:rPr lang="en-US" sz="1800" u="none" strike="noStrike">
                          <a:effectLst/>
                        </a:rPr>
                        <a:t>-10</a:t>
                      </a:r>
                      <a:endParaRPr lang="en-US" sz="1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20271841"/>
                  </a:ext>
                </a:extLst>
              </a:tr>
              <a:tr h="665527">
                <a:tc>
                  <a:txBody>
                    <a:bodyPr/>
                    <a:lstStyle/>
                    <a:p>
                      <a:pPr algn="l" fontAlgn="b"/>
                      <a:r>
                        <a:rPr lang="en-US" sz="1800" u="none" strike="noStrike">
                          <a:effectLst/>
                        </a:rPr>
                        <a:t>NPV</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a:effectLst/>
                        </a:rPr>
                        <a:t>6.950669</a:t>
                      </a:r>
                      <a:endParaRPr lang="en-US" sz="1800" b="0" i="0" u="none" strike="noStrike">
                        <a:effectLst/>
                        <a:latin typeface="Arial" panose="020B0604020202020204" pitchFamily="34" charset="0"/>
                      </a:endParaRPr>
                    </a:p>
                  </a:txBody>
                  <a:tcPr marL="9525" marR="9525" marT="9525" marB="0" anchor="b"/>
                </a:tc>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NPV</a:t>
                      </a:r>
                      <a:endParaRPr lang="en-US" sz="1800" b="0" i="0" u="none" strike="noStrike" dirty="0">
                        <a:effectLst/>
                        <a:latin typeface="Arial" panose="020B0604020202020204" pitchFamily="34" charset="0"/>
                      </a:endParaRPr>
                    </a:p>
                  </a:txBody>
                  <a:tcPr marL="9525" marR="9525" marT="9525" marB="0" anchor="b"/>
                </a:tc>
                <a:tc>
                  <a:txBody>
                    <a:bodyPr/>
                    <a:lstStyle/>
                    <a:p>
                      <a:pPr algn="r" fontAlgn="b"/>
                      <a:r>
                        <a:rPr lang="en-US" sz="1800" u="none" strike="noStrike">
                          <a:effectLst/>
                        </a:rPr>
                        <a:t>15.59061</a:t>
                      </a:r>
                      <a:endParaRPr lang="en-US" sz="1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534217301"/>
                  </a:ext>
                </a:extLst>
              </a:tr>
              <a:tr h="584082">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endParaRPr lang="en-US" sz="1800" b="0" i="0" u="none" strike="noStrike" dirty="0">
                        <a:effectLst/>
                        <a:latin typeface="Arial" panose="020B0604020202020204" pitchFamily="34" charset="0"/>
                      </a:endParaRPr>
                    </a:p>
                  </a:txBody>
                  <a:tcPr marL="9525" marR="9525" marT="9525" marB="0" anchor="b"/>
                </a:tc>
                <a:tc>
                  <a:txBody>
                    <a:bodyPr/>
                    <a:lstStyle/>
                    <a:p>
                      <a:pPr algn="l" fontAlgn="b"/>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6569677"/>
                  </a:ext>
                </a:extLst>
              </a:tr>
              <a:tr h="665527">
                <a:tc>
                  <a:txBody>
                    <a:bodyPr/>
                    <a:lstStyle/>
                    <a:p>
                      <a:pPr algn="l" fontAlgn="b"/>
                      <a:r>
                        <a:rPr lang="en-US" sz="1800" u="none" strike="noStrike">
                          <a:effectLst/>
                        </a:rPr>
                        <a:t>annual increment</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a:effectLst/>
                        </a:rPr>
                        <a:t>0.09</a:t>
                      </a:r>
                      <a:endParaRPr lang="en-US" sz="1800" b="0" i="0" u="none" strike="noStrike">
                        <a:effectLst/>
                        <a:latin typeface="Arial" panose="020B0604020202020204" pitchFamily="34" charset="0"/>
                      </a:endParaRPr>
                    </a:p>
                  </a:txBody>
                  <a:tcPr marL="9525" marR="9525" marT="9525" marB="0" anchor="b"/>
                </a:tc>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r>
                        <a:rPr lang="en-US" sz="1800" u="none" strike="noStrike">
                          <a:effectLst/>
                        </a:rPr>
                        <a:t>annual increment</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0.09</a:t>
                      </a:r>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961663870"/>
                  </a:ext>
                </a:extLst>
              </a:tr>
              <a:tr h="665527">
                <a:tc>
                  <a:txBody>
                    <a:bodyPr/>
                    <a:lstStyle/>
                    <a:p>
                      <a:pPr algn="l" fontAlgn="b"/>
                      <a:r>
                        <a:rPr lang="en-US" sz="1800" u="none" strike="noStrike">
                          <a:effectLst/>
                        </a:rPr>
                        <a:t>Initial invesment</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a:effectLst/>
                        </a:rPr>
                        <a:t>-20</a:t>
                      </a:r>
                      <a:endParaRPr lang="en-US" sz="1800" b="0" i="0" u="none" strike="noStrike">
                        <a:effectLst/>
                        <a:latin typeface="Arial" panose="020B0604020202020204" pitchFamily="34" charset="0"/>
                      </a:endParaRPr>
                    </a:p>
                  </a:txBody>
                  <a:tcPr marL="9525" marR="9525" marT="9525" marB="0" anchor="b"/>
                </a:tc>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r>
                        <a:rPr lang="en-US" sz="1800" u="none" strike="noStrike">
                          <a:effectLst/>
                        </a:rPr>
                        <a:t>Initial invesment</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-20</a:t>
                      </a:r>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804807377"/>
                  </a:ext>
                </a:extLst>
              </a:tr>
              <a:tr h="665527">
                <a:tc>
                  <a:txBody>
                    <a:bodyPr/>
                    <a:lstStyle/>
                    <a:p>
                      <a:pPr algn="l" fontAlgn="b"/>
                      <a:r>
                        <a:rPr lang="en-US" sz="1800" u="none" strike="noStrike">
                          <a:effectLst/>
                        </a:rPr>
                        <a:t>NPV</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a:effectLst/>
                        </a:rPr>
                        <a:t>3.777226</a:t>
                      </a:r>
                      <a:endParaRPr lang="en-US" sz="1800" b="0" i="0" u="none" strike="noStrike">
                        <a:effectLst/>
                        <a:latin typeface="Arial" panose="020B0604020202020204" pitchFamily="34" charset="0"/>
                      </a:endParaRPr>
                    </a:p>
                  </a:txBody>
                  <a:tcPr marL="9525" marR="9525" marT="9525" marB="0" anchor="b"/>
                </a:tc>
                <a:tc>
                  <a:txBody>
                    <a:bodyPr/>
                    <a:lstStyle/>
                    <a:p>
                      <a:pPr algn="l" fontAlgn="b"/>
                      <a:endParaRPr lang="en-US" sz="1800" b="0" i="0" u="none" strike="noStrike">
                        <a:effectLst/>
                        <a:latin typeface="Arial" panose="020B0604020202020204" pitchFamily="34" charset="0"/>
                      </a:endParaRPr>
                    </a:p>
                  </a:txBody>
                  <a:tcPr marL="9525" marR="9525" marT="9525" marB="0" anchor="b"/>
                </a:tc>
                <a:tc>
                  <a:txBody>
                    <a:bodyPr/>
                    <a:lstStyle/>
                    <a:p>
                      <a:pPr algn="l" fontAlgn="b"/>
                      <a:r>
                        <a:rPr lang="en-US" sz="1800" u="none" strike="noStrike">
                          <a:effectLst/>
                        </a:rPr>
                        <a:t>NPV</a:t>
                      </a:r>
                      <a:endParaRPr lang="en-US" sz="1800" b="0" i="0" u="none" strike="noStrike">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18.07705</a:t>
                      </a:r>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121464860"/>
                  </a:ext>
                </a:extLst>
              </a:tr>
            </a:tbl>
          </a:graphicData>
        </a:graphic>
      </p:graphicFrame>
    </p:spTree>
    <p:extLst>
      <p:ext uri="{BB962C8B-B14F-4D97-AF65-F5344CB8AC3E}">
        <p14:creationId xmlns:p14="http://schemas.microsoft.com/office/powerpoint/2010/main" val="23941056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dirty="0"/>
              <a:t>Discount rate and uncertainty</a:t>
            </a:r>
          </a:p>
        </p:txBody>
      </p:sp>
      <p:sp>
        <p:nvSpPr>
          <p:cNvPr id="46083" name="Rectangle 3"/>
          <p:cNvSpPr>
            <a:spLocks noGrp="1" noChangeArrowheads="1"/>
          </p:cNvSpPr>
          <p:nvPr>
            <p:ph type="body" idx="1"/>
          </p:nvPr>
        </p:nvSpPr>
        <p:spPr/>
        <p:txBody>
          <a:bodyPr/>
          <a:lstStyle/>
          <a:p>
            <a:pPr eaLnBrk="1" hangingPunct="1">
              <a:lnSpc>
                <a:spcPct val="90000"/>
              </a:lnSpc>
            </a:pPr>
            <a:r>
              <a:rPr lang="en-US" altLang="en-US" sz="2800" dirty="0"/>
              <a:t>Question:</a:t>
            </a:r>
          </a:p>
          <a:p>
            <a:pPr lvl="1" eaLnBrk="1" hangingPunct="1">
              <a:lnSpc>
                <a:spcPct val="90000"/>
              </a:lnSpc>
            </a:pPr>
            <a:r>
              <a:rPr lang="en-US" altLang="en-US" sz="2400" dirty="0"/>
              <a:t>Is lower discount rate always better for the economy? </a:t>
            </a:r>
          </a:p>
          <a:p>
            <a:pPr eaLnBrk="1" hangingPunct="1">
              <a:lnSpc>
                <a:spcPct val="90000"/>
              </a:lnSpc>
            </a:pPr>
            <a:r>
              <a:rPr lang="en-US" altLang="en-US" sz="2800" dirty="0"/>
              <a:t>Someone proposes a project to you. He claims that the profit from the project will increase 10% per year for the next hundred years. </a:t>
            </a:r>
          </a:p>
          <a:p>
            <a:pPr eaLnBrk="1" hangingPunct="1">
              <a:lnSpc>
                <a:spcPct val="90000"/>
              </a:lnSpc>
            </a:pPr>
            <a:r>
              <a:rPr lang="en-US" altLang="en-US" sz="2800" dirty="0"/>
              <a:t>You might think his projection should be heavily discounted. That’s right. </a:t>
            </a:r>
          </a:p>
          <a:p>
            <a:pPr eaLnBrk="1" hangingPunct="1">
              <a:lnSpc>
                <a:spcPct val="90000"/>
              </a:lnSpc>
            </a:pPr>
            <a:r>
              <a:rPr lang="en-US" altLang="en-US" sz="2800" dirty="0"/>
              <a:t>Uncertainty is often reflected in discount rate.</a:t>
            </a:r>
          </a:p>
          <a:p>
            <a:pPr eaLnBrk="1" hangingPunct="1">
              <a:lnSpc>
                <a:spcPct val="90000"/>
              </a:lnSpc>
            </a:pPr>
            <a:r>
              <a:rPr lang="en-US" altLang="en-US" sz="2800" dirty="0"/>
              <a:t>But why central banks seem to be able to adjust discount rate freely?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dirty="0"/>
              <a:t>A rising tide lifts all boats</a:t>
            </a:r>
          </a:p>
        </p:txBody>
      </p:sp>
      <p:sp>
        <p:nvSpPr>
          <p:cNvPr id="47107" name="Rectangle 3"/>
          <p:cNvSpPr>
            <a:spLocks noGrp="1" noChangeArrowheads="1"/>
          </p:cNvSpPr>
          <p:nvPr>
            <p:ph type="body" idx="1"/>
          </p:nvPr>
        </p:nvSpPr>
        <p:spPr/>
        <p:txBody>
          <a:bodyPr/>
          <a:lstStyle/>
          <a:p>
            <a:pPr eaLnBrk="1" hangingPunct="1"/>
            <a:r>
              <a:rPr lang="en-US" altLang="en-US" dirty="0"/>
              <a:t>In a rising economy, even optimistic projections are often realized. The last several hundred years are a rising tide. In such an environment, high fixed cost investments, low discount rate policies are generally winners. Indeed, high fixed cost investments and low discount rate policies are visionary.</a:t>
            </a:r>
            <a:endParaRPr lang="en-US" altLang="en-US" dirty="0">
              <a:cs typeface="Arial"/>
            </a:endParaRPr>
          </a:p>
          <a:p>
            <a:pPr eaLnBrk="1" hangingPunct="1"/>
            <a:endParaRPr lang="en-US"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F50AB-3456-4579-B841-B2004F003A2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A382333-7083-4826-B658-70FC41C128DD}"/>
              </a:ext>
            </a:extLst>
          </p:cNvPr>
          <p:cNvSpPr>
            <a:spLocks noGrp="1"/>
          </p:cNvSpPr>
          <p:nvPr>
            <p:ph idx="1"/>
          </p:nvPr>
        </p:nvSpPr>
        <p:spPr/>
        <p:txBody>
          <a:bodyPr/>
          <a:lstStyle/>
          <a:p>
            <a:r>
              <a:rPr lang="en-US" dirty="0">
                <a:ea typeface="+mn-lt"/>
                <a:cs typeface="+mn-lt"/>
              </a:rPr>
              <a:t>However, in many wealthy countries, fertility rates have dropped below the replacement rate for several decades.</a:t>
            </a:r>
          </a:p>
          <a:p>
            <a:r>
              <a:rPr lang="en-US" dirty="0">
                <a:ea typeface="+mn-lt"/>
                <a:cs typeface="+mn-lt"/>
              </a:rPr>
              <a:t>This shows that the biological return of our societies have become negative.</a:t>
            </a:r>
          </a:p>
          <a:p>
            <a:r>
              <a:rPr lang="en-US" dirty="0">
                <a:ea typeface="+mn-lt"/>
                <a:cs typeface="+mn-lt"/>
              </a:rPr>
              <a:t>Earlier policies should be reversed to achieve sustainability.</a:t>
            </a:r>
          </a:p>
        </p:txBody>
      </p:sp>
    </p:spTree>
    <p:extLst>
      <p:ext uri="{BB962C8B-B14F-4D97-AF65-F5344CB8AC3E}">
        <p14:creationId xmlns:p14="http://schemas.microsoft.com/office/powerpoint/2010/main" val="179049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DB157-2973-4AE6-8DF1-E87DB62DD3B2}"/>
              </a:ext>
            </a:extLst>
          </p:cNvPr>
          <p:cNvSpPr>
            <a:spLocks noGrp="1"/>
          </p:cNvSpPr>
          <p:nvPr>
            <p:ph type="title"/>
          </p:nvPr>
        </p:nvSpPr>
        <p:spPr/>
        <p:txBody>
          <a:bodyPr/>
          <a:lstStyle/>
          <a:p>
            <a:r>
              <a:rPr lang="en-US" dirty="0"/>
              <a:t>NPV, IRR and fixed cost</a:t>
            </a:r>
            <a:endParaRPr lang="en-CA" dirty="0"/>
          </a:p>
        </p:txBody>
      </p:sp>
      <p:sp>
        <p:nvSpPr>
          <p:cNvPr id="3" name="Content Placeholder 2">
            <a:extLst>
              <a:ext uri="{FF2B5EF4-FFF2-40B4-BE49-F238E27FC236}">
                <a16:creationId xmlns:a16="http://schemas.microsoft.com/office/drawing/2014/main" id="{36050516-5DA6-44C1-B920-E32A7F14B166}"/>
              </a:ext>
            </a:extLst>
          </p:cNvPr>
          <p:cNvSpPr>
            <a:spLocks noGrp="1"/>
          </p:cNvSpPr>
          <p:nvPr>
            <p:ph idx="1"/>
          </p:nvPr>
        </p:nvSpPr>
        <p:spPr/>
        <p:txBody>
          <a:bodyPr/>
          <a:lstStyle/>
          <a:p>
            <a:r>
              <a:rPr lang="en-US" dirty="0"/>
              <a:t>When we measure the performance of an investment, we can use NPV or IRR.</a:t>
            </a:r>
          </a:p>
          <a:p>
            <a:r>
              <a:rPr lang="en-US" dirty="0"/>
              <a:t>How the choice of performance measure affect the fixed cost of an investment?</a:t>
            </a:r>
            <a:endParaRPr lang="en-CA" dirty="0"/>
          </a:p>
        </p:txBody>
      </p:sp>
    </p:spTree>
    <p:extLst>
      <p:ext uri="{BB962C8B-B14F-4D97-AF65-F5344CB8AC3E}">
        <p14:creationId xmlns:p14="http://schemas.microsoft.com/office/powerpoint/2010/main" val="2547419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dirty="0">
                <a:cs typeface="Arial"/>
              </a:rPr>
              <a:t>Example 6: NPV and IRR</a:t>
            </a:r>
            <a:endParaRPr lang="en-US" altLang="en-US" dirty="0"/>
          </a:p>
        </p:txBody>
      </p:sp>
      <p:sp>
        <p:nvSpPr>
          <p:cNvPr id="49155" name="Content Placeholder 2"/>
          <p:cNvSpPr>
            <a:spLocks noGrp="1"/>
          </p:cNvSpPr>
          <p:nvPr>
            <p:ph idx="1"/>
          </p:nvPr>
        </p:nvSpPr>
        <p:spPr/>
        <p:txBody>
          <a:bodyPr/>
          <a:lstStyle/>
          <a:p>
            <a:r>
              <a:rPr lang="en-US" altLang="en-US" dirty="0"/>
              <a:t>A company has a choice to select one of the two projects. The first project requires an initial spending of 8 million dollars. For the next four years, the project will generate 4 million dollar profit each year. The second project requires an initial spending of 14 million dollars. For the next eight years, the project will generate 4 million dollar profit each year.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endParaRPr lang="en-US" altLang="en-US" dirty="0"/>
          </a:p>
        </p:txBody>
      </p:sp>
      <p:sp>
        <p:nvSpPr>
          <p:cNvPr id="50179" name="Content Placeholder 2"/>
          <p:cNvSpPr>
            <a:spLocks noGrp="1"/>
          </p:cNvSpPr>
          <p:nvPr>
            <p:ph idx="1"/>
          </p:nvPr>
        </p:nvSpPr>
        <p:spPr/>
        <p:txBody>
          <a:bodyPr/>
          <a:lstStyle/>
          <a:p>
            <a:r>
              <a:rPr lang="en-US" altLang="en-US" dirty="0"/>
              <a:t>When the liquidity of the company is high, the criterion of selection is NPV of a project. Suppose the discount rate, or the cost of capital, is 6%, which project you will choose?  When the liquidity of the company is low, the criterion of selection is IRR of a project. Which project you will choose?   </a:t>
            </a:r>
          </a:p>
          <a:p>
            <a:endParaRPr lang="en-US" altLang="en-US" dirty="0"/>
          </a:p>
          <a:p>
            <a:endParaRPr lang="en-US"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dirty="0"/>
              <a:t>NPV</a:t>
            </a:r>
          </a:p>
        </p:txBody>
      </p:sp>
      <mc:AlternateContent xmlns:mc="http://schemas.openxmlformats.org/markup-compatibility/2006" xmlns:a14="http://schemas.microsoft.com/office/drawing/2010/main">
        <mc:Choice Requires="a14">
          <p:sp>
            <p:nvSpPr>
              <p:cNvPr id="44035" name="Rectangle 3"/>
              <p:cNvSpPr>
                <a:spLocks noGrp="1" noChangeArrowheads="1"/>
              </p:cNvSpPr>
              <p:nvPr>
                <p:ph type="body" idx="1"/>
              </p:nvPr>
            </p:nvSpPr>
            <p:spPr/>
            <p:txBody>
              <a:bodyPr/>
              <a:lstStyle/>
              <a:p>
                <a:pPr eaLnBrk="1" hangingPunct="1"/>
                <a:r>
                  <a:rPr lang="en-US" altLang="en-US" dirty="0"/>
                  <a:t>6% discount rate</a:t>
                </a:r>
              </a:p>
              <a:p>
                <a:pPr lvl="1" eaLnBrk="1" hangingPunct="1"/>
                <a:r>
                  <a:rPr lang="en-US" altLang="en-US" dirty="0"/>
                  <a:t>Project 1: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=−8+</m:t>
                      </m:r>
                      <m:f>
                        <m:fPr>
                          <m:ctrlPr>
                            <a:rPr lang="en-CA" i="1">
                              <a:latin typeface="Cambria Math" panose="02040503050406030204" pitchFamily="18" charset="0"/>
                            </a:rPr>
                          </m:ctrlPr>
                        </m:fPr>
                        <m:num>
                          <m:r>
                            <a:rPr lang="en-CA" b="0" i="1" smtClean="0">
                              <a:latin typeface="Cambria Math" panose="02040503050406030204" pitchFamily="18" charset="0"/>
                            </a:rPr>
                            <m:t>4</m:t>
                          </m:r>
                        </m:num>
                        <m:den>
                          <m:r>
                            <a:rPr lang="en-CA" i="1">
                              <a:latin typeface="Cambria Math" panose="02040503050406030204" pitchFamily="18" charset="0"/>
                            </a:rPr>
                            <m:t>1+</m:t>
                          </m:r>
                          <m:r>
                            <a:rPr lang="en-CA" b="0" i="1" smtClean="0">
                              <a:latin typeface="Cambria Math" panose="02040503050406030204" pitchFamily="18" charset="0"/>
                            </a:rPr>
                            <m:t>6</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6</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6</m:t>
                                  </m:r>
                                  <m:r>
                                    <a:rPr lang="en-CA" i="1">
                                      <a:latin typeface="Cambria Math" panose="02040503050406030204" pitchFamily="18" charset="0"/>
                                    </a:rPr>
                                    <m:t>%</m:t>
                                  </m:r>
                                </m:e>
                              </m:d>
                            </m:e>
                            <m:sup>
                              <m:r>
                                <a:rPr lang="en-CA" b="0" i="1" smtClean="0">
                                  <a:latin typeface="Cambria Math" panose="02040503050406030204" pitchFamily="18" charset="0"/>
                                </a:rPr>
                                <m:t>4</m:t>
                              </m:r>
                            </m:sup>
                          </m:sSup>
                        </m:den>
                      </m:f>
                    </m:oMath>
                  </m:oMathPara>
                </a14:m>
                <a:endParaRPr lang="en-CA" dirty="0"/>
              </a:p>
              <a:p>
                <a:pPr marL="457200" lvl="1" indent="0" eaLnBrk="1" hangingPunct="1">
                  <a:buNone/>
                </a:pPr>
                <a:r>
                  <a:rPr lang="en-US" altLang="en-US" dirty="0"/>
                  <a:t>= 5.86</a:t>
                </a:r>
              </a:p>
              <a:p>
                <a:pPr lvl="1" eaLnBrk="1" hangingPunct="1"/>
                <a:r>
                  <a:rPr lang="en-US" altLang="en-US" dirty="0"/>
                  <a:t>Project 2: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𝑁𝑃𝑉</m:t>
                      </m:r>
                      <m:r>
                        <a:rPr lang="en-CA" i="1">
                          <a:latin typeface="Cambria Math" panose="02040503050406030204" pitchFamily="18" charset="0"/>
                        </a:rPr>
                        <m:t>=−14+</m:t>
                      </m:r>
                      <m:f>
                        <m:fPr>
                          <m:ctrlPr>
                            <a:rPr lang="en-CA" i="1">
                              <a:latin typeface="Cambria Math" panose="02040503050406030204" pitchFamily="18" charset="0"/>
                            </a:rPr>
                          </m:ctrlPr>
                        </m:fPr>
                        <m:num>
                          <m:r>
                            <a:rPr lang="en-CA" b="0" i="1" smtClean="0">
                              <a:latin typeface="Cambria Math" panose="02040503050406030204" pitchFamily="18" charset="0"/>
                            </a:rPr>
                            <m:t>4</m:t>
                          </m:r>
                        </m:num>
                        <m:den>
                          <m:r>
                            <a:rPr lang="en-CA" i="1">
                              <a:latin typeface="Cambria Math" panose="02040503050406030204" pitchFamily="18" charset="0"/>
                            </a:rPr>
                            <m:t>1+</m:t>
                          </m:r>
                          <m:r>
                            <a:rPr lang="en-CA" b="0" i="1" smtClean="0">
                              <a:latin typeface="Cambria Math" panose="02040503050406030204" pitchFamily="18" charset="0"/>
                            </a:rPr>
                            <m:t>6</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6</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6</m:t>
                                  </m:r>
                                  <m:r>
                                    <a:rPr lang="en-CA" i="1">
                                      <a:latin typeface="Cambria Math" panose="02040503050406030204" pitchFamily="18" charset="0"/>
                                    </a:rPr>
                                    <m:t>%</m:t>
                                  </m:r>
                                </m:e>
                              </m:d>
                            </m:e>
                            <m:sup>
                              <m:r>
                                <a:rPr lang="en-CA" b="0" i="1" smtClean="0">
                                  <a:latin typeface="Cambria Math" panose="02040503050406030204" pitchFamily="18" charset="0"/>
                                </a:rPr>
                                <m:t>8</m:t>
                              </m:r>
                            </m:sup>
                          </m:sSup>
                        </m:den>
                      </m:f>
                    </m:oMath>
                  </m:oMathPara>
                </a14:m>
                <a:endParaRPr lang="en-CA" dirty="0"/>
              </a:p>
              <a:p>
                <a:pPr marL="457200" lvl="1" indent="0" eaLnBrk="1" hangingPunct="1">
                  <a:buNone/>
                </a:pPr>
                <a:r>
                  <a:rPr lang="en-US" altLang="en-US" dirty="0"/>
                  <a:t>= 10.84</a:t>
                </a:r>
              </a:p>
              <a:p>
                <a:pPr eaLnBrk="1" hangingPunct="1"/>
                <a:endParaRPr lang="en-US" altLang="en-US" dirty="0"/>
              </a:p>
              <a:p>
                <a:pPr eaLnBrk="1" hangingPunct="1"/>
                <a:endParaRPr lang="en-US" altLang="en-US" dirty="0"/>
              </a:p>
              <a:p>
                <a:pPr eaLnBrk="1" hangingPunct="1"/>
                <a:endParaRPr lang="en-US" altLang="en-US" dirty="0"/>
              </a:p>
            </p:txBody>
          </p:sp>
        </mc:Choice>
        <mc:Fallback xmlns="">
          <p:sp>
            <p:nvSpPr>
              <p:cNvPr id="44035" name="Rectangle 3"/>
              <p:cNvSpPr>
                <a:spLocks noGrp="1" noRot="1" noChangeAspect="1" noMove="1" noResize="1" noEditPoints="1" noAdjustHandles="1" noChangeArrowheads="1" noChangeShapeType="1" noTextEdit="1"/>
              </p:cNvSpPr>
              <p:nvPr>
                <p:ph type="body" idx="1"/>
              </p:nvPr>
            </p:nvSpPr>
            <p:spPr>
              <a:blipFill>
                <a:blip r:embed="rId2"/>
                <a:stretch>
                  <a:fillRect l="-1704" t="-1752" b="-18194"/>
                </a:stretch>
              </a:blipFill>
            </p:spPr>
            <p:txBody>
              <a:bodyPr/>
              <a:lstStyle/>
              <a:p>
                <a:r>
                  <a:rPr lang="en-CA">
                    <a:noFill/>
                  </a:rPr>
                  <a:t> </a:t>
                </a:r>
              </a:p>
            </p:txBody>
          </p:sp>
        </mc:Fallback>
      </mc:AlternateContent>
    </p:spTree>
    <p:extLst>
      <p:ext uri="{BB962C8B-B14F-4D97-AF65-F5344CB8AC3E}">
        <p14:creationId xmlns:p14="http://schemas.microsoft.com/office/powerpoint/2010/main" val="125841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en-US" altLang="en-US" dirty="0"/>
          </a:p>
        </p:txBody>
      </p:sp>
      <p:sp>
        <p:nvSpPr>
          <p:cNvPr id="15363" name="Content Placeholder 2"/>
          <p:cNvSpPr>
            <a:spLocks noGrp="1"/>
          </p:cNvSpPr>
          <p:nvPr>
            <p:ph idx="1"/>
          </p:nvPr>
        </p:nvSpPr>
        <p:spPr/>
        <p:txBody>
          <a:bodyPr/>
          <a:lstStyle/>
          <a:p>
            <a:pPr eaLnBrk="1" hangingPunct="1">
              <a:lnSpc>
                <a:spcPct val="90000"/>
              </a:lnSpc>
            </a:pPr>
            <a:r>
              <a:rPr lang="en-US" altLang="en-US" dirty="0"/>
              <a:t>Fixed cost reduces variable cost</a:t>
            </a:r>
          </a:p>
          <a:p>
            <a:pPr lvl="1" eaLnBrk="1" hangingPunct="1">
              <a:lnSpc>
                <a:spcPct val="90000"/>
              </a:lnSpc>
            </a:pPr>
            <a:r>
              <a:rPr lang="en-US" altLang="en-US" dirty="0"/>
              <a:t>Branches make it easier for clients to do business</a:t>
            </a:r>
          </a:p>
          <a:p>
            <a:pPr lvl="1" eaLnBrk="1" hangingPunct="1">
              <a:lnSpc>
                <a:spcPct val="90000"/>
              </a:lnSpc>
            </a:pPr>
            <a:r>
              <a:rPr lang="en-US" altLang="en-US" dirty="0"/>
              <a:t>ATM machines reduce cost of manpower</a:t>
            </a:r>
          </a:p>
          <a:p>
            <a:pPr lvl="1" eaLnBrk="1" hangingPunct="1">
              <a:lnSpc>
                <a:spcPct val="90000"/>
              </a:lnSpc>
            </a:pPr>
            <a:r>
              <a:rPr lang="en-US" altLang="en-US" dirty="0"/>
              <a:t>More reputable banks can charge higher fees and attract more businesses</a:t>
            </a:r>
          </a:p>
          <a:p>
            <a:pPr lvl="1" eaLnBrk="1" hangingPunct="1">
              <a:lnSpc>
                <a:spcPct val="90000"/>
              </a:lnSpc>
            </a:pPr>
            <a:r>
              <a:rPr lang="en-US" altLang="en-US" dirty="0"/>
              <a:t>Education raises salaries</a:t>
            </a:r>
          </a:p>
          <a:p>
            <a:pPr lvl="1" eaLnBrk="1" hangingPunct="1">
              <a:lnSpc>
                <a:spcPct val="90000"/>
              </a:lnSpc>
            </a:pPr>
            <a:r>
              <a:rPr lang="en-US" altLang="en-US" dirty="0"/>
              <a:t>Higher down payment reduce monthly payment</a:t>
            </a:r>
          </a:p>
          <a:p>
            <a:pPr eaLnBrk="1" hangingPunct="1">
              <a:lnSpc>
                <a:spcPct val="90000"/>
              </a:lnSpc>
            </a:pPr>
            <a:endParaRPr lang="en-US" altLang="en-US" dirty="0"/>
          </a:p>
          <a:p>
            <a:endParaRPr lang="en-US"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dirty="0"/>
              <a:t>IRR</a:t>
            </a:r>
          </a:p>
        </p:txBody>
      </p:sp>
      <mc:AlternateContent xmlns:mc="http://schemas.openxmlformats.org/markup-compatibility/2006" xmlns:a14="http://schemas.microsoft.com/office/drawing/2010/main">
        <mc:Choice Requires="a14">
          <p:sp>
            <p:nvSpPr>
              <p:cNvPr id="44035" name="Rectangle 3"/>
              <p:cNvSpPr>
                <a:spLocks noGrp="1" noChangeArrowheads="1"/>
              </p:cNvSpPr>
              <p:nvPr>
                <p:ph type="body" idx="1"/>
              </p:nvPr>
            </p:nvSpPr>
            <p:spPr/>
            <p:txBody>
              <a:bodyPr/>
              <a:lstStyle/>
              <a:p>
                <a:pPr marL="0" indent="0" eaLnBrk="1" hangingPunct="1">
                  <a:buNone/>
                </a:pPr>
                <a:endParaRPr lang="en-US" altLang="en-US" dirty="0"/>
              </a:p>
              <a:p>
                <a:pPr lvl="1" eaLnBrk="1" hangingPunct="1"/>
                <a:r>
                  <a:rPr lang="en-US" altLang="en-US" dirty="0"/>
                  <a:t>Project 1: </a:t>
                </a:r>
              </a:p>
              <a:p>
                <a:pPr eaLnBrk="1" hangingPunct="1"/>
                <a14:m>
                  <m:oMath xmlns:m="http://schemas.openxmlformats.org/officeDocument/2006/math">
                    <m:r>
                      <a:rPr lang="en-CA" i="1">
                        <a:latin typeface="Cambria Math" panose="02040503050406030204" pitchFamily="18" charset="0"/>
                      </a:rPr>
                      <m:t>−</m:t>
                    </m:r>
                    <m:r>
                      <a:rPr lang="en-CA" b="0" i="1" smtClean="0">
                        <a:latin typeface="Cambria Math" panose="02040503050406030204" pitchFamily="18" charset="0"/>
                      </a:rPr>
                      <m:t>8</m:t>
                    </m:r>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r>
                          <a:rPr lang="en-CA" i="1">
                            <a:latin typeface="Cambria Math" panose="02040503050406030204" pitchFamily="18" charset="0"/>
                          </a:rPr>
                          <m:t>1+</m:t>
                        </m:r>
                        <m:r>
                          <a:rPr lang="en-CA" b="0" i="1" smtClean="0">
                            <a:latin typeface="Cambria Math" panose="02040503050406030204" pitchFamily="18" charset="0"/>
                          </a:rPr>
                          <m:t>35</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35</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35</m:t>
                                </m:r>
                                <m:r>
                                  <a:rPr lang="en-CA" i="1">
                                    <a:latin typeface="Cambria Math" panose="02040503050406030204" pitchFamily="18" charset="0"/>
                                  </a:rPr>
                                  <m:t>%</m:t>
                                </m:r>
                              </m:e>
                            </m:d>
                          </m:e>
                          <m:sup>
                            <m:r>
                              <a:rPr lang="en-CA" b="0" i="1" smtClean="0">
                                <a:latin typeface="Cambria Math" panose="02040503050406030204" pitchFamily="18" charset="0"/>
                              </a:rPr>
                              <m:t>4</m:t>
                            </m:r>
                          </m:sup>
                        </m:sSup>
                      </m:den>
                    </m:f>
                  </m:oMath>
                </a14:m>
                <a:endParaRPr lang="en-CA" dirty="0"/>
              </a:p>
              <a:p>
                <a:pPr marL="457200" lvl="1" indent="0" eaLnBrk="1" hangingPunct="1">
                  <a:buNone/>
                </a:pPr>
                <a:r>
                  <a:rPr lang="en-US" altLang="en-US" dirty="0"/>
                  <a:t>= 0</a:t>
                </a:r>
              </a:p>
              <a:p>
                <a:pPr lvl="1" eaLnBrk="1" hangingPunct="1"/>
                <a:r>
                  <a:rPr lang="en-US" altLang="en-US" dirty="0"/>
                  <a:t>Project 2: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m:t>
                      </m:r>
                      <m:r>
                        <a:rPr lang="en-CA" b="0" i="1" smtClean="0">
                          <a:latin typeface="Cambria Math" panose="02040503050406030204" pitchFamily="18" charset="0"/>
                        </a:rPr>
                        <m:t>14</m:t>
                      </m:r>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r>
                            <a:rPr lang="en-CA" i="1">
                              <a:latin typeface="Cambria Math" panose="02040503050406030204" pitchFamily="18" charset="0"/>
                            </a:rPr>
                            <m:t>1+</m:t>
                          </m:r>
                          <m:r>
                            <a:rPr lang="en-CA" b="0" i="1" smtClean="0">
                              <a:latin typeface="Cambria Math" panose="02040503050406030204" pitchFamily="18" charset="0"/>
                            </a:rPr>
                            <m:t>23</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23</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4</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23</m:t>
                                  </m:r>
                                  <m:r>
                                    <a:rPr lang="en-CA" i="1">
                                      <a:latin typeface="Cambria Math" panose="02040503050406030204" pitchFamily="18" charset="0"/>
                                    </a:rPr>
                                    <m:t>%</m:t>
                                  </m:r>
                                </m:e>
                              </m:d>
                            </m:e>
                            <m:sup>
                              <m:r>
                                <a:rPr lang="en-CA" b="0" i="1" smtClean="0">
                                  <a:latin typeface="Cambria Math" panose="02040503050406030204" pitchFamily="18" charset="0"/>
                                </a:rPr>
                                <m:t>8</m:t>
                              </m:r>
                            </m:sup>
                          </m:sSup>
                        </m:den>
                      </m:f>
                    </m:oMath>
                  </m:oMathPara>
                </a14:m>
                <a:endParaRPr lang="en-CA" dirty="0"/>
              </a:p>
              <a:p>
                <a:pPr marL="457200" lvl="1" indent="0" eaLnBrk="1" hangingPunct="1">
                  <a:buNone/>
                </a:pPr>
                <a:r>
                  <a:rPr lang="en-US" altLang="en-US" dirty="0"/>
                  <a:t>= 0</a:t>
                </a:r>
              </a:p>
              <a:p>
                <a:pPr eaLnBrk="1" hangingPunct="1"/>
                <a:endParaRPr lang="en-US" altLang="en-US" dirty="0"/>
              </a:p>
              <a:p>
                <a:pPr eaLnBrk="1" hangingPunct="1"/>
                <a:endParaRPr lang="en-US" altLang="en-US" dirty="0"/>
              </a:p>
              <a:p>
                <a:pPr eaLnBrk="1" hangingPunct="1"/>
                <a:endParaRPr lang="en-US" altLang="en-US" dirty="0"/>
              </a:p>
            </p:txBody>
          </p:sp>
        </mc:Choice>
        <mc:Fallback xmlns="">
          <p:sp>
            <p:nvSpPr>
              <p:cNvPr id="44035" name="Rectangle 3"/>
              <p:cNvSpPr>
                <a:spLocks noGrp="1" noRot="1" noChangeAspect="1" noMove="1" noResize="1" noEditPoints="1" noAdjustHandles="1" noChangeArrowheads="1" noChangeShapeType="1" noTextEdit="1"/>
              </p:cNvSpPr>
              <p:nvPr>
                <p:ph type="body" idx="1"/>
              </p:nvPr>
            </p:nvSpPr>
            <p:spPr>
              <a:blipFill>
                <a:blip r:embed="rId2"/>
                <a:stretch>
                  <a:fillRect b="-404"/>
                </a:stretch>
              </a:blipFill>
            </p:spPr>
            <p:txBody>
              <a:bodyPr/>
              <a:lstStyle/>
              <a:p>
                <a:r>
                  <a:rPr lang="en-CA">
                    <a:noFill/>
                  </a:rPr>
                  <a:t> </a:t>
                </a:r>
              </a:p>
            </p:txBody>
          </p:sp>
        </mc:Fallback>
      </mc:AlternateContent>
    </p:spTree>
    <p:extLst>
      <p:ext uri="{BB962C8B-B14F-4D97-AF65-F5344CB8AC3E}">
        <p14:creationId xmlns:p14="http://schemas.microsoft.com/office/powerpoint/2010/main" val="19035140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endParaRPr lang="en-US" altLang="en-US" dirty="0"/>
          </a:p>
        </p:txBody>
      </p:sp>
      <p:graphicFrame>
        <p:nvGraphicFramePr>
          <p:cNvPr id="4" name="Content Placeholder 3"/>
          <p:cNvGraphicFramePr>
            <a:graphicFrameLocks noGrp="1"/>
          </p:cNvGraphicFramePr>
          <p:nvPr>
            <p:ph idx="1"/>
          </p:nvPr>
        </p:nvGraphicFramePr>
        <p:xfrm>
          <a:off x="1600200" y="2133600"/>
          <a:ext cx="5257800" cy="4191000"/>
        </p:xfrm>
        <a:graphic>
          <a:graphicData uri="http://schemas.openxmlformats.org/drawingml/2006/table">
            <a:tbl>
              <a:tblPr>
                <a:tableStyleId>{5C22544A-7EE6-4342-B048-85BDC9FD1C3A}</a:tableStyleId>
              </a:tblPr>
              <a:tblGrid>
                <a:gridCol w="2667000">
                  <a:extLst>
                    <a:ext uri="{9D8B030D-6E8A-4147-A177-3AD203B41FA5}">
                      <a16:colId xmlns:a16="http://schemas.microsoft.com/office/drawing/2014/main" val="20000"/>
                    </a:ext>
                  </a:extLst>
                </a:gridCol>
                <a:gridCol w="1123507">
                  <a:extLst>
                    <a:ext uri="{9D8B030D-6E8A-4147-A177-3AD203B41FA5}">
                      <a16:colId xmlns:a16="http://schemas.microsoft.com/office/drawing/2014/main" val="20001"/>
                    </a:ext>
                  </a:extLst>
                </a:gridCol>
                <a:gridCol w="1467293">
                  <a:extLst>
                    <a:ext uri="{9D8B030D-6E8A-4147-A177-3AD203B41FA5}">
                      <a16:colId xmlns:a16="http://schemas.microsoft.com/office/drawing/2014/main" val="20002"/>
                    </a:ext>
                  </a:extLst>
                </a:gridCol>
              </a:tblGrid>
              <a:tr h="1397000">
                <a:tc>
                  <a:txBody>
                    <a:bodyPr/>
                    <a:lstStyle/>
                    <a:p>
                      <a:pPr algn="l" fontAlgn="b"/>
                      <a:endParaRPr lang="en-US" sz="3200" b="0" i="0" u="none" strike="noStrike" dirty="0">
                        <a:solidFill>
                          <a:srgbClr val="000000"/>
                        </a:solidFill>
                        <a:effectLst/>
                        <a:latin typeface="Calibri"/>
                      </a:endParaRPr>
                    </a:p>
                  </a:txBody>
                  <a:tcPr marL="6350" marR="6350" marT="6350" marB="0" anchor="b"/>
                </a:tc>
                <a:tc>
                  <a:txBody>
                    <a:bodyPr/>
                    <a:lstStyle/>
                    <a:p>
                      <a:pPr algn="l" fontAlgn="b"/>
                      <a:r>
                        <a:rPr lang="en-US" sz="3200" u="none" strike="noStrike" dirty="0">
                          <a:effectLst/>
                        </a:rPr>
                        <a:t>NPV</a:t>
                      </a:r>
                      <a:endParaRPr lang="en-US" sz="3200" b="0" i="0" u="none" strike="noStrike" dirty="0">
                        <a:solidFill>
                          <a:srgbClr val="000000"/>
                        </a:solidFill>
                        <a:effectLst/>
                        <a:latin typeface="Calibri"/>
                      </a:endParaRPr>
                    </a:p>
                  </a:txBody>
                  <a:tcPr marL="6350" marR="6350" marT="6350" marB="0" anchor="b"/>
                </a:tc>
                <a:tc>
                  <a:txBody>
                    <a:bodyPr/>
                    <a:lstStyle/>
                    <a:p>
                      <a:pPr algn="l" fontAlgn="b"/>
                      <a:r>
                        <a:rPr lang="en-US" sz="3200" u="none" strike="noStrike">
                          <a:effectLst/>
                        </a:rPr>
                        <a:t>IRR</a:t>
                      </a:r>
                      <a:endParaRPr lang="en-US" sz="3200" b="0" i="0" u="none" strike="noStrike">
                        <a:solidFill>
                          <a:srgbClr val="000000"/>
                        </a:solidFill>
                        <a:effectLst/>
                        <a:latin typeface="Calibri"/>
                      </a:endParaRPr>
                    </a:p>
                  </a:txBody>
                  <a:tcPr marL="6350" marR="6350" marT="6350" marB="0" anchor="b"/>
                </a:tc>
                <a:extLst>
                  <a:ext uri="{0D108BD9-81ED-4DB2-BD59-A6C34878D82A}">
                    <a16:rowId xmlns:a16="http://schemas.microsoft.com/office/drawing/2014/main" val="10000"/>
                  </a:ext>
                </a:extLst>
              </a:tr>
              <a:tr h="1397000">
                <a:tc>
                  <a:txBody>
                    <a:bodyPr/>
                    <a:lstStyle/>
                    <a:p>
                      <a:pPr algn="l" fontAlgn="b"/>
                      <a:r>
                        <a:rPr lang="en-US" sz="3200" u="none" strike="noStrike" dirty="0">
                          <a:effectLst/>
                        </a:rPr>
                        <a:t>first project</a:t>
                      </a:r>
                      <a:endParaRPr lang="en-US" sz="3200" b="0" i="0" u="none" strike="noStrike" dirty="0">
                        <a:solidFill>
                          <a:srgbClr val="000000"/>
                        </a:solidFill>
                        <a:effectLst/>
                        <a:latin typeface="Arial"/>
                      </a:endParaRPr>
                    </a:p>
                  </a:txBody>
                  <a:tcPr marL="6350" marR="6350" marT="6350" marB="0" anchor="b"/>
                </a:tc>
                <a:tc>
                  <a:txBody>
                    <a:bodyPr/>
                    <a:lstStyle/>
                    <a:p>
                      <a:pPr algn="r" fontAlgn="b"/>
                      <a:r>
                        <a:rPr lang="en-US" sz="3200" b="0" i="0" u="none" strike="noStrike">
                          <a:solidFill>
                            <a:schemeClr val="dk1"/>
                          </a:solidFill>
                          <a:effectLst/>
                          <a:latin typeface="+mn-lt"/>
                        </a:rPr>
                        <a:t>5.86</a:t>
                      </a:r>
                      <a:endParaRPr lang="en-US" sz="3200" b="0" i="0" u="none" strike="noStrike" dirty="0">
                        <a:solidFill>
                          <a:srgbClr val="000000"/>
                        </a:solidFill>
                        <a:effectLst/>
                        <a:latin typeface="Calibri"/>
                      </a:endParaRPr>
                    </a:p>
                  </a:txBody>
                  <a:tcPr marL="6350" marR="6350" marT="6350" marB="0" anchor="b"/>
                </a:tc>
                <a:tc>
                  <a:txBody>
                    <a:bodyPr/>
                    <a:lstStyle/>
                    <a:p>
                      <a:pPr algn="r" fontAlgn="b"/>
                      <a:r>
                        <a:rPr lang="en-US" sz="3200" u="none" strike="noStrike" dirty="0">
                          <a:effectLst/>
                        </a:rPr>
                        <a:t>35%</a:t>
                      </a:r>
                      <a:endParaRPr lang="en-US" sz="32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1"/>
                  </a:ext>
                </a:extLst>
              </a:tr>
              <a:tr h="1397000">
                <a:tc>
                  <a:txBody>
                    <a:bodyPr/>
                    <a:lstStyle/>
                    <a:p>
                      <a:pPr algn="l" fontAlgn="b"/>
                      <a:r>
                        <a:rPr lang="en-US" sz="3200" u="none" strike="noStrike">
                          <a:effectLst/>
                        </a:rPr>
                        <a:t>second project</a:t>
                      </a:r>
                      <a:endParaRPr lang="en-US" sz="3200" b="0" i="0" u="none" strike="noStrike">
                        <a:solidFill>
                          <a:srgbClr val="000000"/>
                        </a:solidFill>
                        <a:effectLst/>
                        <a:latin typeface="Arial"/>
                      </a:endParaRPr>
                    </a:p>
                  </a:txBody>
                  <a:tcPr marL="6350" marR="6350" marT="6350" marB="0" anchor="b"/>
                </a:tc>
                <a:tc>
                  <a:txBody>
                    <a:bodyPr/>
                    <a:lstStyle/>
                    <a:p>
                      <a:pPr algn="r" fontAlgn="b"/>
                      <a:r>
                        <a:rPr lang="en-US" sz="3200" u="none" strike="noStrike">
                          <a:effectLst/>
                        </a:rPr>
                        <a:t>10.84</a:t>
                      </a:r>
                      <a:endParaRPr lang="en-US" sz="3200" b="0" i="0" u="none" strike="noStrike">
                        <a:solidFill>
                          <a:srgbClr val="000000"/>
                        </a:solidFill>
                        <a:effectLst/>
                        <a:latin typeface="Calibri"/>
                      </a:endParaRPr>
                    </a:p>
                  </a:txBody>
                  <a:tcPr marL="6350" marR="6350" marT="6350" marB="0" anchor="b"/>
                </a:tc>
                <a:tc>
                  <a:txBody>
                    <a:bodyPr/>
                    <a:lstStyle/>
                    <a:p>
                      <a:pPr algn="r" fontAlgn="b"/>
                      <a:r>
                        <a:rPr lang="en-US" sz="3200" u="none" strike="noStrike" dirty="0">
                          <a:effectLst/>
                        </a:rPr>
                        <a:t>23%</a:t>
                      </a:r>
                      <a:endParaRPr lang="en-US" sz="32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2"/>
                  </a:ext>
                </a:extLst>
              </a:tr>
            </a:tbl>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a:t>
            </a:r>
          </a:p>
        </p:txBody>
      </p:sp>
      <p:sp>
        <p:nvSpPr>
          <p:cNvPr id="3" name="Content Placeholder 2"/>
          <p:cNvSpPr>
            <a:spLocks noGrp="1"/>
          </p:cNvSpPr>
          <p:nvPr>
            <p:ph idx="1"/>
          </p:nvPr>
        </p:nvSpPr>
        <p:spPr/>
        <p:txBody>
          <a:bodyPr/>
          <a:lstStyle/>
          <a:p>
            <a:r>
              <a:rPr lang="en-US" dirty="0"/>
              <a:t>Publicly traded companies, which can capitalize NPV instantly, prefer NPV.</a:t>
            </a:r>
          </a:p>
          <a:p>
            <a:r>
              <a:rPr lang="en-US" dirty="0"/>
              <a:t>Privately owned companies, which can only profit from actual cash flows, prefer IRR</a:t>
            </a:r>
          </a:p>
        </p:txBody>
      </p:sp>
    </p:spTree>
    <p:extLst>
      <p:ext uri="{BB962C8B-B14F-4D97-AF65-F5344CB8AC3E}">
        <p14:creationId xmlns:p14="http://schemas.microsoft.com/office/powerpoint/2010/main" val="332122170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a:t>Example 7: Value of Education:  (To be continued)</a:t>
            </a:r>
          </a:p>
        </p:txBody>
      </p:sp>
      <p:sp>
        <p:nvSpPr>
          <p:cNvPr id="52227" name="Content Placeholder 2"/>
          <p:cNvSpPr>
            <a:spLocks noGrp="1"/>
          </p:cNvSpPr>
          <p:nvPr>
            <p:ph idx="1"/>
          </p:nvPr>
        </p:nvSpPr>
        <p:spPr/>
        <p:txBody>
          <a:bodyPr/>
          <a:lstStyle/>
          <a:p>
            <a:r>
              <a:rPr lang="en-US" altLang="en-US" sz="2800" dirty="0"/>
              <a:t>Most of us start working after we get bachelor’s degree, at age 22. But some of us will spend three more years to get master’s degree, at age 25, before working. Suppose the average annual living cost is 18000 dollars. The first year after tax income is 36,000 dollars. It takes three more years to get a master’s degree. After getting a master’s degree, the first year after tax income is 42,000 dollars.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endParaRPr lang="en-US" altLang="en-US" dirty="0"/>
          </a:p>
        </p:txBody>
      </p:sp>
      <p:sp>
        <p:nvSpPr>
          <p:cNvPr id="53251" name="Content Placeholder 2"/>
          <p:cNvSpPr>
            <a:spLocks noGrp="1"/>
          </p:cNvSpPr>
          <p:nvPr>
            <p:ph idx="1"/>
          </p:nvPr>
        </p:nvSpPr>
        <p:spPr/>
        <p:txBody>
          <a:bodyPr/>
          <a:lstStyle/>
          <a:p>
            <a:r>
              <a:rPr lang="en-US" altLang="en-US" sz="2800" dirty="0"/>
              <a:t>Each year income increase by 2%. We retire at age 65, which means 43 years of work for people with bachelor’s degree and 40 years of work for people with master’s degree. Assume the discount rate is 4% per year. Calculate NPVs of two scenarios, assuming the total living cost to age of 65. (We implicitly assume the living cost after 65 to be covered by taxes and pension deductions.)</a:t>
            </a:r>
          </a:p>
          <a:p>
            <a:endParaRPr lang="en-US" altLang="en-US" sz="2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6279617"/>
              </p:ext>
            </p:extLst>
          </p:nvPr>
        </p:nvGraphicFramePr>
        <p:xfrm>
          <a:off x="914400" y="1417636"/>
          <a:ext cx="7086600" cy="4830760"/>
        </p:xfrm>
        <a:graphic>
          <a:graphicData uri="http://schemas.openxmlformats.org/drawingml/2006/table">
            <a:tbl>
              <a:tblPr>
                <a:tableStyleId>{5C22544A-7EE6-4342-B048-85BDC9FD1C3A}</a:tableStyleId>
              </a:tblPr>
              <a:tblGrid>
                <a:gridCol w="5440219">
                  <a:extLst>
                    <a:ext uri="{9D8B030D-6E8A-4147-A177-3AD203B41FA5}">
                      <a16:colId xmlns:a16="http://schemas.microsoft.com/office/drawing/2014/main" val="3210248925"/>
                    </a:ext>
                  </a:extLst>
                </a:gridCol>
                <a:gridCol w="1646381">
                  <a:extLst>
                    <a:ext uri="{9D8B030D-6E8A-4147-A177-3AD203B41FA5}">
                      <a16:colId xmlns:a16="http://schemas.microsoft.com/office/drawing/2014/main" val="968026372"/>
                    </a:ext>
                  </a:extLst>
                </a:gridCol>
              </a:tblGrid>
              <a:tr h="483076">
                <a:tc>
                  <a:txBody>
                    <a:bodyPr/>
                    <a:lstStyle/>
                    <a:p>
                      <a:pPr algn="l" fontAlgn="b"/>
                      <a:r>
                        <a:rPr lang="en-US" sz="2800" u="none" strike="noStrike" dirty="0">
                          <a:effectLst/>
                        </a:rPr>
                        <a:t>Bachelor</a:t>
                      </a:r>
                      <a:endParaRPr lang="en-US" sz="2800" b="0" i="0" u="none" strike="noStrike" dirty="0">
                        <a:effectLst/>
                        <a:latin typeface="Arial" panose="020B0604020202020204" pitchFamily="34" charset="0"/>
                      </a:endParaRPr>
                    </a:p>
                  </a:txBody>
                  <a:tcPr marL="9525" marR="9525" marT="9525" marB="0" anchor="b"/>
                </a:tc>
                <a:tc>
                  <a:txBody>
                    <a:bodyPr/>
                    <a:lstStyle/>
                    <a:p>
                      <a:pPr algn="l" fontAlgn="b"/>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264383163"/>
                  </a:ext>
                </a:extLst>
              </a:tr>
              <a:tr h="483076">
                <a:tc>
                  <a:txBody>
                    <a:bodyPr/>
                    <a:lstStyle/>
                    <a:p>
                      <a:pPr algn="l" fontAlgn="b"/>
                      <a:r>
                        <a:rPr lang="en-US" sz="2800" u="none" strike="noStrike" dirty="0">
                          <a:effectLst/>
                        </a:rPr>
                        <a:t>average annual living cost</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18000</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73668017"/>
                  </a:ext>
                </a:extLst>
              </a:tr>
              <a:tr h="483076">
                <a:tc>
                  <a:txBody>
                    <a:bodyPr/>
                    <a:lstStyle/>
                    <a:p>
                      <a:pPr algn="l" fontAlgn="b"/>
                      <a:r>
                        <a:rPr lang="en-US" sz="2800" u="none" strike="noStrike" dirty="0">
                          <a:effectLst/>
                        </a:rPr>
                        <a:t>number of years</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65</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880357813"/>
                  </a:ext>
                </a:extLst>
              </a:tr>
              <a:tr h="483076">
                <a:tc>
                  <a:txBody>
                    <a:bodyPr/>
                    <a:lstStyle/>
                    <a:p>
                      <a:pPr algn="l" fontAlgn="b"/>
                      <a:r>
                        <a:rPr lang="en-US" sz="2800" u="none" strike="noStrike" dirty="0">
                          <a:effectLst/>
                        </a:rPr>
                        <a:t>age start working</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22</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05765753"/>
                  </a:ext>
                </a:extLst>
              </a:tr>
              <a:tr h="483076">
                <a:tc>
                  <a:txBody>
                    <a:bodyPr/>
                    <a:lstStyle/>
                    <a:p>
                      <a:pPr algn="l" fontAlgn="b"/>
                      <a:r>
                        <a:rPr lang="en-US" sz="2800" u="none" strike="noStrike" dirty="0">
                          <a:effectLst/>
                        </a:rPr>
                        <a:t>first year after tax income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36000</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18567897"/>
                  </a:ext>
                </a:extLst>
              </a:tr>
              <a:tr h="483076">
                <a:tc>
                  <a:txBody>
                    <a:bodyPr/>
                    <a:lstStyle/>
                    <a:p>
                      <a:pPr algn="l" fontAlgn="b"/>
                      <a:r>
                        <a:rPr lang="en-US" sz="2800" u="none" strike="noStrike" dirty="0">
                          <a:effectLst/>
                        </a:rPr>
                        <a:t>annual increase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2%</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22507045"/>
                  </a:ext>
                </a:extLst>
              </a:tr>
              <a:tr h="483076">
                <a:tc>
                  <a:txBody>
                    <a:bodyPr/>
                    <a:lstStyle/>
                    <a:p>
                      <a:pPr algn="l" fontAlgn="b"/>
                      <a:r>
                        <a:rPr lang="en-US" sz="2800" u="none" strike="noStrike" dirty="0">
                          <a:effectLst/>
                        </a:rPr>
                        <a:t>Discount rate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4%</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77823549"/>
                  </a:ext>
                </a:extLst>
              </a:tr>
              <a:tr h="483076">
                <a:tc>
                  <a:txBody>
                    <a:bodyPr/>
                    <a:lstStyle/>
                    <a:p>
                      <a:pPr algn="l" fontAlgn="b"/>
                      <a:r>
                        <a:rPr lang="en-US" sz="2800" u="none" strike="noStrike" dirty="0">
                          <a:effectLst/>
                        </a:rPr>
                        <a:t>PV of total living cost</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414840.3</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7827906"/>
                  </a:ext>
                </a:extLst>
              </a:tr>
              <a:tr h="483076">
                <a:tc>
                  <a:txBody>
                    <a:bodyPr/>
                    <a:lstStyle/>
                    <a:p>
                      <a:pPr algn="l" fontAlgn="b"/>
                      <a:r>
                        <a:rPr lang="en-US" sz="2800" u="none" strike="noStrike" dirty="0">
                          <a:effectLst/>
                        </a:rPr>
                        <a:t>PV  of total income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dirty="0">
                          <a:effectLst/>
                        </a:rPr>
                        <a:t>429976.1</a:t>
                      </a:r>
                      <a:endParaRPr lang="en-US" sz="2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206196055"/>
                  </a:ext>
                </a:extLst>
              </a:tr>
              <a:tr h="483076">
                <a:tc>
                  <a:txBody>
                    <a:bodyPr/>
                    <a:lstStyle/>
                    <a:p>
                      <a:pPr algn="l" fontAlgn="b"/>
                      <a:r>
                        <a:rPr lang="en-US" sz="2800" u="none" strike="noStrike" dirty="0">
                          <a:effectLst/>
                        </a:rPr>
                        <a:t>NPV</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dirty="0">
                          <a:effectLst/>
                        </a:rPr>
                        <a:t>15135.85</a:t>
                      </a:r>
                      <a:endParaRPr lang="en-US" sz="2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559908421"/>
                  </a:ext>
                </a:extLst>
              </a:tr>
            </a:tbl>
          </a:graphicData>
        </a:graphic>
      </p:graphicFrame>
    </p:spTree>
    <p:extLst>
      <p:ext uri="{BB962C8B-B14F-4D97-AF65-F5344CB8AC3E}">
        <p14:creationId xmlns:p14="http://schemas.microsoft.com/office/powerpoint/2010/main" val="1440538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9330440"/>
              </p:ext>
            </p:extLst>
          </p:nvPr>
        </p:nvGraphicFramePr>
        <p:xfrm>
          <a:off x="914400" y="1523996"/>
          <a:ext cx="7543800" cy="5029200"/>
        </p:xfrm>
        <a:graphic>
          <a:graphicData uri="http://schemas.openxmlformats.org/drawingml/2006/table">
            <a:tbl>
              <a:tblPr>
                <a:tableStyleId>{5C22544A-7EE6-4342-B048-85BDC9FD1C3A}</a:tableStyleId>
              </a:tblPr>
              <a:tblGrid>
                <a:gridCol w="5791201">
                  <a:extLst>
                    <a:ext uri="{9D8B030D-6E8A-4147-A177-3AD203B41FA5}">
                      <a16:colId xmlns:a16="http://schemas.microsoft.com/office/drawing/2014/main" val="94480987"/>
                    </a:ext>
                  </a:extLst>
                </a:gridCol>
                <a:gridCol w="1752599">
                  <a:extLst>
                    <a:ext uri="{9D8B030D-6E8A-4147-A177-3AD203B41FA5}">
                      <a16:colId xmlns:a16="http://schemas.microsoft.com/office/drawing/2014/main" val="1793771053"/>
                    </a:ext>
                  </a:extLst>
                </a:gridCol>
              </a:tblGrid>
              <a:tr h="502920">
                <a:tc>
                  <a:txBody>
                    <a:bodyPr/>
                    <a:lstStyle/>
                    <a:p>
                      <a:pPr algn="l" fontAlgn="b"/>
                      <a:r>
                        <a:rPr lang="en-US" sz="2800" u="none" strike="noStrike" dirty="0">
                          <a:effectLst/>
                        </a:rPr>
                        <a:t>Master</a:t>
                      </a:r>
                      <a:endParaRPr lang="en-US" sz="2800" b="0" i="0" u="none" strike="noStrike" dirty="0">
                        <a:effectLst/>
                        <a:latin typeface="Arial" panose="020B0604020202020204" pitchFamily="34" charset="0"/>
                      </a:endParaRPr>
                    </a:p>
                  </a:txBody>
                  <a:tcPr marL="9525" marR="9525" marT="9525" marB="0" anchor="b"/>
                </a:tc>
                <a:tc>
                  <a:txBody>
                    <a:bodyPr/>
                    <a:lstStyle/>
                    <a:p>
                      <a:pPr algn="l" fontAlgn="b"/>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52139000"/>
                  </a:ext>
                </a:extLst>
              </a:tr>
              <a:tr h="502920">
                <a:tc>
                  <a:txBody>
                    <a:bodyPr/>
                    <a:lstStyle/>
                    <a:p>
                      <a:pPr algn="l" fontAlgn="b"/>
                      <a:r>
                        <a:rPr lang="en-US" sz="2800" u="none" strike="noStrike" dirty="0">
                          <a:effectLst/>
                        </a:rPr>
                        <a:t>average annual living cost</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18000</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14434210"/>
                  </a:ext>
                </a:extLst>
              </a:tr>
              <a:tr h="502920">
                <a:tc>
                  <a:txBody>
                    <a:bodyPr/>
                    <a:lstStyle/>
                    <a:p>
                      <a:pPr algn="l" fontAlgn="b"/>
                      <a:r>
                        <a:rPr lang="en-US" sz="2800" u="none" strike="noStrike" dirty="0">
                          <a:effectLst/>
                        </a:rPr>
                        <a:t>number of years</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65</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47118762"/>
                  </a:ext>
                </a:extLst>
              </a:tr>
              <a:tr h="502920">
                <a:tc>
                  <a:txBody>
                    <a:bodyPr/>
                    <a:lstStyle/>
                    <a:p>
                      <a:pPr algn="l" fontAlgn="b"/>
                      <a:r>
                        <a:rPr lang="en-US" sz="2800" u="none" strike="noStrike" dirty="0">
                          <a:effectLst/>
                        </a:rPr>
                        <a:t>age start working</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25</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77303373"/>
                  </a:ext>
                </a:extLst>
              </a:tr>
              <a:tr h="502920">
                <a:tc>
                  <a:txBody>
                    <a:bodyPr/>
                    <a:lstStyle/>
                    <a:p>
                      <a:pPr algn="l" fontAlgn="b"/>
                      <a:r>
                        <a:rPr lang="en-US" sz="2800" u="none" strike="noStrike" dirty="0">
                          <a:effectLst/>
                        </a:rPr>
                        <a:t>first year after tax income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42000</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4744668"/>
                  </a:ext>
                </a:extLst>
              </a:tr>
              <a:tr h="502920">
                <a:tc>
                  <a:txBody>
                    <a:bodyPr/>
                    <a:lstStyle/>
                    <a:p>
                      <a:pPr algn="l" fontAlgn="b"/>
                      <a:r>
                        <a:rPr lang="en-US" sz="2800" u="none" strike="noStrike" dirty="0">
                          <a:effectLst/>
                        </a:rPr>
                        <a:t>annual increase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2%</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27856720"/>
                  </a:ext>
                </a:extLst>
              </a:tr>
              <a:tr h="502920">
                <a:tc>
                  <a:txBody>
                    <a:bodyPr/>
                    <a:lstStyle/>
                    <a:p>
                      <a:pPr algn="l" fontAlgn="b"/>
                      <a:r>
                        <a:rPr lang="en-US" sz="2800" u="none" strike="noStrike" dirty="0">
                          <a:effectLst/>
                        </a:rPr>
                        <a:t>Discount rate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4%</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76831970"/>
                  </a:ext>
                </a:extLst>
              </a:tr>
              <a:tr h="502920">
                <a:tc>
                  <a:txBody>
                    <a:bodyPr/>
                    <a:lstStyle/>
                    <a:p>
                      <a:pPr algn="l" fontAlgn="b"/>
                      <a:r>
                        <a:rPr lang="en-US" sz="2800" u="none" strike="noStrike" dirty="0">
                          <a:effectLst/>
                        </a:rPr>
                        <a:t>PV of total living cost</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a:effectLst/>
                        </a:rPr>
                        <a:t>414840.3</a:t>
                      </a:r>
                      <a:endParaRPr lang="en-US" sz="2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51766218"/>
                  </a:ext>
                </a:extLst>
              </a:tr>
              <a:tr h="502920">
                <a:tc>
                  <a:txBody>
                    <a:bodyPr/>
                    <a:lstStyle/>
                    <a:p>
                      <a:pPr algn="l" fontAlgn="b"/>
                      <a:r>
                        <a:rPr lang="en-US" sz="2800" u="none" strike="noStrike" dirty="0">
                          <a:effectLst/>
                        </a:rPr>
                        <a:t>PV  of total income</a:t>
                      </a:r>
                      <a:endParaRPr lang="en-US" sz="2800" b="0" i="0" u="none" strike="noStrike" dirty="0">
                        <a:effectLst/>
                        <a:latin typeface="Arial" panose="020B0604020202020204" pitchFamily="34" charset="0"/>
                      </a:endParaRPr>
                    </a:p>
                  </a:txBody>
                  <a:tcPr marL="9525" marR="9525" marT="9525" marB="0" anchor="b"/>
                </a:tc>
                <a:tc>
                  <a:txBody>
                    <a:bodyPr/>
                    <a:lstStyle/>
                    <a:p>
                      <a:pPr algn="r" fontAlgn="b"/>
                      <a:r>
                        <a:rPr lang="en-US" sz="2800" u="none" strike="noStrike" dirty="0">
                          <a:effectLst/>
                        </a:rPr>
                        <a:t>425453</a:t>
                      </a:r>
                      <a:endParaRPr lang="en-US" sz="2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850686908"/>
                  </a:ext>
                </a:extLst>
              </a:tr>
              <a:tr h="502920">
                <a:tc>
                  <a:txBody>
                    <a:bodyPr/>
                    <a:lstStyle/>
                    <a:p>
                      <a:pPr algn="l" fontAlgn="b"/>
                      <a:r>
                        <a:rPr lang="en-US" sz="2800" u="none" strike="noStrike">
                          <a:effectLst/>
                        </a:rPr>
                        <a:t>NPV</a:t>
                      </a:r>
                      <a:endParaRPr lang="en-US" sz="2800" b="0" i="0" u="none" strike="noStrike">
                        <a:effectLst/>
                        <a:latin typeface="Arial" panose="020B0604020202020204" pitchFamily="34" charset="0"/>
                      </a:endParaRPr>
                    </a:p>
                  </a:txBody>
                  <a:tcPr marL="9525" marR="9525" marT="9525" marB="0" anchor="b"/>
                </a:tc>
                <a:tc>
                  <a:txBody>
                    <a:bodyPr/>
                    <a:lstStyle/>
                    <a:p>
                      <a:pPr algn="r" fontAlgn="b"/>
                      <a:r>
                        <a:rPr lang="en-US" sz="2800" u="none" strike="noStrike" dirty="0">
                          <a:effectLst/>
                        </a:rPr>
                        <a:t>10612.7</a:t>
                      </a:r>
                      <a:endParaRPr lang="en-US" sz="2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549232012"/>
                  </a:ext>
                </a:extLst>
              </a:tr>
            </a:tbl>
          </a:graphicData>
        </a:graphic>
      </p:graphicFrame>
    </p:spTree>
    <p:extLst>
      <p:ext uri="{BB962C8B-B14F-4D97-AF65-F5344CB8AC3E}">
        <p14:creationId xmlns:p14="http://schemas.microsoft.com/office/powerpoint/2010/main" val="33159290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a:t>The NPV of the two choices are almost the same. </a:t>
            </a:r>
          </a:p>
          <a:p>
            <a:r>
              <a:rPr lang="en-US" dirty="0"/>
              <a:t>The living costs of the education years, including tuitions, are probably higher than the average. Three additional years of education for master’s degree probably will push the NPV value down below zero. That is why most people will not go for a master’s degree. </a:t>
            </a:r>
          </a:p>
        </p:txBody>
      </p:sp>
    </p:spTree>
    <p:extLst>
      <p:ext uri="{BB962C8B-B14F-4D97-AF65-F5344CB8AC3E}">
        <p14:creationId xmlns:p14="http://schemas.microsoft.com/office/powerpoint/2010/main" val="30567568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3600" dirty="0"/>
              <a:t>Discussion on broader issues</a:t>
            </a:r>
            <a:br>
              <a:rPr lang="en-US" altLang="en-US" sz="3600" dirty="0"/>
            </a:br>
            <a:r>
              <a:rPr lang="en-US" altLang="en-US" sz="3600" dirty="0"/>
              <a:t>A Common measure of performance</a:t>
            </a:r>
            <a:r>
              <a:rPr lang="en-US" altLang="en-US" dirty="0"/>
              <a:t>	</a:t>
            </a:r>
          </a:p>
        </p:txBody>
      </p:sp>
      <p:sp>
        <p:nvSpPr>
          <p:cNvPr id="8195" name="Content Placeholder 2"/>
          <p:cNvSpPr>
            <a:spLocks noGrp="1"/>
          </p:cNvSpPr>
          <p:nvPr>
            <p:ph idx="1"/>
          </p:nvPr>
        </p:nvSpPr>
        <p:spPr/>
        <p:txBody>
          <a:bodyPr/>
          <a:lstStyle/>
          <a:p>
            <a:r>
              <a:rPr lang="en-US" altLang="en-US" dirty="0"/>
              <a:t>The fate of a business depends on its profit and loss over long term.</a:t>
            </a:r>
          </a:p>
          <a:p>
            <a:r>
              <a:rPr lang="en-US" altLang="en-US" dirty="0"/>
              <a:t>The fate of a biological system depends on the increase or decrease of its population over long term.</a:t>
            </a:r>
          </a:p>
          <a:p>
            <a:r>
              <a:rPr lang="en-US" altLang="en-US" dirty="0"/>
              <a:t>The fate of a social system depends on the increase or decrease of its population over long term. </a:t>
            </a:r>
          </a:p>
          <a:p>
            <a:endParaRPr lang="en-US" altLang="en-US" dirty="0"/>
          </a:p>
          <a:p>
            <a:endParaRPr lang="en-US" altLang="en-US" dirty="0"/>
          </a:p>
        </p:txBody>
      </p:sp>
    </p:spTree>
    <p:extLst>
      <p:ext uri="{BB962C8B-B14F-4D97-AF65-F5344CB8AC3E}">
        <p14:creationId xmlns:p14="http://schemas.microsoft.com/office/powerpoint/2010/main" val="311976340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en-US" altLang="en-US" dirty="0"/>
          </a:p>
        </p:txBody>
      </p:sp>
      <p:sp>
        <p:nvSpPr>
          <p:cNvPr id="9219" name="Content Placeholder 2"/>
          <p:cNvSpPr>
            <a:spLocks noGrp="1"/>
          </p:cNvSpPr>
          <p:nvPr>
            <p:ph idx="1"/>
          </p:nvPr>
        </p:nvSpPr>
        <p:spPr/>
        <p:txBody>
          <a:bodyPr/>
          <a:lstStyle/>
          <a:p>
            <a:r>
              <a:rPr lang="en-US" altLang="en-US" dirty="0"/>
              <a:t>Among wealthy countries, Japan was the first one whose fertility rate dropped below replacement rate around 1970.</a:t>
            </a:r>
          </a:p>
          <a:p>
            <a:r>
              <a:rPr lang="en-US" altLang="en-US" dirty="0"/>
              <a:t>In 1989, Nikkei index was close to 40,000.</a:t>
            </a:r>
          </a:p>
          <a:p>
            <a:r>
              <a:rPr lang="en-US" altLang="en-US" dirty="0"/>
              <a:t>After 30 years, it is around 30,000. </a:t>
            </a:r>
          </a:p>
          <a:p>
            <a:r>
              <a:rPr lang="en-US" altLang="en-US" dirty="0"/>
              <a:t>Its median age is over 48 years, the oldest  in the world. </a:t>
            </a:r>
          </a:p>
        </p:txBody>
      </p:sp>
    </p:spTree>
    <p:extLst>
      <p:ext uri="{BB962C8B-B14F-4D97-AF65-F5344CB8AC3E}">
        <p14:creationId xmlns:p14="http://schemas.microsoft.com/office/powerpoint/2010/main" val="3986630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A88A4-5797-30E3-2C07-353ED8160701}"/>
              </a:ext>
            </a:extLst>
          </p:cNvPr>
          <p:cNvSpPr>
            <a:spLocks noGrp="1"/>
          </p:cNvSpPr>
          <p:nvPr>
            <p:ph type="title"/>
          </p:nvPr>
        </p:nvSpPr>
        <p:spPr/>
        <p:txBody>
          <a:bodyPr/>
          <a:lstStyle/>
          <a:p>
            <a:r>
              <a:rPr lang="en-US" altLang="en-US" dirty="0"/>
              <a:t>How much to invest in fixed costs?</a:t>
            </a:r>
            <a:endParaRPr lang="en-CA" dirty="0"/>
          </a:p>
        </p:txBody>
      </p:sp>
      <p:sp>
        <p:nvSpPr>
          <p:cNvPr id="3" name="Content Placeholder 2">
            <a:extLst>
              <a:ext uri="{FF2B5EF4-FFF2-40B4-BE49-F238E27FC236}">
                <a16:creationId xmlns:a16="http://schemas.microsoft.com/office/drawing/2014/main" id="{ABF1B3C3-4147-0696-DFBE-6866500DB384}"/>
              </a:ext>
            </a:extLst>
          </p:cNvPr>
          <p:cNvSpPr>
            <a:spLocks noGrp="1"/>
          </p:cNvSpPr>
          <p:nvPr>
            <p:ph idx="1"/>
          </p:nvPr>
        </p:nvSpPr>
        <p:spPr/>
        <p:txBody>
          <a:bodyPr/>
          <a:lstStyle/>
          <a:p>
            <a:r>
              <a:rPr lang="en-CA" dirty="0"/>
              <a:t>Education is considered good.</a:t>
            </a:r>
          </a:p>
          <a:p>
            <a:r>
              <a:rPr lang="en-CA" dirty="0"/>
              <a:t>Does everyone get a PhD?</a:t>
            </a:r>
          </a:p>
          <a:p>
            <a:r>
              <a:rPr lang="en-CA" dirty="0"/>
              <a:t>We have to consider expected return when deciding the fixed cost investment.</a:t>
            </a:r>
          </a:p>
        </p:txBody>
      </p:sp>
    </p:spTree>
    <p:extLst>
      <p:ext uri="{BB962C8B-B14F-4D97-AF65-F5344CB8AC3E}">
        <p14:creationId xmlns:p14="http://schemas.microsoft.com/office/powerpoint/2010/main" val="37661932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altLang="en-US" dirty="0"/>
              <a:t>Fertility remains below replacement rate significantly. </a:t>
            </a:r>
          </a:p>
          <a:p>
            <a:r>
              <a:rPr lang="en-US" altLang="en-US" dirty="0"/>
              <a:t>In 2020, the fertility rate in Japan is 1.36 per woman.</a:t>
            </a:r>
          </a:p>
          <a:p>
            <a:r>
              <a:rPr lang="en-US" dirty="0"/>
              <a:t>Public debt/GDP ratio highest in the world</a:t>
            </a:r>
          </a:p>
          <a:p>
            <a:r>
              <a:rPr lang="en-US" dirty="0"/>
              <a:t>In 2020, public debt/GDP ratio is 225%.</a:t>
            </a:r>
          </a:p>
          <a:p>
            <a:r>
              <a:rPr lang="en-US" dirty="0"/>
              <a:t>Different databases have very different figures. Some are a lot higher. I don’t know the details of the statistics very much.</a:t>
            </a:r>
          </a:p>
          <a:p>
            <a:endParaRPr lang="en-US" dirty="0"/>
          </a:p>
          <a:p>
            <a:endParaRPr lang="en-US" dirty="0"/>
          </a:p>
        </p:txBody>
      </p:sp>
    </p:spTree>
    <p:extLst>
      <p:ext uri="{BB962C8B-B14F-4D97-AF65-F5344CB8AC3E}">
        <p14:creationId xmlns:p14="http://schemas.microsoft.com/office/powerpoint/2010/main" val="31886434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6D228-F765-4B15-AE20-1A1AB868325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3835275-E03A-4C96-B8BB-264109EB0EF5}"/>
              </a:ext>
            </a:extLst>
          </p:cNvPr>
          <p:cNvSpPr>
            <a:spLocks noGrp="1"/>
          </p:cNvSpPr>
          <p:nvPr>
            <p:ph idx="1"/>
          </p:nvPr>
        </p:nvSpPr>
        <p:spPr/>
        <p:txBody>
          <a:bodyPr/>
          <a:lstStyle/>
          <a:p>
            <a:r>
              <a:rPr lang="en-US" dirty="0"/>
              <a:t>Other wealthy countries, including Canada, face similar problems</a:t>
            </a:r>
          </a:p>
          <a:p>
            <a:r>
              <a:rPr lang="en-US" dirty="0"/>
              <a:t>In Canada, the fertility rate in 2020 is 1.50 per woman.</a:t>
            </a:r>
          </a:p>
          <a:p>
            <a:r>
              <a:rPr lang="en-US" dirty="0"/>
              <a:t>Great concern on biological and financial sustainability</a:t>
            </a:r>
            <a:endParaRPr lang="en-CA" dirty="0"/>
          </a:p>
        </p:txBody>
      </p:sp>
    </p:spTree>
    <p:extLst>
      <p:ext uri="{BB962C8B-B14F-4D97-AF65-F5344CB8AC3E}">
        <p14:creationId xmlns:p14="http://schemas.microsoft.com/office/powerpoint/2010/main" val="18697152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endParaRPr lang="en-US" altLang="en-US" dirty="0"/>
          </a:p>
        </p:txBody>
      </p:sp>
      <p:sp>
        <p:nvSpPr>
          <p:cNvPr id="61443" name="Content Placeholder 2"/>
          <p:cNvSpPr>
            <a:spLocks noGrp="1"/>
          </p:cNvSpPr>
          <p:nvPr>
            <p:ph idx="1"/>
          </p:nvPr>
        </p:nvSpPr>
        <p:spPr/>
        <p:txBody>
          <a:bodyPr/>
          <a:lstStyle/>
          <a:p>
            <a:pPr marL="0" indent="0">
              <a:buNone/>
            </a:pPr>
            <a:endParaRPr lang="en-US" altLang="en-US" dirty="0"/>
          </a:p>
          <a:p>
            <a:r>
              <a:rPr lang="en-US" altLang="en-US" dirty="0"/>
              <a:t>In general, species with large body sizes ( a proxy for fixed cost), have long lifespan, low discount rate (low dissipation rate of energy, or slow rate of growth), do well in low uncertainty environment, consumer more resources and have less offspring than species with small body sizes.</a:t>
            </a:r>
          </a:p>
          <a:p>
            <a:endParaRPr lang="en-US" alt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Currently, the fertility rates in most highly industrialized countries are below replacement rate.</a:t>
            </a:r>
          </a:p>
          <a:p>
            <a:r>
              <a:rPr lang="en-US" dirty="0"/>
              <a:t>Why economy still grows in  these countries?</a:t>
            </a:r>
          </a:p>
          <a:p>
            <a:r>
              <a:rPr lang="en-US" dirty="0"/>
              <a:t>In an aging population, economy is increasingly monetized. One doesn’t make money taking care of your own babies. But senior care are often paid in salaries. </a:t>
            </a:r>
          </a:p>
        </p:txBody>
      </p:sp>
    </p:spTree>
    <p:extLst>
      <p:ext uri="{BB962C8B-B14F-4D97-AF65-F5344CB8AC3E}">
        <p14:creationId xmlns:p14="http://schemas.microsoft.com/office/powerpoint/2010/main" val="346204171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endParaRPr lang="en-US" altLang="en-US" dirty="0"/>
          </a:p>
        </p:txBody>
      </p:sp>
      <p:sp>
        <p:nvSpPr>
          <p:cNvPr id="62467" name="Content Placeholder 2"/>
          <p:cNvSpPr>
            <a:spLocks noGrp="1"/>
          </p:cNvSpPr>
          <p:nvPr>
            <p:ph idx="1"/>
          </p:nvPr>
        </p:nvSpPr>
        <p:spPr/>
        <p:txBody>
          <a:bodyPr/>
          <a:lstStyle/>
          <a:p>
            <a:r>
              <a:rPr lang="en-US" altLang="en-US" dirty="0"/>
              <a:t>To make social systems with below replacement fertility become viable again, we need to </a:t>
            </a:r>
          </a:p>
          <a:p>
            <a:pPr lvl="1"/>
            <a:r>
              <a:rPr lang="en-US" altLang="en-US" dirty="0"/>
              <a:t>lower fixed cost, </a:t>
            </a:r>
          </a:p>
          <a:p>
            <a:pPr lvl="1"/>
            <a:r>
              <a:rPr lang="en-US" altLang="en-US" dirty="0"/>
              <a:t>reduce investment duration, </a:t>
            </a:r>
          </a:p>
          <a:p>
            <a:pPr lvl="1"/>
            <a:r>
              <a:rPr lang="en-US" altLang="en-US" dirty="0"/>
              <a:t>Let the market determine discount rate, which would be much higher</a:t>
            </a:r>
          </a:p>
          <a:p>
            <a:pPr lvl="1"/>
            <a:r>
              <a:rPr lang="en-US" altLang="en-US" dirty="0"/>
              <a:t>Spend less to reduce uncertainty, buy less insurance </a:t>
            </a:r>
          </a:p>
          <a:p>
            <a:pPr lvl="1"/>
            <a:r>
              <a:rPr lang="en-US" altLang="en-US" dirty="0"/>
              <a:t>Let the market determine the market size instead of forceful government intervention</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dirty="0"/>
              <a:t>Some questions</a:t>
            </a:r>
          </a:p>
        </p:txBody>
      </p:sp>
      <p:sp>
        <p:nvSpPr>
          <p:cNvPr id="5123" name="Content Placeholder 2"/>
          <p:cNvSpPr>
            <a:spLocks noGrp="1"/>
          </p:cNvSpPr>
          <p:nvPr>
            <p:ph idx="1"/>
          </p:nvPr>
        </p:nvSpPr>
        <p:spPr/>
        <p:txBody>
          <a:bodyPr/>
          <a:lstStyle/>
          <a:p>
            <a:r>
              <a:rPr lang="en-US" altLang="en-US" dirty="0"/>
              <a:t>Should interest rate be higher or lower?</a:t>
            </a:r>
          </a:p>
          <a:p>
            <a:r>
              <a:rPr lang="en-US" altLang="en-US" dirty="0"/>
              <a:t>Can the magnitude of financial crisis and business cycles be reduced? How?  </a:t>
            </a:r>
          </a:p>
          <a:p>
            <a:r>
              <a:rPr lang="en-US" altLang="en-US" dirty="0"/>
              <a:t>Should government regulate financial institutions and businesses more or less?</a:t>
            </a:r>
          </a:p>
          <a:p>
            <a:r>
              <a:rPr lang="en-US" altLang="en-US" dirty="0"/>
              <a:t>Should government increase or decrease tax rate?</a:t>
            </a:r>
          </a:p>
          <a:p>
            <a:r>
              <a:rPr lang="en-US" altLang="en-US" dirty="0"/>
              <a:t> </a:t>
            </a:r>
          </a:p>
          <a:p>
            <a:endParaRPr lang="en-US" altLang="en-US" dirty="0"/>
          </a:p>
        </p:txBody>
      </p:sp>
    </p:spTree>
    <p:extLst>
      <p:ext uri="{BB962C8B-B14F-4D97-AF65-F5344CB8AC3E}">
        <p14:creationId xmlns:p14="http://schemas.microsoft.com/office/powerpoint/2010/main" val="175086686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t>Some questions</a:t>
            </a:r>
          </a:p>
        </p:txBody>
      </p:sp>
      <p:sp>
        <p:nvSpPr>
          <p:cNvPr id="6147" name="Content Placeholder 2"/>
          <p:cNvSpPr>
            <a:spLocks noGrp="1"/>
          </p:cNvSpPr>
          <p:nvPr>
            <p:ph idx="1"/>
          </p:nvPr>
        </p:nvSpPr>
        <p:spPr/>
        <p:txBody>
          <a:bodyPr/>
          <a:lstStyle/>
          <a:p>
            <a:r>
              <a:rPr lang="en-US" altLang="en-US" dirty="0"/>
              <a:t>Should pension deduction be increased or decreased?</a:t>
            </a:r>
          </a:p>
          <a:p>
            <a:r>
              <a:rPr lang="en-US" altLang="en-US" dirty="0"/>
              <a:t>Should people get more or less years of schooling?</a:t>
            </a:r>
          </a:p>
          <a:p>
            <a:r>
              <a:rPr lang="en-US" altLang="en-US" dirty="0"/>
              <a:t>Does the creation of Eurozone benefit or harm Europe? </a:t>
            </a:r>
          </a:p>
          <a:p>
            <a:endParaRPr lang="en-US" altLang="en-US" dirty="0"/>
          </a:p>
        </p:txBody>
      </p:sp>
    </p:spTree>
    <p:extLst>
      <p:ext uri="{BB962C8B-B14F-4D97-AF65-F5344CB8AC3E}">
        <p14:creationId xmlns:p14="http://schemas.microsoft.com/office/powerpoint/2010/main" val="3205933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en-US" altLang="en-US" dirty="0"/>
          </a:p>
        </p:txBody>
      </p:sp>
      <p:sp>
        <p:nvSpPr>
          <p:cNvPr id="7171" name="Content Placeholder 2"/>
          <p:cNvSpPr>
            <a:spLocks noGrp="1"/>
          </p:cNvSpPr>
          <p:nvPr>
            <p:ph idx="1"/>
          </p:nvPr>
        </p:nvSpPr>
        <p:spPr/>
        <p:txBody>
          <a:bodyPr/>
          <a:lstStyle/>
          <a:p>
            <a:r>
              <a:rPr lang="en-US" altLang="en-US" dirty="0"/>
              <a:t>It seems answering each question requires very specialized knowledge. </a:t>
            </a:r>
          </a:p>
          <a:p>
            <a:r>
              <a:rPr lang="en-US" altLang="en-US" dirty="0"/>
              <a:t>From our discussion about main factors in production and capital budgeting, we will answer all these questions together.</a:t>
            </a:r>
          </a:p>
          <a:p>
            <a:endParaRPr lang="en-US" altLang="en-US" dirty="0"/>
          </a:p>
          <a:p>
            <a:endParaRPr lang="en-US" altLang="en-US" dirty="0"/>
          </a:p>
        </p:txBody>
      </p:sp>
    </p:spTree>
    <p:extLst>
      <p:ext uri="{BB962C8B-B14F-4D97-AF65-F5344CB8AC3E}">
        <p14:creationId xmlns:p14="http://schemas.microsoft.com/office/powerpoint/2010/main" val="3978782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a:t>Our answer  </a:t>
            </a:r>
          </a:p>
        </p:txBody>
      </p:sp>
      <p:sp>
        <p:nvSpPr>
          <p:cNvPr id="63491" name="Content Placeholder 2"/>
          <p:cNvSpPr>
            <a:spLocks noGrp="1"/>
          </p:cNvSpPr>
          <p:nvPr>
            <p:ph idx="1"/>
          </p:nvPr>
        </p:nvSpPr>
        <p:spPr/>
        <p:txBody>
          <a:bodyPr/>
          <a:lstStyle/>
          <a:p>
            <a:r>
              <a:rPr lang="en-US" altLang="en-US" dirty="0"/>
              <a:t>Tax rate should be reduced.</a:t>
            </a:r>
          </a:p>
          <a:p>
            <a:r>
              <a:rPr lang="en-US" altLang="en-US" dirty="0"/>
              <a:t>Pension deduction should be decreased.</a:t>
            </a:r>
          </a:p>
          <a:p>
            <a:r>
              <a:rPr lang="en-US" altLang="en-US" dirty="0"/>
              <a:t>On average, people should get  less years of schooling.</a:t>
            </a:r>
          </a:p>
          <a:p>
            <a:endParaRPr lang="en-US" alt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endParaRPr lang="en-US" altLang="en-US" dirty="0"/>
          </a:p>
        </p:txBody>
      </p:sp>
      <p:sp>
        <p:nvSpPr>
          <p:cNvPr id="64515" name="Content Placeholder 2"/>
          <p:cNvSpPr>
            <a:spLocks noGrp="1"/>
          </p:cNvSpPr>
          <p:nvPr>
            <p:ph idx="1"/>
          </p:nvPr>
        </p:nvSpPr>
        <p:spPr/>
        <p:txBody>
          <a:bodyPr/>
          <a:lstStyle/>
          <a:p>
            <a:r>
              <a:rPr lang="en-US" altLang="en-US" dirty="0"/>
              <a:t>Government should regulate business activities less.</a:t>
            </a:r>
          </a:p>
          <a:p>
            <a:pPr lvl="1"/>
            <a:r>
              <a:rPr lang="en-US" altLang="en-US" dirty="0"/>
              <a:t>Small companies, with lower fixed costs, becomes more competitive. Small companies are more labor intensive and less resource intensive.</a:t>
            </a:r>
          </a:p>
          <a:p>
            <a:r>
              <a:rPr lang="en-US" altLang="en-US" dirty="0"/>
              <a:t>Central banks should play less role in setting interest rate. Interest rate will be higher  to reflect the market risk.</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5797</TotalTime>
  <Words>4681</Words>
  <Application>Microsoft Office PowerPoint</Application>
  <PresentationFormat>On-screen Show (4:3)</PresentationFormat>
  <Paragraphs>484</Paragraphs>
  <Slides>104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104</vt:i4>
      </vt:variant>
    </vt:vector>
  </HeadingPairs>
  <TitlesOfParts>
    <vt:vector size="108" baseType="lpstr">
      <vt:lpstr>Arial</vt:lpstr>
      <vt:lpstr>Calibri</vt:lpstr>
      <vt:lpstr>Cambria Math</vt:lpstr>
      <vt:lpstr>Default Design</vt:lpstr>
      <vt:lpstr>Main factors in production and financing</vt:lpstr>
      <vt:lpstr>PowerPoint Presentation</vt:lpstr>
      <vt:lpstr>Positive return: The goal of a business</vt:lpstr>
      <vt:lpstr>What factors determine the rate of return?</vt:lpstr>
      <vt:lpstr>Main factors in a business</vt:lpstr>
      <vt:lpstr>Fixed cost</vt:lpstr>
      <vt:lpstr>Examples of fixed cost</vt:lpstr>
      <vt:lpstr>PowerPoint Presentation</vt:lpstr>
      <vt:lpstr>How much to invest in fixed costs?</vt:lpstr>
      <vt:lpstr>Question</vt:lpstr>
      <vt:lpstr>PowerPoint Presentation</vt:lpstr>
      <vt:lpstr>Question</vt:lpstr>
      <vt:lpstr>PowerPoint Presentation</vt:lpstr>
      <vt:lpstr>Other important factors in business</vt:lpstr>
      <vt:lpstr>PowerPoint Presentation</vt:lpstr>
      <vt:lpstr>How to choose fixed cost and other factors</vt:lpstr>
      <vt:lpstr>Selective advantages of different pathogens</vt:lpstr>
      <vt:lpstr>PowerPoint Presentation</vt:lpstr>
      <vt:lpstr>PowerPoint Presentation</vt:lpstr>
      <vt:lpstr>The economy of RNA life</vt:lpstr>
      <vt:lpstr>PowerPoint Presentation</vt:lpstr>
      <vt:lpstr>PowerPoint Presentation</vt:lpstr>
      <vt:lpstr>PowerPoint Presentation</vt:lpstr>
      <vt:lpstr>PowerPoint Presentation</vt:lpstr>
      <vt:lpstr>Observation</vt:lpstr>
      <vt:lpstr>Example 1</vt:lpstr>
      <vt:lpstr>PowerPoint Presentation</vt:lpstr>
      <vt:lpstr>Solution</vt:lpstr>
      <vt:lpstr>PowerPoint Presentation</vt:lpstr>
      <vt:lpstr>PowerPoint Presentation</vt:lpstr>
      <vt:lpstr>PowerPoint Presentation</vt:lpstr>
      <vt:lpstr>Fixed cost, variable cost and total cost </vt:lpstr>
      <vt:lpstr>Jevons’s Paradox</vt:lpstr>
      <vt:lpstr>Possible presentation and essay topics </vt:lpstr>
      <vt:lpstr>Example 2: Fixed cost, variable cost and market size</vt:lpstr>
      <vt:lpstr>PowerPoint Presentation</vt:lpstr>
      <vt:lpstr>PowerPoint Presentation</vt:lpstr>
      <vt:lpstr>PowerPoint Presentation</vt:lpstr>
      <vt:lpstr>More realistic scenarios with competition</vt:lpstr>
      <vt:lpstr>Conclusions</vt:lpstr>
      <vt:lpstr>Upside of high fixed cost systems</vt:lpstr>
      <vt:lpstr>Downside of high fixed cost systems</vt:lpstr>
      <vt:lpstr>High fixed cost and financing</vt:lpstr>
      <vt:lpstr>PowerPoint Presentation</vt:lpstr>
      <vt:lpstr>Duration of production</vt:lpstr>
      <vt:lpstr>Benefit and cost of long duration </vt:lpstr>
      <vt:lpstr>PowerPoint Presentation</vt:lpstr>
      <vt:lpstr>Conflicts between generations</vt:lpstr>
      <vt:lpstr>Ownership or leadership transition</vt:lpstr>
      <vt:lpstr>PowerPoint Presentation</vt:lpstr>
      <vt:lpstr>Parental offspring conflict</vt:lpstr>
      <vt:lpstr>PowerPoint Presentation</vt:lpstr>
      <vt:lpstr>Conflicts of different generations of products (cell phone)</vt:lpstr>
      <vt:lpstr>PowerPoint Presentation</vt:lpstr>
      <vt:lpstr>PowerPoint Presentation</vt:lpstr>
      <vt:lpstr>Present value of a series of payments</vt:lpstr>
      <vt:lpstr>PV of series of payments. Derive it!</vt:lpstr>
      <vt:lpstr>Example 3: Fixed cost and duration of project</vt:lpstr>
      <vt:lpstr>Answers</vt:lpstr>
      <vt:lpstr>PowerPoint Presentation</vt:lpstr>
      <vt:lpstr>PowerPoint Presentation</vt:lpstr>
      <vt:lpstr>Relation between duration of production and fixed cost</vt:lpstr>
      <vt:lpstr>Discounting</vt:lpstr>
      <vt:lpstr>Example 4:Fixed cost and discount rate</vt:lpstr>
      <vt:lpstr>Answers</vt:lpstr>
      <vt:lpstr>PowerPoint Presentation</vt:lpstr>
      <vt:lpstr>Conclusion</vt:lpstr>
      <vt:lpstr>Example 5: Discount rate and growth</vt:lpstr>
      <vt:lpstr>PowerPoint Presentation</vt:lpstr>
      <vt:lpstr>Discount rate is 12% </vt:lpstr>
      <vt:lpstr>Discount rate is 3% </vt:lpstr>
      <vt:lpstr>PowerPoint Presentation</vt:lpstr>
      <vt:lpstr>Discount rate and uncertainty</vt:lpstr>
      <vt:lpstr>A rising tide lifts all boats</vt:lpstr>
      <vt:lpstr>PowerPoint Presentation</vt:lpstr>
      <vt:lpstr>NPV, IRR and fixed cost</vt:lpstr>
      <vt:lpstr>Example 6: NPV and IRR</vt:lpstr>
      <vt:lpstr>PowerPoint Presentation</vt:lpstr>
      <vt:lpstr>NPV</vt:lpstr>
      <vt:lpstr>IRR</vt:lpstr>
      <vt:lpstr>PowerPoint Presentation</vt:lpstr>
      <vt:lpstr>Observation</vt:lpstr>
      <vt:lpstr>Example 7: Value of Education:  (To be continued)</vt:lpstr>
      <vt:lpstr>PowerPoint Presentation</vt:lpstr>
      <vt:lpstr>answer</vt:lpstr>
      <vt:lpstr>PowerPoint Presentation</vt:lpstr>
      <vt:lpstr>Comments</vt:lpstr>
      <vt:lpstr>Discussion on broader issues A Common measure of performance </vt:lpstr>
      <vt:lpstr>PowerPoint Presentation</vt:lpstr>
      <vt:lpstr>PowerPoint Presentation</vt:lpstr>
      <vt:lpstr>PowerPoint Presentation</vt:lpstr>
      <vt:lpstr>PowerPoint Presentation</vt:lpstr>
      <vt:lpstr>PowerPoint Presentation</vt:lpstr>
      <vt:lpstr>PowerPoint Presentation</vt:lpstr>
      <vt:lpstr>Some questions</vt:lpstr>
      <vt:lpstr>Some questions</vt:lpstr>
      <vt:lpstr>PowerPoint Presentation</vt:lpstr>
      <vt:lpstr>Our answer  </vt:lpstr>
      <vt:lpstr>PowerPoint Presentation</vt:lpstr>
      <vt:lpstr> </vt:lpstr>
      <vt:lpstr>PowerPoint Presentation</vt:lpstr>
      <vt:lpstr>PowerPoint Presentation</vt:lpstr>
      <vt:lpstr>Nuclear weapons and terrorists</vt:lpstr>
      <vt:lpstr>Nuclear Weapons and Chemical and Biological Weapons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Jing Chen</cp:lastModifiedBy>
  <cp:revision>517</cp:revision>
  <cp:lastPrinted>2018-09-13T15:24:05Z</cp:lastPrinted>
  <dcterms:created xsi:type="dcterms:W3CDTF">1601-01-01T00:00:00Z</dcterms:created>
  <dcterms:modified xsi:type="dcterms:W3CDTF">2022-10-24T18:26:42Z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