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69"/>
  </p:handoutMasterIdLst>
  <p:sldIdLst>
    <p:sldId id="256" r:id="rId5"/>
    <p:sldId id="349" r:id="rId6"/>
    <p:sldId id="423" r:id="rId7"/>
    <p:sldId id="336" r:id="rId8"/>
    <p:sldId id="422" r:id="rId9"/>
    <p:sldId id="424" r:id="rId10"/>
    <p:sldId id="425" r:id="rId11"/>
    <p:sldId id="427" r:id="rId12"/>
    <p:sldId id="300" r:id="rId13"/>
    <p:sldId id="301" r:id="rId14"/>
    <p:sldId id="302" r:id="rId15"/>
    <p:sldId id="320" r:id="rId16"/>
    <p:sldId id="440" r:id="rId17"/>
    <p:sldId id="441" r:id="rId18"/>
    <p:sldId id="321" r:id="rId19"/>
    <p:sldId id="438" r:id="rId20"/>
    <p:sldId id="439" r:id="rId21"/>
    <p:sldId id="428" r:id="rId22"/>
    <p:sldId id="322" r:id="rId23"/>
    <p:sldId id="443" r:id="rId24"/>
    <p:sldId id="323" r:id="rId25"/>
    <p:sldId id="324" r:id="rId26"/>
    <p:sldId id="335" r:id="rId27"/>
    <p:sldId id="429" r:id="rId28"/>
    <p:sldId id="430" r:id="rId29"/>
    <p:sldId id="378" r:id="rId30"/>
    <p:sldId id="444" r:id="rId31"/>
    <p:sldId id="380" r:id="rId32"/>
    <p:sldId id="379" r:id="rId33"/>
    <p:sldId id="431" r:id="rId34"/>
    <p:sldId id="363" r:id="rId35"/>
    <p:sldId id="364" r:id="rId36"/>
    <p:sldId id="365" r:id="rId37"/>
    <p:sldId id="445" r:id="rId38"/>
    <p:sldId id="446" r:id="rId39"/>
    <p:sldId id="341" r:id="rId40"/>
    <p:sldId id="432" r:id="rId41"/>
    <p:sldId id="342" r:id="rId42"/>
    <p:sldId id="448" r:id="rId43"/>
    <p:sldId id="447" r:id="rId44"/>
    <p:sldId id="449" r:id="rId45"/>
    <p:sldId id="343" r:id="rId46"/>
    <p:sldId id="450" r:id="rId47"/>
    <p:sldId id="344" r:id="rId48"/>
    <p:sldId id="433" r:id="rId49"/>
    <p:sldId id="393" r:id="rId50"/>
    <p:sldId id="394" r:id="rId51"/>
    <p:sldId id="395" r:id="rId52"/>
    <p:sldId id="451" r:id="rId53"/>
    <p:sldId id="434" r:id="rId54"/>
    <p:sldId id="413" r:id="rId55"/>
    <p:sldId id="414" r:id="rId56"/>
    <p:sldId id="415" r:id="rId57"/>
    <p:sldId id="416" r:id="rId58"/>
    <p:sldId id="435" r:id="rId59"/>
    <p:sldId id="417" r:id="rId60"/>
    <p:sldId id="418" r:id="rId61"/>
    <p:sldId id="419" r:id="rId62"/>
    <p:sldId id="436" r:id="rId63"/>
    <p:sldId id="420" r:id="rId64"/>
    <p:sldId id="437" r:id="rId65"/>
    <p:sldId id="421" r:id="rId66"/>
    <p:sldId id="345" r:id="rId67"/>
    <p:sldId id="442" r:id="rId68"/>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F14C1D-D13F-472C-BAA2-A0F2D3670D48}" v="1" dt="2020-09-07T00:28:09.5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379" autoAdjust="0"/>
  </p:normalViewPr>
  <p:slideViewPr>
    <p:cSldViewPr>
      <p:cViewPr varScale="1">
        <p:scale>
          <a:sx n="45" d="100"/>
          <a:sy n="45" d="100"/>
        </p:scale>
        <p:origin x="809" y="38"/>
      </p:cViewPr>
      <p:guideLst>
        <p:guide orient="horz" pos="2160"/>
        <p:guide pos="2880"/>
      </p:guideLst>
    </p:cSldViewPr>
  </p:slideViewPr>
  <p:outlineViewPr>
    <p:cViewPr>
      <p:scale>
        <a:sx n="33" d="100"/>
        <a:sy n="33" d="100"/>
      </p:scale>
      <p:origin x="0" y="3576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microsoft.com/office/2015/10/relationships/revisionInfo" Target="revisionInfo.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defTabSz="915988" eaLnBrk="1" hangingPunct="1">
              <a:defRPr sz="1200" smtClean="0"/>
            </a:lvl1pPr>
          </a:lstStyle>
          <a:p>
            <a:pPr>
              <a:defRPr/>
            </a:pPr>
            <a:endParaRPr lang="en-US"/>
          </a:p>
        </p:txBody>
      </p:sp>
      <p:sp>
        <p:nvSpPr>
          <p:cNvPr id="15363" name="Rectangle 3"/>
          <p:cNvSpPr>
            <a:spLocks noGrp="1" noChangeArrowheads="1"/>
          </p:cNvSpPr>
          <p:nvPr>
            <p:ph type="dt" sz="quarter"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defTabSz="915988" eaLnBrk="1" hangingPunct="1">
              <a:defRPr sz="1200" smtClean="0"/>
            </a:lvl1pPr>
          </a:lstStyle>
          <a:p>
            <a:pPr>
              <a:defRPr/>
            </a:pPr>
            <a:endParaRPr lang="en-US"/>
          </a:p>
        </p:txBody>
      </p:sp>
      <p:sp>
        <p:nvSpPr>
          <p:cNvPr id="15364" name="Rectangle 4"/>
          <p:cNvSpPr>
            <a:spLocks noGrp="1" noChangeArrowheads="1"/>
          </p:cNvSpPr>
          <p:nvPr>
            <p:ph type="ftr" sz="quarter" idx="2"/>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defTabSz="915988" eaLnBrk="1" hangingPunct="1">
              <a:defRPr sz="1200" smtClean="0"/>
            </a:lvl1pPr>
          </a:lstStyle>
          <a:p>
            <a:pPr>
              <a:defRPr/>
            </a:pPr>
            <a:endParaRPr lang="en-US"/>
          </a:p>
        </p:txBody>
      </p:sp>
      <p:sp>
        <p:nvSpPr>
          <p:cNvPr id="15365" name="Rectangle 5"/>
          <p:cNvSpPr>
            <a:spLocks noGrp="1" noChangeArrowheads="1"/>
          </p:cNvSpPr>
          <p:nvPr>
            <p:ph type="sldNum" sz="quarter" idx="3"/>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defTabSz="915988" eaLnBrk="1" hangingPunct="1">
              <a:defRPr sz="1200" smtClean="0"/>
            </a:lvl1pPr>
          </a:lstStyle>
          <a:p>
            <a:pPr>
              <a:defRPr/>
            </a:pPr>
            <a:fld id="{A93EDD12-CF1A-4A10-BC6E-0BB068B47B8E}" type="slidenum">
              <a:rPr lang="en-US"/>
              <a:pPr>
                <a:defRPr/>
              </a:pPr>
              <a:t>‹#›</a:t>
            </a:fld>
            <a:endParaRPr lang="en-US"/>
          </a:p>
        </p:txBody>
      </p:sp>
    </p:spTree>
    <p:extLst>
      <p:ext uri="{BB962C8B-B14F-4D97-AF65-F5344CB8AC3E}">
        <p14:creationId xmlns:p14="http://schemas.microsoft.com/office/powerpoint/2010/main" val="33130570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F5B5BB-02E2-4F73-9D7C-522756BAA9BE}" type="slidenum">
              <a:rPr lang="en-US"/>
              <a:pPr>
                <a:defRPr/>
              </a:pPr>
              <a:t>‹#›</a:t>
            </a:fld>
            <a:endParaRPr lang="en-US"/>
          </a:p>
        </p:txBody>
      </p:sp>
    </p:spTree>
    <p:extLst>
      <p:ext uri="{BB962C8B-B14F-4D97-AF65-F5344CB8AC3E}">
        <p14:creationId xmlns:p14="http://schemas.microsoft.com/office/powerpoint/2010/main" val="3234563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DC5450-9348-4429-876B-A7BF43AD8962}" type="slidenum">
              <a:rPr lang="en-US"/>
              <a:pPr>
                <a:defRPr/>
              </a:pPr>
              <a:t>‹#›</a:t>
            </a:fld>
            <a:endParaRPr lang="en-US"/>
          </a:p>
        </p:txBody>
      </p:sp>
    </p:spTree>
    <p:extLst>
      <p:ext uri="{BB962C8B-B14F-4D97-AF65-F5344CB8AC3E}">
        <p14:creationId xmlns:p14="http://schemas.microsoft.com/office/powerpoint/2010/main" val="2428856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D33FA6-C0A5-424F-9AEB-877AE2984608}" type="slidenum">
              <a:rPr lang="en-US"/>
              <a:pPr>
                <a:defRPr/>
              </a:pPr>
              <a:t>‹#›</a:t>
            </a:fld>
            <a:endParaRPr lang="en-US"/>
          </a:p>
        </p:txBody>
      </p:sp>
    </p:spTree>
    <p:extLst>
      <p:ext uri="{BB962C8B-B14F-4D97-AF65-F5344CB8AC3E}">
        <p14:creationId xmlns:p14="http://schemas.microsoft.com/office/powerpoint/2010/main" val="2500616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740E3B-E379-4F0E-B1F6-367232EBF26F}" type="slidenum">
              <a:rPr lang="en-US"/>
              <a:pPr>
                <a:defRPr/>
              </a:pPr>
              <a:t>‹#›</a:t>
            </a:fld>
            <a:endParaRPr lang="en-US"/>
          </a:p>
        </p:txBody>
      </p:sp>
    </p:spTree>
    <p:extLst>
      <p:ext uri="{BB962C8B-B14F-4D97-AF65-F5344CB8AC3E}">
        <p14:creationId xmlns:p14="http://schemas.microsoft.com/office/powerpoint/2010/main" val="3017504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582FF1-4B22-44F2-8F40-67C5D7D77470}" type="slidenum">
              <a:rPr lang="en-US"/>
              <a:pPr>
                <a:defRPr/>
              </a:pPr>
              <a:t>‹#›</a:t>
            </a:fld>
            <a:endParaRPr lang="en-US"/>
          </a:p>
        </p:txBody>
      </p:sp>
    </p:spTree>
    <p:extLst>
      <p:ext uri="{BB962C8B-B14F-4D97-AF65-F5344CB8AC3E}">
        <p14:creationId xmlns:p14="http://schemas.microsoft.com/office/powerpoint/2010/main" val="1294100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C08F75-AB30-49F2-AA97-4A93344878AB}" type="slidenum">
              <a:rPr lang="en-US"/>
              <a:pPr>
                <a:defRPr/>
              </a:pPr>
              <a:t>‹#›</a:t>
            </a:fld>
            <a:endParaRPr lang="en-US"/>
          </a:p>
        </p:txBody>
      </p:sp>
    </p:spTree>
    <p:extLst>
      <p:ext uri="{BB962C8B-B14F-4D97-AF65-F5344CB8AC3E}">
        <p14:creationId xmlns:p14="http://schemas.microsoft.com/office/powerpoint/2010/main" val="2652463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5BFE8F1-4703-4E96-91F8-5D5F3E487370}" type="slidenum">
              <a:rPr lang="en-US"/>
              <a:pPr>
                <a:defRPr/>
              </a:pPr>
              <a:t>‹#›</a:t>
            </a:fld>
            <a:endParaRPr lang="en-US"/>
          </a:p>
        </p:txBody>
      </p:sp>
    </p:spTree>
    <p:extLst>
      <p:ext uri="{BB962C8B-B14F-4D97-AF65-F5344CB8AC3E}">
        <p14:creationId xmlns:p14="http://schemas.microsoft.com/office/powerpoint/2010/main" val="4140420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0FD64B2-596E-458B-93FE-0DF674BCF946}" type="slidenum">
              <a:rPr lang="en-US"/>
              <a:pPr>
                <a:defRPr/>
              </a:pPr>
              <a:t>‹#›</a:t>
            </a:fld>
            <a:endParaRPr lang="en-US"/>
          </a:p>
        </p:txBody>
      </p:sp>
    </p:spTree>
    <p:extLst>
      <p:ext uri="{BB962C8B-B14F-4D97-AF65-F5344CB8AC3E}">
        <p14:creationId xmlns:p14="http://schemas.microsoft.com/office/powerpoint/2010/main" val="2196930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EA0DEB0-BE5D-4026-8937-D9AA6D22D57F}" type="slidenum">
              <a:rPr lang="en-US"/>
              <a:pPr>
                <a:defRPr/>
              </a:pPr>
              <a:t>‹#›</a:t>
            </a:fld>
            <a:endParaRPr lang="en-US"/>
          </a:p>
        </p:txBody>
      </p:sp>
    </p:spTree>
    <p:extLst>
      <p:ext uri="{BB962C8B-B14F-4D97-AF65-F5344CB8AC3E}">
        <p14:creationId xmlns:p14="http://schemas.microsoft.com/office/powerpoint/2010/main" val="4234425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4FBB1-65B8-40FB-A2AE-AC68FF1D0128}" type="slidenum">
              <a:rPr lang="en-US"/>
              <a:pPr>
                <a:defRPr/>
              </a:pPr>
              <a:t>‹#›</a:t>
            </a:fld>
            <a:endParaRPr lang="en-US"/>
          </a:p>
        </p:txBody>
      </p:sp>
    </p:spTree>
    <p:extLst>
      <p:ext uri="{BB962C8B-B14F-4D97-AF65-F5344CB8AC3E}">
        <p14:creationId xmlns:p14="http://schemas.microsoft.com/office/powerpoint/2010/main" val="4018863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83A07-0036-4E60-AF73-B14B0D5DEA25}" type="slidenum">
              <a:rPr lang="en-US"/>
              <a:pPr>
                <a:defRPr/>
              </a:pPr>
              <a:t>‹#›</a:t>
            </a:fld>
            <a:endParaRPr lang="en-US"/>
          </a:p>
        </p:txBody>
      </p:sp>
    </p:spTree>
    <p:extLst>
      <p:ext uri="{BB962C8B-B14F-4D97-AF65-F5344CB8AC3E}">
        <p14:creationId xmlns:p14="http://schemas.microsoft.com/office/powerpoint/2010/main" val="602866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326DE13-7A03-4397-B4A3-03B4E85BBA5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ratehub.ca/prime-rate"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dirty="0"/>
              <a:t>Risk factors in loans and lending rates</a:t>
            </a:r>
          </a:p>
        </p:txBody>
      </p:sp>
      <p:sp>
        <p:nvSpPr>
          <p:cNvPr id="2051" name="Rectangle 3"/>
          <p:cNvSpPr>
            <a:spLocks noGrp="1" noChangeArrowheads="1"/>
          </p:cNvSpPr>
          <p:nvPr>
            <p:ph type="subTitle" idx="1"/>
          </p:nvPr>
        </p:nvSpPr>
        <p:spPr/>
        <p:txBody>
          <a:bodyPr/>
          <a:lstStyle/>
          <a:p>
            <a:pPr eaLnBrk="1" hangingPunct="1"/>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t>Solution</a:t>
            </a:r>
          </a:p>
        </p:txBody>
      </p:sp>
      <p:sp>
        <p:nvSpPr>
          <p:cNvPr id="5123" name="Rectangle 3"/>
          <p:cNvSpPr>
            <a:spLocks noGrp="1" noChangeArrowheads="1"/>
          </p:cNvSpPr>
          <p:nvPr>
            <p:ph type="body" idx="1"/>
          </p:nvPr>
        </p:nvSpPr>
        <p:spPr/>
        <p:txBody>
          <a:bodyPr/>
          <a:lstStyle/>
          <a:p>
            <a:pPr eaLnBrk="1" hangingPunct="1"/>
            <a:r>
              <a:rPr lang="en-US"/>
              <a:t>If the project payment is 0.8 million, the company will declare bankruptcy and the bank will receive</a:t>
            </a:r>
          </a:p>
          <a:p>
            <a:pPr lvl="2" eaLnBrk="1" hangingPunct="1"/>
            <a:r>
              <a:rPr lang="en-US"/>
              <a:t>0.8*0.6 = 0.48 million</a:t>
            </a:r>
          </a:p>
          <a:p>
            <a:pPr eaLnBrk="1" hangingPunct="1"/>
            <a:r>
              <a:rPr lang="en-US"/>
              <a:t>If the project payment is 2 million and the loan rate is x, the bank will receive</a:t>
            </a:r>
          </a:p>
          <a:p>
            <a:pPr lvl="2" eaLnBrk="1" hangingPunct="1"/>
            <a:r>
              <a:rPr lang="en-US"/>
              <a:t>1+x  million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n-US"/>
          </a:p>
        </p:txBody>
      </p:sp>
      <p:sp>
        <p:nvSpPr>
          <p:cNvPr id="6147" name="Rectangle 3"/>
          <p:cNvSpPr>
            <a:spLocks noGrp="1" noChangeArrowheads="1"/>
          </p:cNvSpPr>
          <p:nvPr>
            <p:ph type="body" idx="1"/>
          </p:nvPr>
        </p:nvSpPr>
        <p:spPr/>
        <p:txBody>
          <a:bodyPr/>
          <a:lstStyle/>
          <a:p>
            <a:pPr eaLnBrk="1" hangingPunct="1"/>
            <a:r>
              <a:rPr lang="en-US" dirty="0"/>
              <a:t>Overall, the bank is expected to receive</a:t>
            </a:r>
          </a:p>
          <a:p>
            <a:pPr lvl="2" eaLnBrk="1" hangingPunct="1"/>
            <a:r>
              <a:rPr lang="en-US" dirty="0"/>
              <a:t>(1+x)*0.85+0.48*0.15 = 1+1%+2%</a:t>
            </a:r>
          </a:p>
          <a:p>
            <a:pPr eaLnBrk="1" hangingPunct="1"/>
            <a:r>
              <a:rPr lang="en-US" dirty="0"/>
              <a:t>1% is the bank’s cost of borrowing. 2% is the bank’s required rate of return on its loans</a:t>
            </a:r>
          </a:p>
          <a:p>
            <a:pPr eaLnBrk="1" hangingPunct="1"/>
            <a:r>
              <a:rPr lang="en-US" dirty="0"/>
              <a:t>Solving the equation to get</a:t>
            </a:r>
          </a:p>
          <a:p>
            <a:pPr lvl="2" eaLnBrk="1" hangingPunct="1"/>
            <a:r>
              <a:rPr lang="en-US" dirty="0"/>
              <a:t>X = 12.71%</a:t>
            </a:r>
          </a:p>
          <a:p>
            <a:pPr eaLnBrk="1" hangingPunct="1"/>
            <a:r>
              <a:rPr lang="en-US" dirty="0"/>
              <a:t>Discount rate is a reflection of downward risk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t>Discussion</a:t>
            </a:r>
          </a:p>
        </p:txBody>
      </p:sp>
      <p:sp>
        <p:nvSpPr>
          <p:cNvPr id="7171" name="Rectangle 3"/>
          <p:cNvSpPr>
            <a:spLocks noGrp="1" noChangeArrowheads="1"/>
          </p:cNvSpPr>
          <p:nvPr>
            <p:ph type="body" idx="1"/>
          </p:nvPr>
        </p:nvSpPr>
        <p:spPr/>
        <p:txBody>
          <a:bodyPr/>
          <a:lstStyle/>
          <a:p>
            <a:pPr eaLnBrk="1" hangingPunct="1"/>
            <a:r>
              <a:rPr lang="en-US" dirty="0"/>
              <a:t>If the salvage ratio is increased to 80%, the interest rate will decline to 9.88%. </a:t>
            </a:r>
          </a:p>
          <a:p>
            <a:pPr eaLnBrk="1" hangingPunct="1"/>
            <a:r>
              <a:rPr lang="en-US" dirty="0"/>
              <a:t>When the salvage ratio is higher, the loan rate is lower.</a:t>
            </a:r>
          </a:p>
          <a:p>
            <a:pPr eaLnBrk="1" hangingPunct="1"/>
            <a:r>
              <a:rPr lang="en-US" dirty="0"/>
              <a:t>If the credit and judicial systems can increase the ratio of salvage value, the loan rate will decline.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F3BF0-4765-49F0-BA9F-7D2AAEDFD99C}"/>
              </a:ext>
            </a:extLst>
          </p:cNvPr>
          <p:cNvSpPr>
            <a:spLocks noGrp="1"/>
          </p:cNvSpPr>
          <p:nvPr>
            <p:ph type="title"/>
          </p:nvPr>
        </p:nvSpPr>
        <p:spPr/>
        <p:txBody>
          <a:bodyPr/>
          <a:lstStyle/>
          <a:p>
            <a:r>
              <a:rPr lang="en-CA" dirty="0"/>
              <a:t>Judicial systems and salvage ratio</a:t>
            </a:r>
          </a:p>
        </p:txBody>
      </p:sp>
      <p:sp>
        <p:nvSpPr>
          <p:cNvPr id="3" name="Content Placeholder 2">
            <a:extLst>
              <a:ext uri="{FF2B5EF4-FFF2-40B4-BE49-F238E27FC236}">
                <a16:creationId xmlns:a16="http://schemas.microsoft.com/office/drawing/2014/main" id="{5236241C-4931-4D72-A7B9-B5C1CE76933B}"/>
              </a:ext>
            </a:extLst>
          </p:cNvPr>
          <p:cNvSpPr>
            <a:spLocks noGrp="1"/>
          </p:cNvSpPr>
          <p:nvPr>
            <p:ph idx="1"/>
          </p:nvPr>
        </p:nvSpPr>
        <p:spPr/>
        <p:txBody>
          <a:bodyPr/>
          <a:lstStyle/>
          <a:p>
            <a:r>
              <a:rPr lang="en-CA" dirty="0"/>
              <a:t>In US and Canada, Chapter 11 Bankruptcy Code and CCAA (Companies Creditors Arrangement Act) allow debtors to stop interest payment while restructuring their businesses.</a:t>
            </a:r>
          </a:p>
          <a:p>
            <a:r>
              <a:rPr lang="en-CA" dirty="0"/>
              <a:t>In continental Europe, when debtors could not pay out interests, creditors can take over the assets swiftly. This often increases the salvage ratio.</a:t>
            </a:r>
          </a:p>
        </p:txBody>
      </p:sp>
    </p:spTree>
    <p:extLst>
      <p:ext uri="{BB962C8B-B14F-4D97-AF65-F5344CB8AC3E}">
        <p14:creationId xmlns:p14="http://schemas.microsoft.com/office/powerpoint/2010/main" val="1520661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A340-FC8E-4CC6-994D-9A638F48EFD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25EE6FB-5DC4-4AF2-B62B-4DE55E4D3632}"/>
              </a:ext>
            </a:extLst>
          </p:cNvPr>
          <p:cNvSpPr>
            <a:spLocks noGrp="1"/>
          </p:cNvSpPr>
          <p:nvPr>
            <p:ph idx="1"/>
          </p:nvPr>
        </p:nvSpPr>
        <p:spPr/>
        <p:txBody>
          <a:bodyPr/>
          <a:lstStyle/>
          <a:p>
            <a:r>
              <a:rPr lang="en-CA" dirty="0"/>
              <a:t>The differences in judicial systems reflect the differences of abundance of resources.</a:t>
            </a:r>
          </a:p>
          <a:p>
            <a:r>
              <a:rPr lang="en-CA" dirty="0"/>
              <a:t>In resource rich societies, such as North America, there are more opportunities to turn around businesses. Judicial systems give businesses more chances. </a:t>
            </a:r>
          </a:p>
          <a:p>
            <a:r>
              <a:rPr lang="en-CA" dirty="0"/>
              <a:t>In resource poor societies, there are less opportunities. Judicial systems act swiftly to reduce further waste.  </a:t>
            </a:r>
          </a:p>
        </p:txBody>
      </p:sp>
    </p:spTree>
    <p:extLst>
      <p:ext uri="{BB962C8B-B14F-4D97-AF65-F5344CB8AC3E}">
        <p14:creationId xmlns:p14="http://schemas.microsoft.com/office/powerpoint/2010/main" val="1817737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Bonds and Stocks</a:t>
            </a:r>
          </a:p>
        </p:txBody>
      </p:sp>
      <p:sp>
        <p:nvSpPr>
          <p:cNvPr id="8195" name="Rectangle 3"/>
          <p:cNvSpPr>
            <a:spLocks noGrp="1" noChangeArrowheads="1"/>
          </p:cNvSpPr>
          <p:nvPr>
            <p:ph type="body" idx="1"/>
          </p:nvPr>
        </p:nvSpPr>
        <p:spPr/>
        <p:txBody>
          <a:bodyPr/>
          <a:lstStyle/>
          <a:p>
            <a:pPr eaLnBrk="1" hangingPunct="1"/>
            <a:r>
              <a:rPr lang="en-US" dirty="0"/>
              <a:t>Bond owners have higher priority in claiming assets over stock owners. Bonds have higher salvage values than stocks.</a:t>
            </a:r>
          </a:p>
          <a:p>
            <a:pPr eaLnBrk="1" hangingPunct="1"/>
            <a:r>
              <a:rPr lang="en-US" dirty="0"/>
              <a:t>This is one reason cash flows from bonds are discounted at lower rates than cash flows from stocks. </a:t>
            </a:r>
          </a:p>
          <a:p>
            <a:pPr eaLnBrk="1" hangingPunct="1"/>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A2A39-FB5E-43BB-8DCE-7F88CCECF7D8}"/>
              </a:ext>
            </a:extLst>
          </p:cNvPr>
          <p:cNvSpPr>
            <a:spLocks noGrp="1"/>
          </p:cNvSpPr>
          <p:nvPr>
            <p:ph type="title"/>
          </p:nvPr>
        </p:nvSpPr>
        <p:spPr/>
        <p:txBody>
          <a:bodyPr/>
          <a:lstStyle/>
          <a:p>
            <a:r>
              <a:rPr lang="en-CA" dirty="0"/>
              <a:t>Financing choice: Debt or equity</a:t>
            </a:r>
          </a:p>
        </p:txBody>
      </p:sp>
      <p:sp>
        <p:nvSpPr>
          <p:cNvPr id="3" name="Content Placeholder 2">
            <a:extLst>
              <a:ext uri="{FF2B5EF4-FFF2-40B4-BE49-F238E27FC236}">
                <a16:creationId xmlns:a16="http://schemas.microsoft.com/office/drawing/2014/main" id="{243F1311-027E-4D3F-8D4C-853E3FB57C06}"/>
              </a:ext>
            </a:extLst>
          </p:cNvPr>
          <p:cNvSpPr>
            <a:spLocks noGrp="1"/>
          </p:cNvSpPr>
          <p:nvPr>
            <p:ph idx="1"/>
          </p:nvPr>
        </p:nvSpPr>
        <p:spPr/>
        <p:txBody>
          <a:bodyPr/>
          <a:lstStyle/>
          <a:p>
            <a:r>
              <a:rPr lang="en-CA" dirty="0"/>
              <a:t>For a high risk project, debt financing will incur high interest rate. We generally choose equity financing.</a:t>
            </a:r>
          </a:p>
          <a:p>
            <a:r>
              <a:rPr lang="en-CA" dirty="0"/>
              <a:t>In general, low risk projects use debt financing, high risk projects use equity financing.</a:t>
            </a:r>
          </a:p>
          <a:p>
            <a:r>
              <a:rPr lang="en-CA" dirty="0"/>
              <a:t>Some projects use the mix of debt and equity financing. Low risk tranche use debt financing and high risk tranche use equity financing.</a:t>
            </a:r>
          </a:p>
        </p:txBody>
      </p:sp>
    </p:spTree>
    <p:extLst>
      <p:ext uri="{BB962C8B-B14F-4D97-AF65-F5344CB8AC3E}">
        <p14:creationId xmlns:p14="http://schemas.microsoft.com/office/powerpoint/2010/main" val="398314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8BBD6-30DB-4E97-8AF4-62948654E833}"/>
              </a:ext>
            </a:extLst>
          </p:cNvPr>
          <p:cNvSpPr>
            <a:spLocks noGrp="1"/>
          </p:cNvSpPr>
          <p:nvPr>
            <p:ph type="title"/>
          </p:nvPr>
        </p:nvSpPr>
        <p:spPr/>
        <p:txBody>
          <a:bodyPr/>
          <a:lstStyle/>
          <a:p>
            <a:r>
              <a:rPr lang="en-CA" dirty="0"/>
              <a:t>General principle</a:t>
            </a:r>
          </a:p>
        </p:txBody>
      </p:sp>
      <p:sp>
        <p:nvSpPr>
          <p:cNvPr id="3" name="Content Placeholder 2">
            <a:extLst>
              <a:ext uri="{FF2B5EF4-FFF2-40B4-BE49-F238E27FC236}">
                <a16:creationId xmlns:a16="http://schemas.microsoft.com/office/drawing/2014/main" id="{DA9DE48D-3067-49CB-8CA0-7324483F3436}"/>
              </a:ext>
            </a:extLst>
          </p:cNvPr>
          <p:cNvSpPr>
            <a:spLocks noGrp="1"/>
          </p:cNvSpPr>
          <p:nvPr>
            <p:ph idx="1"/>
          </p:nvPr>
        </p:nvSpPr>
        <p:spPr/>
        <p:txBody>
          <a:bodyPr/>
          <a:lstStyle/>
          <a:p>
            <a:r>
              <a:rPr lang="en-CA" dirty="0"/>
              <a:t>Type of financing should match type of project cashflows.</a:t>
            </a:r>
          </a:p>
          <a:p>
            <a:r>
              <a:rPr lang="en-CA" dirty="0"/>
              <a:t>Less variable project cashflows should use debt financing. This will lower the payment rate with interests.</a:t>
            </a:r>
          </a:p>
          <a:p>
            <a:r>
              <a:rPr lang="en-CA" dirty="0"/>
              <a:t>More variable project cashflows should use equity financing. This allows more flexible payments with dividends.</a:t>
            </a:r>
          </a:p>
        </p:txBody>
      </p:sp>
    </p:spTree>
    <p:extLst>
      <p:ext uri="{BB962C8B-B14F-4D97-AF65-F5344CB8AC3E}">
        <p14:creationId xmlns:p14="http://schemas.microsoft.com/office/powerpoint/2010/main" val="1931474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48F68-0819-4AFE-AF2F-ADA37073FE2E}"/>
              </a:ext>
            </a:extLst>
          </p:cNvPr>
          <p:cNvSpPr>
            <a:spLocks noGrp="1"/>
          </p:cNvSpPr>
          <p:nvPr>
            <p:ph type="title"/>
          </p:nvPr>
        </p:nvSpPr>
        <p:spPr/>
        <p:txBody>
          <a:bodyPr/>
          <a:lstStyle/>
          <a:p>
            <a:r>
              <a:rPr lang="en-US" dirty="0"/>
              <a:t>Ratio of self funding and loan rate</a:t>
            </a:r>
            <a:endParaRPr lang="en-CA" dirty="0"/>
          </a:p>
        </p:txBody>
      </p:sp>
      <p:sp>
        <p:nvSpPr>
          <p:cNvPr id="3" name="Content Placeholder 2">
            <a:extLst>
              <a:ext uri="{FF2B5EF4-FFF2-40B4-BE49-F238E27FC236}">
                <a16:creationId xmlns:a16="http://schemas.microsoft.com/office/drawing/2014/main" id="{62DEC064-6D0C-4A8F-9278-F6E60C3D3B48}"/>
              </a:ext>
            </a:extLst>
          </p:cNvPr>
          <p:cNvSpPr>
            <a:spLocks noGrp="1"/>
          </p:cNvSpPr>
          <p:nvPr>
            <p:ph idx="1"/>
          </p:nvPr>
        </p:nvSpPr>
        <p:spPr/>
        <p:txBody>
          <a:bodyPr/>
          <a:lstStyle/>
          <a:p>
            <a:r>
              <a:rPr lang="en-CA" dirty="0"/>
              <a:t>Some companies or investment projects fund more with their own money. Some with less their own money.</a:t>
            </a:r>
          </a:p>
          <a:p>
            <a:r>
              <a:rPr lang="en-CA" dirty="0"/>
              <a:t>How does the ratio of self funding affect loan rate?</a:t>
            </a:r>
          </a:p>
        </p:txBody>
      </p:sp>
    </p:spTree>
    <p:extLst>
      <p:ext uri="{BB962C8B-B14F-4D97-AF65-F5344CB8AC3E}">
        <p14:creationId xmlns:p14="http://schemas.microsoft.com/office/powerpoint/2010/main" val="3652551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4000" dirty="0"/>
              <a:t>Example 2</a:t>
            </a:r>
          </a:p>
        </p:txBody>
      </p:sp>
      <p:sp>
        <p:nvSpPr>
          <p:cNvPr id="9219" name="Rectangle 3"/>
          <p:cNvSpPr>
            <a:spLocks noGrp="1" noChangeArrowheads="1"/>
          </p:cNvSpPr>
          <p:nvPr>
            <p:ph type="body" idx="1"/>
          </p:nvPr>
        </p:nvSpPr>
        <p:spPr/>
        <p:txBody>
          <a:bodyPr/>
          <a:lstStyle/>
          <a:p>
            <a:pPr eaLnBrk="1" hangingPunct="1">
              <a:lnSpc>
                <a:spcPct val="90000"/>
              </a:lnSpc>
            </a:pPr>
            <a:r>
              <a:rPr lang="en-US" sz="2800" dirty="0"/>
              <a:t>A business plans for a project, which will require 1 million initial investment. The business will supply 0.1 million funding itself. It will apply for 0.9 million loan from a bank and plans to repay the loan in one year. A loan officer estimates the payoff from the project will be 1.3 million with 85% probability and 0.7 million with 15% probability. If a loan defaults, on average, the bank can get 60% of the salvage value. Assume the risk free rate is zero. </a:t>
            </a:r>
          </a:p>
          <a:p>
            <a:pPr eaLnBrk="1" hangingPunct="1">
              <a:lnSpc>
                <a:spcPct val="90000"/>
              </a:lnSpc>
            </a:pP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Lending rate</a:t>
            </a:r>
          </a:p>
        </p:txBody>
      </p:sp>
      <p:sp>
        <p:nvSpPr>
          <p:cNvPr id="3" name="Content Placeholder 2"/>
          <p:cNvSpPr>
            <a:spLocks noGrp="1"/>
          </p:cNvSpPr>
          <p:nvPr>
            <p:ph idx="1"/>
          </p:nvPr>
        </p:nvSpPr>
        <p:spPr/>
        <p:txBody>
          <a:bodyPr/>
          <a:lstStyle/>
          <a:p>
            <a:r>
              <a:rPr lang="en-US" dirty="0"/>
              <a:t>Lending rate is the main reflection of loan risk.</a:t>
            </a:r>
          </a:p>
          <a:p>
            <a:r>
              <a:rPr lang="en-US" dirty="0"/>
              <a:t>How do banks determine lending rate?</a:t>
            </a:r>
          </a:p>
          <a:p>
            <a:endParaRPr lang="en-US" dirty="0"/>
          </a:p>
          <a:p>
            <a:endParaRPr lang="en-US" dirty="0"/>
          </a:p>
        </p:txBody>
      </p:sp>
    </p:spTree>
    <p:extLst>
      <p:ext uri="{BB962C8B-B14F-4D97-AF65-F5344CB8AC3E}">
        <p14:creationId xmlns:p14="http://schemas.microsoft.com/office/powerpoint/2010/main" val="42278510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DD12-D4B0-4F32-A802-E6541AAADA7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38F5225-10DD-47C9-B32F-13C9ECB3E3F3}"/>
              </a:ext>
            </a:extLst>
          </p:cNvPr>
          <p:cNvSpPr>
            <a:spLocks noGrp="1"/>
          </p:cNvSpPr>
          <p:nvPr>
            <p:ph idx="1"/>
          </p:nvPr>
        </p:nvSpPr>
        <p:spPr/>
        <p:txBody>
          <a:bodyPr/>
          <a:lstStyle/>
          <a:p>
            <a:r>
              <a:rPr lang="en-US" dirty="0"/>
              <a:t>If the bank requires 2% return on its loans, what would be the loan rate? If the business will supply 0.2, 0.3 million funding itself and apply a loan for the remaining amount of capital, what will be the loan rates? What conclusion you can draw?</a:t>
            </a:r>
            <a:endParaRPr lang="en-CA" dirty="0"/>
          </a:p>
        </p:txBody>
      </p:sp>
    </p:spTree>
    <p:extLst>
      <p:ext uri="{BB962C8B-B14F-4D97-AF65-F5344CB8AC3E}">
        <p14:creationId xmlns:p14="http://schemas.microsoft.com/office/powerpoint/2010/main" val="1942511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t>Solution</a:t>
            </a:r>
          </a:p>
        </p:txBody>
      </p:sp>
      <p:sp>
        <p:nvSpPr>
          <p:cNvPr id="10243" name="Rectangle 3"/>
          <p:cNvSpPr>
            <a:spLocks noGrp="1" noChangeArrowheads="1"/>
          </p:cNvSpPr>
          <p:nvPr>
            <p:ph type="body" idx="1"/>
          </p:nvPr>
        </p:nvSpPr>
        <p:spPr/>
        <p:txBody>
          <a:bodyPr/>
          <a:lstStyle/>
          <a:p>
            <a:pPr eaLnBrk="1" hangingPunct="1"/>
            <a:r>
              <a:rPr lang="en-US"/>
              <a:t>The amount of loan</a:t>
            </a:r>
          </a:p>
          <a:p>
            <a:pPr lvl="2" eaLnBrk="1" hangingPunct="1"/>
            <a:r>
              <a:rPr lang="en-US"/>
              <a:t>0.9 million</a:t>
            </a:r>
          </a:p>
          <a:p>
            <a:pPr eaLnBrk="1" hangingPunct="1"/>
            <a:r>
              <a:rPr lang="en-US"/>
              <a:t>The required payback</a:t>
            </a:r>
          </a:p>
          <a:p>
            <a:pPr lvl="2" eaLnBrk="1" hangingPunct="1"/>
            <a:r>
              <a:rPr lang="en-US"/>
              <a:t>0.9*1.02= 0.918</a:t>
            </a:r>
          </a:p>
          <a:p>
            <a:pPr eaLnBrk="1" hangingPunct="1"/>
            <a:r>
              <a:rPr lang="en-US"/>
              <a:t>Assume the loan rate is x</a:t>
            </a:r>
          </a:p>
          <a:p>
            <a:pPr lvl="2" eaLnBrk="1" hangingPunct="1"/>
            <a:r>
              <a:rPr lang="en-US"/>
              <a:t>0.9*(1+x)*0.85+0.7*0.6*0.15=0.918</a:t>
            </a:r>
          </a:p>
          <a:p>
            <a:pPr eaLnBrk="1" hangingPunct="1"/>
            <a:r>
              <a:rPr lang="en-US"/>
              <a:t>Solving the equation to obtain x</a:t>
            </a:r>
          </a:p>
          <a:p>
            <a:pPr lvl="2" eaLnBrk="1" hangingPunct="1"/>
            <a:r>
              <a:rPr lang="en-US"/>
              <a:t>X = 11.76%</a:t>
            </a:r>
          </a:p>
          <a:p>
            <a:pPr lvl="2" eaLnBrk="1" hangingPunct="1"/>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a:p>
        </p:txBody>
      </p:sp>
      <p:sp>
        <p:nvSpPr>
          <p:cNvPr id="11267" name="Rectangle 3"/>
          <p:cNvSpPr>
            <a:spLocks noGrp="1" noChangeArrowheads="1"/>
          </p:cNvSpPr>
          <p:nvPr>
            <p:ph type="body" idx="1"/>
          </p:nvPr>
        </p:nvSpPr>
        <p:spPr/>
        <p:txBody>
          <a:bodyPr/>
          <a:lstStyle/>
          <a:p>
            <a:pPr eaLnBrk="1" hangingPunct="1"/>
            <a:r>
              <a:rPr lang="en-US" dirty="0"/>
              <a:t>When the part of self funding is 0.2 million or 0.3 million, the required loan rate is 10.74% or 9.41%.</a:t>
            </a:r>
          </a:p>
          <a:p>
            <a:pPr eaLnBrk="1" hangingPunct="1"/>
            <a:r>
              <a:rPr lang="en-US" dirty="0"/>
              <a:t>This shows that the higher the percentage of self funding, the lower the loan rate. </a:t>
            </a:r>
          </a:p>
          <a:p>
            <a:pPr eaLnBrk="1" hangingPunct="1"/>
            <a:r>
              <a:rPr lang="en-US" dirty="0"/>
              <a:t>When you put in more of your own money, others trust you more.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t>Discussion</a:t>
            </a:r>
          </a:p>
        </p:txBody>
      </p:sp>
      <p:sp>
        <p:nvSpPr>
          <p:cNvPr id="12291" name="Rectangle 3"/>
          <p:cNvSpPr>
            <a:spLocks noGrp="1" noChangeArrowheads="1"/>
          </p:cNvSpPr>
          <p:nvPr>
            <p:ph type="body" idx="1"/>
          </p:nvPr>
        </p:nvSpPr>
        <p:spPr/>
        <p:txBody>
          <a:bodyPr/>
          <a:lstStyle/>
          <a:p>
            <a:pPr eaLnBrk="1" hangingPunct="1"/>
            <a:r>
              <a:rPr lang="en-US" dirty="0"/>
              <a:t>How much trading in banks is funded by traders themselves or by banks? </a:t>
            </a:r>
          </a:p>
          <a:p>
            <a:pPr eaLnBrk="1" hangingPunct="1"/>
            <a:r>
              <a:rPr lang="en-US" dirty="0"/>
              <a:t>Most of the trading in banks are not backed by their own money. Instead, they are backed by the understanding that the governments will help out in case of insolvency.</a:t>
            </a:r>
          </a:p>
          <a:p>
            <a:pPr eaLnBrk="1" hangingPunct="1"/>
            <a:r>
              <a:rPr lang="en-US" dirty="0"/>
              <a:t>Should banks enjoy such low rate in their own trading activities?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2B7C9-6A48-440A-B972-A096E911695A}"/>
              </a:ext>
            </a:extLst>
          </p:cNvPr>
          <p:cNvSpPr>
            <a:spLocks noGrp="1"/>
          </p:cNvSpPr>
          <p:nvPr>
            <p:ph type="title"/>
          </p:nvPr>
        </p:nvSpPr>
        <p:spPr/>
        <p:txBody>
          <a:bodyPr/>
          <a:lstStyle/>
          <a:p>
            <a:r>
              <a:rPr lang="en-CA" dirty="0"/>
              <a:t>Discussion (Continued)</a:t>
            </a:r>
          </a:p>
        </p:txBody>
      </p:sp>
      <p:sp>
        <p:nvSpPr>
          <p:cNvPr id="3" name="Content Placeholder 2">
            <a:extLst>
              <a:ext uri="{FF2B5EF4-FFF2-40B4-BE49-F238E27FC236}">
                <a16:creationId xmlns:a16="http://schemas.microsoft.com/office/drawing/2014/main" id="{E4606B06-C2B0-4F7E-8F0A-59B39702C485}"/>
              </a:ext>
            </a:extLst>
          </p:cNvPr>
          <p:cNvSpPr>
            <a:spLocks noGrp="1"/>
          </p:cNvSpPr>
          <p:nvPr>
            <p:ph idx="1"/>
          </p:nvPr>
        </p:nvSpPr>
        <p:spPr/>
        <p:txBody>
          <a:bodyPr/>
          <a:lstStyle/>
          <a:p>
            <a:r>
              <a:rPr lang="en-US" dirty="0"/>
              <a:t>It is often said the causes of financial crisis are “complex”. Are they really that complex?</a:t>
            </a:r>
          </a:p>
          <a:p>
            <a:r>
              <a:rPr lang="en-US" dirty="0"/>
              <a:t>They are not complex.</a:t>
            </a:r>
          </a:p>
          <a:p>
            <a:r>
              <a:rPr lang="en-US" dirty="0" err="1"/>
              <a:t>Tradings</a:t>
            </a:r>
            <a:r>
              <a:rPr lang="en-US" dirty="0"/>
              <a:t> with high leverage are pursued because upside goes to participants and downside goes to the public. </a:t>
            </a:r>
            <a:endParaRPr lang="en-CA" dirty="0"/>
          </a:p>
        </p:txBody>
      </p:sp>
    </p:spTree>
    <p:extLst>
      <p:ext uri="{BB962C8B-B14F-4D97-AF65-F5344CB8AC3E}">
        <p14:creationId xmlns:p14="http://schemas.microsoft.com/office/powerpoint/2010/main" val="2664847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775E9-B4CC-46FD-A277-C84100EE7A3B}"/>
              </a:ext>
            </a:extLst>
          </p:cNvPr>
          <p:cNvSpPr>
            <a:spLocks noGrp="1"/>
          </p:cNvSpPr>
          <p:nvPr>
            <p:ph type="title"/>
          </p:nvPr>
        </p:nvSpPr>
        <p:spPr/>
        <p:txBody>
          <a:bodyPr/>
          <a:lstStyle/>
          <a:p>
            <a:r>
              <a:rPr lang="en-CA" dirty="0"/>
              <a:t>Projects with different length</a:t>
            </a:r>
          </a:p>
        </p:txBody>
      </p:sp>
      <p:sp>
        <p:nvSpPr>
          <p:cNvPr id="3" name="Content Placeholder 2">
            <a:extLst>
              <a:ext uri="{FF2B5EF4-FFF2-40B4-BE49-F238E27FC236}">
                <a16:creationId xmlns:a16="http://schemas.microsoft.com/office/drawing/2014/main" id="{49E3B991-6F49-4B4F-AFA3-65EE7C59A5CB}"/>
              </a:ext>
            </a:extLst>
          </p:cNvPr>
          <p:cNvSpPr>
            <a:spLocks noGrp="1"/>
          </p:cNvSpPr>
          <p:nvPr>
            <p:ph idx="1"/>
          </p:nvPr>
        </p:nvSpPr>
        <p:spPr/>
        <p:txBody>
          <a:bodyPr/>
          <a:lstStyle/>
          <a:p>
            <a:r>
              <a:rPr lang="en-CA" dirty="0"/>
              <a:t>In earlier examples, we assume project duration is one year.</a:t>
            </a:r>
          </a:p>
          <a:p>
            <a:r>
              <a:rPr lang="en-CA" dirty="0"/>
              <a:t>Project length may be different from one year.</a:t>
            </a:r>
          </a:p>
          <a:p>
            <a:r>
              <a:rPr lang="en-CA" dirty="0"/>
              <a:t>We can perform the same calculation.</a:t>
            </a:r>
          </a:p>
        </p:txBody>
      </p:sp>
    </p:spTree>
    <p:extLst>
      <p:ext uri="{BB962C8B-B14F-4D97-AF65-F5344CB8AC3E}">
        <p14:creationId xmlns:p14="http://schemas.microsoft.com/office/powerpoint/2010/main" val="2910309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a:t>
            </a:r>
          </a:p>
        </p:txBody>
      </p:sp>
      <p:sp>
        <p:nvSpPr>
          <p:cNvPr id="3" name="Content Placeholder 2"/>
          <p:cNvSpPr>
            <a:spLocks noGrp="1"/>
          </p:cNvSpPr>
          <p:nvPr>
            <p:ph idx="1"/>
          </p:nvPr>
        </p:nvSpPr>
        <p:spPr/>
        <p:txBody>
          <a:bodyPr/>
          <a:lstStyle/>
          <a:p>
            <a:pPr lvl="0"/>
            <a:r>
              <a:rPr lang="en-US" sz="2800" dirty="0"/>
              <a:t>A business plans for a natural gas project, which will require 40 million initial investment. The business will supply 8 million funding itself. It will apply for 32 million dollar loan from a bank and plan to repay the loan in two years. A loan officer estimates the payoff from the project will be 80 million with 90% probability and 24 million with 10% probability, depending on future natural gas prices. If a loan defaults, on average, a bank can get 70% of the salvage value. Assume the bank’s financing cost is 2% per annum. </a:t>
            </a:r>
          </a:p>
          <a:p>
            <a:endParaRPr lang="en-US" sz="2800" dirty="0"/>
          </a:p>
        </p:txBody>
      </p:sp>
    </p:spTree>
    <p:extLst>
      <p:ext uri="{BB962C8B-B14F-4D97-AF65-F5344CB8AC3E}">
        <p14:creationId xmlns:p14="http://schemas.microsoft.com/office/powerpoint/2010/main" val="615226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9610B-23AC-42E0-A148-FD6794D89D1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A25E90D-E417-4CC7-89B8-C470230A5372}"/>
              </a:ext>
            </a:extLst>
          </p:cNvPr>
          <p:cNvSpPr>
            <a:spLocks noGrp="1"/>
          </p:cNvSpPr>
          <p:nvPr>
            <p:ph idx="1"/>
          </p:nvPr>
        </p:nvSpPr>
        <p:spPr/>
        <p:txBody>
          <a:bodyPr/>
          <a:lstStyle/>
          <a:p>
            <a:r>
              <a:rPr lang="en-US" dirty="0"/>
              <a:t>If the bank requires 2.5% per annum return on its loans, what would be the loan rate? If the business will supply 16 million funding itself and apply a loan for the remaining amount of capital, what will be the loan rate? What conclusion you can draw?</a:t>
            </a:r>
            <a:endParaRPr lang="en-CA" dirty="0"/>
          </a:p>
        </p:txBody>
      </p:sp>
    </p:spTree>
    <p:extLst>
      <p:ext uri="{BB962C8B-B14F-4D97-AF65-F5344CB8AC3E}">
        <p14:creationId xmlns:p14="http://schemas.microsoft.com/office/powerpoint/2010/main" val="1728276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Solution</a:t>
            </a:r>
          </a:p>
        </p:txBody>
      </p:sp>
      <p:sp>
        <p:nvSpPr>
          <p:cNvPr id="3" name="Content Placeholder 2"/>
          <p:cNvSpPr>
            <a:spLocks noGrp="1"/>
          </p:cNvSpPr>
          <p:nvPr>
            <p:ph idx="1"/>
          </p:nvPr>
        </p:nvSpPr>
        <p:spPr/>
        <p:txBody>
          <a:bodyPr/>
          <a:lstStyle/>
          <a:p>
            <a:r>
              <a:rPr lang="en-US" dirty="0"/>
              <a:t>0.9*32*(1+x)^2+0.1*24*0.7</a:t>
            </a:r>
          </a:p>
          <a:p>
            <a:r>
              <a:rPr lang="en-US" dirty="0"/>
              <a:t>=32*(1+2%+2.5%)^2</a:t>
            </a:r>
          </a:p>
        </p:txBody>
      </p:sp>
    </p:spTree>
    <p:extLst>
      <p:ext uri="{BB962C8B-B14F-4D97-AF65-F5344CB8AC3E}">
        <p14:creationId xmlns:p14="http://schemas.microsoft.com/office/powerpoint/2010/main" val="1539484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3753923"/>
              </p:ext>
            </p:extLst>
          </p:nvPr>
        </p:nvGraphicFramePr>
        <p:xfrm>
          <a:off x="533400" y="1524000"/>
          <a:ext cx="7924800" cy="5105399"/>
        </p:xfrm>
        <a:graphic>
          <a:graphicData uri="http://schemas.openxmlformats.org/drawingml/2006/table">
            <a:tbl>
              <a:tblPr>
                <a:tableStyleId>{5C22544A-7EE6-4342-B048-85BDC9FD1C3A}</a:tableStyleId>
              </a:tblPr>
              <a:tblGrid>
                <a:gridCol w="4041824">
                  <a:extLst>
                    <a:ext uri="{9D8B030D-6E8A-4147-A177-3AD203B41FA5}">
                      <a16:colId xmlns:a16="http://schemas.microsoft.com/office/drawing/2014/main" val="20000"/>
                    </a:ext>
                  </a:extLst>
                </a:gridCol>
                <a:gridCol w="944508">
                  <a:extLst>
                    <a:ext uri="{9D8B030D-6E8A-4147-A177-3AD203B41FA5}">
                      <a16:colId xmlns:a16="http://schemas.microsoft.com/office/drawing/2014/main" val="20001"/>
                    </a:ext>
                  </a:extLst>
                </a:gridCol>
                <a:gridCol w="839562">
                  <a:extLst>
                    <a:ext uri="{9D8B030D-6E8A-4147-A177-3AD203B41FA5}">
                      <a16:colId xmlns:a16="http://schemas.microsoft.com/office/drawing/2014/main" val="20002"/>
                    </a:ext>
                  </a:extLst>
                </a:gridCol>
                <a:gridCol w="314836">
                  <a:extLst>
                    <a:ext uri="{9D8B030D-6E8A-4147-A177-3AD203B41FA5}">
                      <a16:colId xmlns:a16="http://schemas.microsoft.com/office/drawing/2014/main" val="20003"/>
                    </a:ext>
                  </a:extLst>
                </a:gridCol>
                <a:gridCol w="944508">
                  <a:extLst>
                    <a:ext uri="{9D8B030D-6E8A-4147-A177-3AD203B41FA5}">
                      <a16:colId xmlns:a16="http://schemas.microsoft.com/office/drawing/2014/main" val="20004"/>
                    </a:ext>
                  </a:extLst>
                </a:gridCol>
                <a:gridCol w="839562">
                  <a:extLst>
                    <a:ext uri="{9D8B030D-6E8A-4147-A177-3AD203B41FA5}">
                      <a16:colId xmlns:a16="http://schemas.microsoft.com/office/drawing/2014/main" val="20005"/>
                    </a:ext>
                  </a:extLst>
                </a:gridCol>
              </a:tblGrid>
              <a:tr h="392723">
                <a:tc>
                  <a:txBody>
                    <a:bodyPr/>
                    <a:lstStyle/>
                    <a:p>
                      <a:pPr algn="l" fontAlgn="b"/>
                      <a:r>
                        <a:rPr lang="en-US" sz="2000" u="none" strike="noStrike" dirty="0">
                          <a:effectLst/>
                        </a:rPr>
                        <a:t>amount of initial investment</a:t>
                      </a:r>
                      <a:endParaRPr lang="en-US" sz="2000" b="0" i="0" u="none" strike="noStrike" dirty="0">
                        <a:effectLst/>
                        <a:latin typeface="Arial"/>
                      </a:endParaRPr>
                    </a:p>
                  </a:txBody>
                  <a:tcPr marL="6350" marR="6350" marT="6350" marB="0" anchor="b"/>
                </a:tc>
                <a:tc>
                  <a:txBody>
                    <a:bodyPr/>
                    <a:lstStyle/>
                    <a:p>
                      <a:pPr algn="r" fontAlgn="b"/>
                      <a:r>
                        <a:rPr lang="en-US" sz="2000" u="none" strike="noStrike">
                          <a:effectLst/>
                        </a:rPr>
                        <a:t>40</a:t>
                      </a:r>
                      <a:endParaRPr lang="en-US" sz="2000" b="0" i="0" u="none" strike="noStrike">
                        <a:effectLst/>
                        <a:latin typeface="Arial"/>
                      </a:endParaRPr>
                    </a:p>
                  </a:txBody>
                  <a:tcPr marL="6350" marR="6350" marT="6350" marB="0" anchor="b"/>
                </a:tc>
                <a:tc>
                  <a:txBody>
                    <a:bodyPr/>
                    <a:lstStyle/>
                    <a:p>
                      <a:pPr algn="l" fontAlgn="b"/>
                      <a:r>
                        <a:rPr lang="en-US" sz="2000" u="none" strike="noStrike">
                          <a:effectLst/>
                        </a:rPr>
                        <a:t>million</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r" fontAlgn="b"/>
                      <a:r>
                        <a:rPr lang="en-US" sz="2000" u="none" strike="noStrike">
                          <a:effectLst/>
                        </a:rPr>
                        <a:t>40</a:t>
                      </a:r>
                      <a:endParaRPr lang="en-US" sz="2000" b="0" i="0" u="none" strike="noStrike">
                        <a:effectLst/>
                        <a:latin typeface="Arial"/>
                      </a:endParaRPr>
                    </a:p>
                  </a:txBody>
                  <a:tcPr marL="6350" marR="6350" marT="6350" marB="0" anchor="b"/>
                </a:tc>
                <a:tc>
                  <a:txBody>
                    <a:bodyPr/>
                    <a:lstStyle/>
                    <a:p>
                      <a:pPr algn="l" fontAlgn="b"/>
                      <a:r>
                        <a:rPr lang="en-US" sz="2000" u="none" strike="noStrike">
                          <a:effectLst/>
                        </a:rPr>
                        <a:t>million</a:t>
                      </a:r>
                      <a:endParaRPr lang="en-US" sz="2000" b="0" i="0" u="none" strike="noStrike">
                        <a:effectLst/>
                        <a:latin typeface="Arial"/>
                      </a:endParaRPr>
                    </a:p>
                  </a:txBody>
                  <a:tcPr marL="6350" marR="6350" marT="6350" marB="0" anchor="b"/>
                </a:tc>
                <a:extLst>
                  <a:ext uri="{0D108BD9-81ED-4DB2-BD59-A6C34878D82A}">
                    <a16:rowId xmlns:a16="http://schemas.microsoft.com/office/drawing/2014/main" val="10000"/>
                  </a:ext>
                </a:extLst>
              </a:tr>
              <a:tr h="392723">
                <a:tc>
                  <a:txBody>
                    <a:bodyPr/>
                    <a:lstStyle/>
                    <a:p>
                      <a:pPr algn="l" fontAlgn="b"/>
                      <a:r>
                        <a:rPr lang="en-US" sz="2000" u="none" strike="noStrike" dirty="0">
                          <a:effectLst/>
                        </a:rPr>
                        <a:t>self funded part</a:t>
                      </a:r>
                      <a:endParaRPr lang="en-US" sz="2000" b="0" i="0" u="none" strike="noStrike" dirty="0">
                        <a:effectLst/>
                        <a:latin typeface="Arial"/>
                      </a:endParaRPr>
                    </a:p>
                  </a:txBody>
                  <a:tcPr marL="6350" marR="6350" marT="6350" marB="0" anchor="b"/>
                </a:tc>
                <a:tc>
                  <a:txBody>
                    <a:bodyPr/>
                    <a:lstStyle/>
                    <a:p>
                      <a:pPr algn="r" fontAlgn="b"/>
                      <a:r>
                        <a:rPr lang="en-US" sz="2000" u="none" strike="noStrike">
                          <a:effectLst/>
                        </a:rPr>
                        <a:t>8</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r" fontAlgn="b"/>
                      <a:r>
                        <a:rPr lang="en-US" sz="2000" u="none" strike="noStrike">
                          <a:effectLst/>
                        </a:rPr>
                        <a:t>16</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extLst>
                  <a:ext uri="{0D108BD9-81ED-4DB2-BD59-A6C34878D82A}">
                    <a16:rowId xmlns:a16="http://schemas.microsoft.com/office/drawing/2014/main" val="10001"/>
                  </a:ext>
                </a:extLst>
              </a:tr>
              <a:tr h="392723">
                <a:tc>
                  <a:txBody>
                    <a:bodyPr/>
                    <a:lstStyle/>
                    <a:p>
                      <a:pPr algn="l" fontAlgn="b"/>
                      <a:r>
                        <a:rPr lang="en-US" sz="2000" u="none" strike="noStrike" dirty="0">
                          <a:effectLst/>
                        </a:rPr>
                        <a:t>amount of loan</a:t>
                      </a:r>
                      <a:endParaRPr lang="en-US" sz="2000" b="0" i="0" u="none" strike="noStrike" dirty="0">
                        <a:effectLst/>
                        <a:latin typeface="Arial"/>
                      </a:endParaRPr>
                    </a:p>
                  </a:txBody>
                  <a:tcPr marL="6350" marR="6350" marT="6350" marB="0" anchor="b"/>
                </a:tc>
                <a:tc>
                  <a:txBody>
                    <a:bodyPr/>
                    <a:lstStyle/>
                    <a:p>
                      <a:pPr algn="r" fontAlgn="b"/>
                      <a:r>
                        <a:rPr lang="en-US" sz="2000" u="none" strike="noStrike">
                          <a:effectLst/>
                        </a:rPr>
                        <a:t>32</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r" fontAlgn="b"/>
                      <a:r>
                        <a:rPr lang="en-US" sz="2000" u="none" strike="noStrike">
                          <a:effectLst/>
                        </a:rPr>
                        <a:t>24</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extLst>
                  <a:ext uri="{0D108BD9-81ED-4DB2-BD59-A6C34878D82A}">
                    <a16:rowId xmlns:a16="http://schemas.microsoft.com/office/drawing/2014/main" val="10002"/>
                  </a:ext>
                </a:extLst>
              </a:tr>
              <a:tr h="392723">
                <a:tc>
                  <a:txBody>
                    <a:bodyPr/>
                    <a:lstStyle/>
                    <a:p>
                      <a:pPr algn="l" fontAlgn="b"/>
                      <a:r>
                        <a:rPr lang="en-US" sz="2000" u="none" strike="noStrike" dirty="0">
                          <a:effectLst/>
                        </a:rPr>
                        <a:t>risk free rate</a:t>
                      </a:r>
                      <a:endParaRPr lang="en-US" sz="2000" b="0" i="0" u="none" strike="noStrike" dirty="0">
                        <a:effectLst/>
                        <a:latin typeface="Arial"/>
                      </a:endParaRPr>
                    </a:p>
                  </a:txBody>
                  <a:tcPr marL="6350" marR="6350" marT="6350" marB="0" anchor="b"/>
                </a:tc>
                <a:tc>
                  <a:txBody>
                    <a:bodyPr/>
                    <a:lstStyle/>
                    <a:p>
                      <a:pPr algn="r" fontAlgn="b"/>
                      <a:r>
                        <a:rPr lang="en-US" sz="2000" u="none" strike="noStrike">
                          <a:effectLst/>
                        </a:rPr>
                        <a:t>2.00%</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r" fontAlgn="b"/>
                      <a:r>
                        <a:rPr lang="en-US" sz="2000" u="none" strike="noStrike">
                          <a:effectLst/>
                        </a:rPr>
                        <a:t>2.00%</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extLst>
                  <a:ext uri="{0D108BD9-81ED-4DB2-BD59-A6C34878D82A}">
                    <a16:rowId xmlns:a16="http://schemas.microsoft.com/office/drawing/2014/main" val="10003"/>
                  </a:ext>
                </a:extLst>
              </a:tr>
              <a:tr h="392723">
                <a:tc>
                  <a:txBody>
                    <a:bodyPr/>
                    <a:lstStyle/>
                    <a:p>
                      <a:pPr algn="l" fontAlgn="b"/>
                      <a:endParaRPr lang="en-US" sz="2000" b="0" i="0" u="none" strike="noStrike" dirty="0">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extLst>
                  <a:ext uri="{0D108BD9-81ED-4DB2-BD59-A6C34878D82A}">
                    <a16:rowId xmlns:a16="http://schemas.microsoft.com/office/drawing/2014/main" val="10004"/>
                  </a:ext>
                </a:extLst>
              </a:tr>
              <a:tr h="392723">
                <a:tc>
                  <a:txBody>
                    <a:bodyPr/>
                    <a:lstStyle/>
                    <a:p>
                      <a:pPr algn="l" fontAlgn="b"/>
                      <a:r>
                        <a:rPr lang="en-US" sz="2000" u="none" strike="noStrike" dirty="0">
                          <a:effectLst/>
                        </a:rPr>
                        <a:t>probability</a:t>
                      </a:r>
                      <a:endParaRPr lang="en-US" sz="2000" b="0" i="0" u="none" strike="noStrike" dirty="0">
                        <a:effectLst/>
                        <a:latin typeface="Arial"/>
                      </a:endParaRPr>
                    </a:p>
                  </a:txBody>
                  <a:tcPr marL="6350" marR="6350" marT="6350" marB="0" anchor="b"/>
                </a:tc>
                <a:tc>
                  <a:txBody>
                    <a:bodyPr/>
                    <a:lstStyle/>
                    <a:p>
                      <a:pPr algn="r" fontAlgn="b"/>
                      <a:r>
                        <a:rPr lang="en-US" sz="2000" u="none" strike="noStrike">
                          <a:effectLst/>
                        </a:rPr>
                        <a:t>0.9</a:t>
                      </a:r>
                      <a:endParaRPr lang="en-US" sz="2000" b="0" i="0" u="none" strike="noStrike">
                        <a:effectLst/>
                        <a:latin typeface="Arial"/>
                      </a:endParaRPr>
                    </a:p>
                  </a:txBody>
                  <a:tcPr marL="6350" marR="6350" marT="6350" marB="0" anchor="b"/>
                </a:tc>
                <a:tc>
                  <a:txBody>
                    <a:bodyPr/>
                    <a:lstStyle/>
                    <a:p>
                      <a:pPr algn="r" fontAlgn="b"/>
                      <a:r>
                        <a:rPr lang="en-US" sz="2000" u="none" strike="noStrike">
                          <a:effectLst/>
                        </a:rPr>
                        <a:t>0.1</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r" fontAlgn="b"/>
                      <a:r>
                        <a:rPr lang="en-US" sz="2000" u="none" strike="noStrike">
                          <a:effectLst/>
                        </a:rPr>
                        <a:t>0.9</a:t>
                      </a:r>
                      <a:endParaRPr lang="en-US" sz="2000" b="0" i="0" u="none" strike="noStrike">
                        <a:effectLst/>
                        <a:latin typeface="Arial"/>
                      </a:endParaRPr>
                    </a:p>
                  </a:txBody>
                  <a:tcPr marL="6350" marR="6350" marT="6350" marB="0" anchor="b"/>
                </a:tc>
                <a:tc>
                  <a:txBody>
                    <a:bodyPr/>
                    <a:lstStyle/>
                    <a:p>
                      <a:pPr algn="r" fontAlgn="b"/>
                      <a:r>
                        <a:rPr lang="en-US" sz="2000" u="none" strike="noStrike">
                          <a:effectLst/>
                        </a:rPr>
                        <a:t>0.1</a:t>
                      </a:r>
                      <a:endParaRPr lang="en-US" sz="2000" b="0" i="0" u="none" strike="noStrike">
                        <a:effectLst/>
                        <a:latin typeface="Arial"/>
                      </a:endParaRPr>
                    </a:p>
                  </a:txBody>
                  <a:tcPr marL="6350" marR="6350" marT="6350" marB="0" anchor="b"/>
                </a:tc>
                <a:extLst>
                  <a:ext uri="{0D108BD9-81ED-4DB2-BD59-A6C34878D82A}">
                    <a16:rowId xmlns:a16="http://schemas.microsoft.com/office/drawing/2014/main" val="10005"/>
                  </a:ext>
                </a:extLst>
              </a:tr>
              <a:tr h="392723">
                <a:tc>
                  <a:txBody>
                    <a:bodyPr/>
                    <a:lstStyle/>
                    <a:p>
                      <a:pPr algn="l" fontAlgn="b"/>
                      <a:r>
                        <a:rPr lang="en-US" sz="2000" u="none" strike="noStrike" dirty="0">
                          <a:effectLst/>
                        </a:rPr>
                        <a:t>expected payoff</a:t>
                      </a:r>
                      <a:endParaRPr lang="en-US" sz="2000" b="0" i="0" u="none" strike="noStrike" dirty="0">
                        <a:effectLst/>
                        <a:latin typeface="Arial"/>
                      </a:endParaRPr>
                    </a:p>
                  </a:txBody>
                  <a:tcPr marL="6350" marR="6350" marT="6350" marB="0" anchor="b"/>
                </a:tc>
                <a:tc>
                  <a:txBody>
                    <a:bodyPr/>
                    <a:lstStyle/>
                    <a:p>
                      <a:pPr algn="r" fontAlgn="b"/>
                      <a:r>
                        <a:rPr lang="en-US" sz="2000" u="none" strike="noStrike" dirty="0">
                          <a:effectLst/>
                        </a:rPr>
                        <a:t>80</a:t>
                      </a:r>
                      <a:endParaRPr lang="en-US" sz="2000" b="0" i="0" u="none" strike="noStrike" dirty="0">
                        <a:effectLst/>
                        <a:latin typeface="Arial"/>
                      </a:endParaRPr>
                    </a:p>
                  </a:txBody>
                  <a:tcPr marL="6350" marR="6350" marT="6350" marB="0" anchor="b"/>
                </a:tc>
                <a:tc>
                  <a:txBody>
                    <a:bodyPr/>
                    <a:lstStyle/>
                    <a:p>
                      <a:pPr algn="r" fontAlgn="b"/>
                      <a:r>
                        <a:rPr lang="en-US" sz="2000" u="none" strike="noStrike">
                          <a:effectLst/>
                        </a:rPr>
                        <a:t>24</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r" fontAlgn="b"/>
                      <a:r>
                        <a:rPr lang="en-US" sz="2000" u="none" strike="noStrike">
                          <a:effectLst/>
                        </a:rPr>
                        <a:t>80</a:t>
                      </a:r>
                      <a:endParaRPr lang="en-US" sz="2000" b="0" i="0" u="none" strike="noStrike">
                        <a:effectLst/>
                        <a:latin typeface="Arial"/>
                      </a:endParaRPr>
                    </a:p>
                  </a:txBody>
                  <a:tcPr marL="6350" marR="6350" marT="6350" marB="0" anchor="b"/>
                </a:tc>
                <a:tc>
                  <a:txBody>
                    <a:bodyPr/>
                    <a:lstStyle/>
                    <a:p>
                      <a:pPr algn="r" fontAlgn="b"/>
                      <a:r>
                        <a:rPr lang="en-US" sz="2000" u="none" strike="noStrike">
                          <a:effectLst/>
                        </a:rPr>
                        <a:t>24</a:t>
                      </a:r>
                      <a:endParaRPr lang="en-US" sz="2000" b="0" i="0" u="none" strike="noStrike">
                        <a:effectLst/>
                        <a:latin typeface="Arial"/>
                      </a:endParaRPr>
                    </a:p>
                  </a:txBody>
                  <a:tcPr marL="6350" marR="6350" marT="6350" marB="0" anchor="b"/>
                </a:tc>
                <a:extLst>
                  <a:ext uri="{0D108BD9-81ED-4DB2-BD59-A6C34878D82A}">
                    <a16:rowId xmlns:a16="http://schemas.microsoft.com/office/drawing/2014/main" val="10006"/>
                  </a:ext>
                </a:extLst>
              </a:tr>
              <a:tr h="392723">
                <a:tc>
                  <a:txBody>
                    <a:bodyPr/>
                    <a:lstStyle/>
                    <a:p>
                      <a:pPr algn="l" fontAlgn="b"/>
                      <a:r>
                        <a:rPr lang="en-US" sz="2000" u="none" strike="noStrike" dirty="0">
                          <a:effectLst/>
                        </a:rPr>
                        <a:t>Average payback to bank</a:t>
                      </a:r>
                      <a:endParaRPr lang="en-US" sz="2000" b="0" i="0" u="none" strike="noStrike" dirty="0">
                        <a:effectLst/>
                        <a:latin typeface="Arial"/>
                      </a:endParaRPr>
                    </a:p>
                  </a:txBody>
                  <a:tcPr marL="6350" marR="6350" marT="6350" marB="0" anchor="b"/>
                </a:tc>
                <a:tc>
                  <a:txBody>
                    <a:bodyPr/>
                    <a:lstStyle/>
                    <a:p>
                      <a:pPr algn="r" fontAlgn="b"/>
                      <a:r>
                        <a:rPr lang="en-US" sz="2000" u="none" strike="noStrike" dirty="0">
                          <a:effectLst/>
                        </a:rPr>
                        <a:t>34.94</a:t>
                      </a:r>
                      <a:endParaRPr lang="en-US" sz="2000" b="0" i="0" u="none" strike="noStrike" dirty="0">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r" fontAlgn="b"/>
                      <a:r>
                        <a:rPr lang="en-US" sz="2000" u="none" strike="noStrike">
                          <a:effectLst/>
                        </a:rPr>
                        <a:t>26.21</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extLst>
                  <a:ext uri="{0D108BD9-81ED-4DB2-BD59-A6C34878D82A}">
                    <a16:rowId xmlns:a16="http://schemas.microsoft.com/office/drawing/2014/main" val="10007"/>
                  </a:ext>
                </a:extLst>
              </a:tr>
              <a:tr h="392723">
                <a:tc>
                  <a:txBody>
                    <a:bodyPr/>
                    <a:lstStyle/>
                    <a:p>
                      <a:pPr algn="l" fontAlgn="b"/>
                      <a:endParaRPr lang="en-US" sz="2000" b="0" i="0" u="none" strike="noStrike" dirty="0">
                        <a:effectLst/>
                        <a:latin typeface="Arial"/>
                      </a:endParaRPr>
                    </a:p>
                  </a:txBody>
                  <a:tcPr marL="6350" marR="6350" marT="6350" marB="0" anchor="b"/>
                </a:tc>
                <a:tc>
                  <a:txBody>
                    <a:bodyPr/>
                    <a:lstStyle/>
                    <a:p>
                      <a:pPr algn="l" fontAlgn="b"/>
                      <a:endParaRPr lang="en-US" sz="2000" b="0" i="0" u="none" strike="noStrike" dirty="0">
                        <a:effectLst/>
                        <a:latin typeface="Arial"/>
                      </a:endParaRPr>
                    </a:p>
                  </a:txBody>
                  <a:tcPr marL="6350" marR="6350" marT="6350" marB="0" anchor="b"/>
                </a:tc>
                <a:tc>
                  <a:txBody>
                    <a:bodyPr/>
                    <a:lstStyle/>
                    <a:p>
                      <a:pPr algn="l" fontAlgn="b"/>
                      <a:endParaRPr lang="en-US" sz="2000" b="0" i="0" u="none" strike="noStrike" dirty="0">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extLst>
                  <a:ext uri="{0D108BD9-81ED-4DB2-BD59-A6C34878D82A}">
                    <a16:rowId xmlns:a16="http://schemas.microsoft.com/office/drawing/2014/main" val="10008"/>
                  </a:ext>
                </a:extLst>
              </a:tr>
              <a:tr h="392723">
                <a:tc>
                  <a:txBody>
                    <a:bodyPr/>
                    <a:lstStyle/>
                    <a:p>
                      <a:pPr algn="l" fontAlgn="b"/>
                      <a:r>
                        <a:rPr lang="en-US" sz="2000" u="none" strike="noStrike">
                          <a:effectLst/>
                        </a:rPr>
                        <a:t>salvage ratio</a:t>
                      </a:r>
                      <a:endParaRPr lang="en-US" sz="2000" b="0" i="0" u="none" strike="noStrike">
                        <a:effectLst/>
                        <a:latin typeface="Arial"/>
                      </a:endParaRPr>
                    </a:p>
                  </a:txBody>
                  <a:tcPr marL="6350" marR="6350" marT="6350" marB="0" anchor="b"/>
                </a:tc>
                <a:tc>
                  <a:txBody>
                    <a:bodyPr/>
                    <a:lstStyle/>
                    <a:p>
                      <a:pPr algn="r" fontAlgn="b"/>
                      <a:r>
                        <a:rPr lang="en-US" sz="2000" u="none" strike="noStrike" dirty="0">
                          <a:effectLst/>
                        </a:rPr>
                        <a:t>70%</a:t>
                      </a:r>
                      <a:endParaRPr lang="en-US" sz="2000" b="0" i="0" u="none" strike="noStrike" dirty="0">
                        <a:effectLst/>
                        <a:latin typeface="Arial"/>
                      </a:endParaRPr>
                    </a:p>
                  </a:txBody>
                  <a:tcPr marL="6350" marR="6350" marT="6350" marB="0" anchor="b"/>
                </a:tc>
                <a:tc>
                  <a:txBody>
                    <a:bodyPr/>
                    <a:lstStyle/>
                    <a:p>
                      <a:pPr algn="l" fontAlgn="b"/>
                      <a:endParaRPr lang="en-US" sz="2000" b="0" i="0" u="none" strike="noStrike" dirty="0">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r" fontAlgn="b"/>
                      <a:r>
                        <a:rPr lang="en-US" sz="2000" u="none" strike="noStrike">
                          <a:effectLst/>
                        </a:rPr>
                        <a:t>70%</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extLst>
                  <a:ext uri="{0D108BD9-81ED-4DB2-BD59-A6C34878D82A}">
                    <a16:rowId xmlns:a16="http://schemas.microsoft.com/office/drawing/2014/main" val="10009"/>
                  </a:ext>
                </a:extLst>
              </a:tr>
              <a:tr h="392723">
                <a:tc>
                  <a:txBody>
                    <a:bodyPr/>
                    <a:lstStyle/>
                    <a:p>
                      <a:pPr algn="l" fontAlgn="b"/>
                      <a:r>
                        <a:rPr lang="en-US" sz="2000" u="none" strike="noStrike">
                          <a:effectLst/>
                        </a:rPr>
                        <a:t>required return on loans</a:t>
                      </a:r>
                      <a:endParaRPr lang="en-US" sz="2000" b="0" i="0" u="none" strike="noStrike">
                        <a:effectLst/>
                        <a:latin typeface="Arial"/>
                      </a:endParaRPr>
                    </a:p>
                  </a:txBody>
                  <a:tcPr marL="6350" marR="6350" marT="6350" marB="0" anchor="b"/>
                </a:tc>
                <a:tc>
                  <a:txBody>
                    <a:bodyPr/>
                    <a:lstStyle/>
                    <a:p>
                      <a:pPr algn="r" fontAlgn="b"/>
                      <a:r>
                        <a:rPr lang="en-US" sz="2000" u="none" strike="noStrike">
                          <a:effectLst/>
                        </a:rPr>
                        <a:t>2.50%</a:t>
                      </a:r>
                      <a:endParaRPr lang="en-US" sz="2000" b="0" i="0" u="none" strike="noStrike">
                        <a:effectLst/>
                        <a:latin typeface="Arial"/>
                      </a:endParaRPr>
                    </a:p>
                  </a:txBody>
                  <a:tcPr marL="6350" marR="6350" marT="6350" marB="0" anchor="b"/>
                </a:tc>
                <a:tc>
                  <a:txBody>
                    <a:bodyPr/>
                    <a:lstStyle/>
                    <a:p>
                      <a:pPr algn="l" fontAlgn="b"/>
                      <a:endParaRPr lang="en-US" sz="2000" b="0" i="0" u="none" strike="noStrike" dirty="0">
                        <a:effectLst/>
                        <a:latin typeface="Arial"/>
                      </a:endParaRPr>
                    </a:p>
                  </a:txBody>
                  <a:tcPr marL="6350" marR="6350" marT="6350" marB="0" anchor="b"/>
                </a:tc>
                <a:tc>
                  <a:txBody>
                    <a:bodyPr/>
                    <a:lstStyle/>
                    <a:p>
                      <a:pPr algn="l" fontAlgn="b"/>
                      <a:endParaRPr lang="en-US" sz="2000" b="0" i="0" u="none" strike="noStrike" dirty="0">
                        <a:effectLst/>
                        <a:latin typeface="Arial"/>
                      </a:endParaRPr>
                    </a:p>
                  </a:txBody>
                  <a:tcPr marL="6350" marR="6350" marT="6350" marB="0" anchor="b"/>
                </a:tc>
                <a:tc>
                  <a:txBody>
                    <a:bodyPr/>
                    <a:lstStyle/>
                    <a:p>
                      <a:pPr algn="r" fontAlgn="b"/>
                      <a:r>
                        <a:rPr lang="en-US" sz="2000" u="none" strike="noStrike" dirty="0">
                          <a:effectLst/>
                        </a:rPr>
                        <a:t>2.50%</a:t>
                      </a:r>
                      <a:endParaRPr lang="en-US" sz="2000" b="0" i="0" u="none" strike="noStrike" dirty="0">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extLst>
                  <a:ext uri="{0D108BD9-81ED-4DB2-BD59-A6C34878D82A}">
                    <a16:rowId xmlns:a16="http://schemas.microsoft.com/office/drawing/2014/main" val="10010"/>
                  </a:ext>
                </a:extLst>
              </a:tr>
              <a:tr h="392723">
                <a:tc>
                  <a:txBody>
                    <a:bodyPr/>
                    <a:lstStyle/>
                    <a:p>
                      <a:pPr algn="l" fontAlgn="b"/>
                      <a:r>
                        <a:rPr lang="en-US" sz="2000" u="none" strike="noStrike">
                          <a:effectLst/>
                        </a:rPr>
                        <a:t>required payback</a:t>
                      </a:r>
                      <a:endParaRPr lang="en-US" sz="2000" b="0" i="0" u="none" strike="noStrike">
                        <a:effectLst/>
                        <a:latin typeface="Arial"/>
                      </a:endParaRPr>
                    </a:p>
                  </a:txBody>
                  <a:tcPr marL="6350" marR="6350" marT="6350" marB="0" anchor="b"/>
                </a:tc>
                <a:tc>
                  <a:txBody>
                    <a:bodyPr/>
                    <a:lstStyle/>
                    <a:p>
                      <a:pPr algn="r" fontAlgn="b"/>
                      <a:r>
                        <a:rPr lang="en-US" sz="2000" u="none" strike="noStrike" dirty="0">
                          <a:effectLst/>
                        </a:rPr>
                        <a:t>34.95</a:t>
                      </a:r>
                      <a:endParaRPr lang="en-US" sz="2000" b="0" i="0" u="none" strike="noStrike" dirty="0">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r" fontAlgn="b"/>
                      <a:r>
                        <a:rPr lang="en-US" sz="2000" u="none" strike="noStrike" dirty="0">
                          <a:effectLst/>
                        </a:rPr>
                        <a:t>26.21</a:t>
                      </a:r>
                      <a:endParaRPr lang="en-US" sz="2000" b="0" i="0" u="none" strike="noStrike" dirty="0">
                        <a:effectLst/>
                        <a:latin typeface="Arial"/>
                      </a:endParaRPr>
                    </a:p>
                  </a:txBody>
                  <a:tcPr marL="6350" marR="6350" marT="6350" marB="0" anchor="b"/>
                </a:tc>
                <a:tc>
                  <a:txBody>
                    <a:bodyPr/>
                    <a:lstStyle/>
                    <a:p>
                      <a:pPr algn="l" fontAlgn="b"/>
                      <a:endParaRPr lang="en-US" sz="2000" b="0" i="0" u="none" strike="noStrike" dirty="0">
                        <a:effectLst/>
                        <a:latin typeface="Arial"/>
                      </a:endParaRPr>
                    </a:p>
                  </a:txBody>
                  <a:tcPr marL="6350" marR="6350" marT="6350" marB="0" anchor="b"/>
                </a:tc>
                <a:extLst>
                  <a:ext uri="{0D108BD9-81ED-4DB2-BD59-A6C34878D82A}">
                    <a16:rowId xmlns:a16="http://schemas.microsoft.com/office/drawing/2014/main" val="10011"/>
                  </a:ext>
                </a:extLst>
              </a:tr>
              <a:tr h="392723">
                <a:tc>
                  <a:txBody>
                    <a:bodyPr/>
                    <a:lstStyle/>
                    <a:p>
                      <a:pPr algn="l" fontAlgn="b"/>
                      <a:r>
                        <a:rPr lang="en-US" sz="2000" u="none" strike="noStrike">
                          <a:effectLst/>
                        </a:rPr>
                        <a:t>loan rate</a:t>
                      </a:r>
                      <a:endParaRPr lang="en-US" sz="2000" b="0" i="0" u="none" strike="noStrike">
                        <a:effectLst/>
                        <a:latin typeface="Arial"/>
                      </a:endParaRPr>
                    </a:p>
                  </a:txBody>
                  <a:tcPr marL="6350" marR="6350" marT="6350" marB="0" anchor="b"/>
                </a:tc>
                <a:tc>
                  <a:txBody>
                    <a:bodyPr/>
                    <a:lstStyle/>
                    <a:p>
                      <a:pPr algn="r" fontAlgn="b"/>
                      <a:r>
                        <a:rPr lang="en-US" sz="2000" u="none" strike="noStrike">
                          <a:effectLst/>
                        </a:rPr>
                        <a:t>7.47%</a:t>
                      </a:r>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l" fontAlgn="b"/>
                      <a:endParaRPr lang="en-US" sz="2000" b="0" i="0" u="none" strike="noStrike">
                        <a:effectLst/>
                        <a:latin typeface="Arial"/>
                      </a:endParaRPr>
                    </a:p>
                  </a:txBody>
                  <a:tcPr marL="6350" marR="6350" marT="6350" marB="0" anchor="b"/>
                </a:tc>
                <a:tc>
                  <a:txBody>
                    <a:bodyPr/>
                    <a:lstStyle/>
                    <a:p>
                      <a:pPr algn="r" fontAlgn="b"/>
                      <a:r>
                        <a:rPr lang="en-US" sz="2000" u="none" strike="noStrike" dirty="0">
                          <a:effectLst/>
                        </a:rPr>
                        <a:t>6.56%</a:t>
                      </a:r>
                      <a:endParaRPr lang="en-US" sz="2000" b="0" i="0" u="none" strike="noStrike" dirty="0">
                        <a:effectLst/>
                        <a:latin typeface="Arial"/>
                      </a:endParaRPr>
                    </a:p>
                  </a:txBody>
                  <a:tcPr marL="6350" marR="6350" marT="6350" marB="0" anchor="b"/>
                </a:tc>
                <a:tc>
                  <a:txBody>
                    <a:bodyPr/>
                    <a:lstStyle/>
                    <a:p>
                      <a:pPr algn="l" fontAlgn="b"/>
                      <a:endParaRPr lang="en-US" sz="2000" b="0" i="0" u="none" strike="noStrike" dirty="0">
                        <a:effectLst/>
                        <a:latin typeface="Arial"/>
                      </a:endParaRPr>
                    </a:p>
                  </a:txBody>
                  <a:tcPr marL="6350" marR="6350" marT="6350"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11289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A0D7-F2FE-4243-878F-231E8B6CA4C3}"/>
              </a:ext>
            </a:extLst>
          </p:cNvPr>
          <p:cNvSpPr>
            <a:spLocks noGrp="1"/>
          </p:cNvSpPr>
          <p:nvPr>
            <p:ph type="title"/>
          </p:nvPr>
        </p:nvSpPr>
        <p:spPr/>
        <p:txBody>
          <a:bodyPr/>
          <a:lstStyle/>
          <a:p>
            <a:r>
              <a:rPr lang="en-CA" dirty="0"/>
              <a:t>Central bank discount rates</a:t>
            </a:r>
          </a:p>
        </p:txBody>
      </p:sp>
      <p:sp>
        <p:nvSpPr>
          <p:cNvPr id="3" name="Content Placeholder 2">
            <a:extLst>
              <a:ext uri="{FF2B5EF4-FFF2-40B4-BE49-F238E27FC236}">
                <a16:creationId xmlns:a16="http://schemas.microsoft.com/office/drawing/2014/main" id="{B94B8E88-7BD6-46C8-9DC7-AD4E3661A11F}"/>
              </a:ext>
            </a:extLst>
          </p:cNvPr>
          <p:cNvSpPr>
            <a:spLocks noGrp="1"/>
          </p:cNvSpPr>
          <p:nvPr>
            <p:ph idx="1"/>
          </p:nvPr>
        </p:nvSpPr>
        <p:spPr/>
        <p:txBody>
          <a:bodyPr/>
          <a:lstStyle/>
          <a:p>
            <a:r>
              <a:rPr lang="en-US" dirty="0"/>
              <a:t>The discussion of lending rates helps us understand the practice of commercial banks. It also helps us understand the policies of the central banks.</a:t>
            </a:r>
          </a:p>
          <a:p>
            <a:r>
              <a:rPr lang="en-US" dirty="0"/>
              <a:t>Discount rates of the central banks are the lending rates of the central governments.</a:t>
            </a:r>
          </a:p>
          <a:p>
            <a:r>
              <a:rPr lang="en-US" dirty="0"/>
              <a:t>Discount rate is the main tool governments and central banks use to fine tune economic activities.</a:t>
            </a:r>
            <a:endParaRPr lang="en-CA" dirty="0"/>
          </a:p>
        </p:txBody>
      </p:sp>
    </p:spTree>
    <p:extLst>
      <p:ext uri="{BB962C8B-B14F-4D97-AF65-F5344CB8AC3E}">
        <p14:creationId xmlns:p14="http://schemas.microsoft.com/office/powerpoint/2010/main" val="14752350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AE23B-2781-4BBD-8CC9-AF1A992211F7}"/>
              </a:ext>
            </a:extLst>
          </p:cNvPr>
          <p:cNvSpPr>
            <a:spLocks noGrp="1"/>
          </p:cNvSpPr>
          <p:nvPr>
            <p:ph type="title"/>
          </p:nvPr>
        </p:nvSpPr>
        <p:spPr/>
        <p:txBody>
          <a:bodyPr/>
          <a:lstStyle/>
          <a:p>
            <a:r>
              <a:rPr lang="en-US" dirty="0"/>
              <a:t>Uncertainty and discounting</a:t>
            </a:r>
            <a:endParaRPr lang="en-CA" dirty="0"/>
          </a:p>
        </p:txBody>
      </p:sp>
      <p:sp>
        <p:nvSpPr>
          <p:cNvPr id="3" name="Content Placeholder 2">
            <a:extLst>
              <a:ext uri="{FF2B5EF4-FFF2-40B4-BE49-F238E27FC236}">
                <a16:creationId xmlns:a16="http://schemas.microsoft.com/office/drawing/2014/main" id="{82441409-6BA4-4CA2-8865-D8F64F0BE98C}"/>
              </a:ext>
            </a:extLst>
          </p:cNvPr>
          <p:cNvSpPr>
            <a:spLocks noGrp="1"/>
          </p:cNvSpPr>
          <p:nvPr>
            <p:ph idx="1"/>
          </p:nvPr>
        </p:nvSpPr>
        <p:spPr/>
        <p:txBody>
          <a:bodyPr/>
          <a:lstStyle/>
          <a:p>
            <a:r>
              <a:rPr lang="en-CA" dirty="0"/>
              <a:t>Different investment projects have different levels of uncertainty.</a:t>
            </a:r>
          </a:p>
          <a:p>
            <a:r>
              <a:rPr lang="en-CA" dirty="0"/>
              <a:t>How does this difference affect the loan rate?</a:t>
            </a:r>
          </a:p>
        </p:txBody>
      </p:sp>
    </p:spTree>
    <p:extLst>
      <p:ext uri="{BB962C8B-B14F-4D97-AF65-F5344CB8AC3E}">
        <p14:creationId xmlns:p14="http://schemas.microsoft.com/office/powerpoint/2010/main" val="7154602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a:t>
            </a:r>
          </a:p>
        </p:txBody>
      </p:sp>
      <p:sp>
        <p:nvSpPr>
          <p:cNvPr id="3" name="Content Placeholder 2"/>
          <p:cNvSpPr>
            <a:spLocks noGrp="1"/>
          </p:cNvSpPr>
          <p:nvPr>
            <p:ph idx="1"/>
          </p:nvPr>
        </p:nvSpPr>
        <p:spPr/>
        <p:txBody>
          <a:bodyPr/>
          <a:lstStyle/>
          <a:p>
            <a:r>
              <a:rPr lang="en-US" dirty="0"/>
              <a:t>There are two projects. Each require 1 million dollar funding. Each project will be liquidated in one year’s time. There is a 60% probability that the liquidation value will be </a:t>
            </a:r>
            <a:r>
              <a:rPr lang="en-US" dirty="0" err="1"/>
              <a:t>exp</a:t>
            </a:r>
            <a:r>
              <a:rPr lang="en-US" dirty="0"/>
              <a:t>(S) and a 40% probability that the liquidation value will be </a:t>
            </a:r>
            <a:r>
              <a:rPr lang="en-US" dirty="0" err="1"/>
              <a:t>exp</a:t>
            </a:r>
            <a:r>
              <a:rPr lang="en-US" dirty="0"/>
              <a:t>(-S). Where S =0.3 for the first project and S =0.4 for the second project. </a:t>
            </a:r>
          </a:p>
        </p:txBody>
      </p:sp>
    </p:spTree>
    <p:extLst>
      <p:ext uri="{BB962C8B-B14F-4D97-AF65-F5344CB8AC3E}">
        <p14:creationId xmlns:p14="http://schemas.microsoft.com/office/powerpoint/2010/main" val="1793700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Suppose both projects are 20% self funded and need to take 80% loan from a bank. Assume the bank’s funding cost is 3%. The required rate of return on its loans is 2%. When the project could not make loan payment in full, the bank will take over the asset of the project. What are the loan rates for the two projects?</a:t>
            </a:r>
          </a:p>
        </p:txBody>
      </p:sp>
    </p:spTree>
    <p:extLst>
      <p:ext uri="{BB962C8B-B14F-4D97-AF65-F5344CB8AC3E}">
        <p14:creationId xmlns:p14="http://schemas.microsoft.com/office/powerpoint/2010/main" val="41449870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lstStyle/>
          <a:p>
            <a:r>
              <a:rPr lang="en-US" dirty="0"/>
              <a:t>The amount of loan is 0.8</a:t>
            </a:r>
          </a:p>
          <a:p>
            <a:r>
              <a:rPr lang="en-US" dirty="0"/>
              <a:t>When the project performs well, the company will payback principal and interest. When the project performs poorly, the bank gets the salvage value.</a:t>
            </a:r>
          </a:p>
          <a:p>
            <a:r>
              <a:rPr lang="en-US" dirty="0"/>
              <a:t>For the first project</a:t>
            </a:r>
          </a:p>
          <a:p>
            <a:r>
              <a:rPr lang="en-US" dirty="0"/>
              <a:t>0.6*0.8*(1+x) +0.4*</a:t>
            </a:r>
            <a:r>
              <a:rPr lang="en-US" dirty="0" err="1"/>
              <a:t>exp</a:t>
            </a:r>
            <a:r>
              <a:rPr lang="en-US" dirty="0"/>
              <a:t>(-0.3) =0.8*(1+3%+2%)</a:t>
            </a:r>
          </a:p>
          <a:p>
            <a:r>
              <a:rPr lang="en-US" dirty="0"/>
              <a:t>X = 13.27%</a:t>
            </a:r>
          </a:p>
        </p:txBody>
      </p:sp>
    </p:spTree>
    <p:extLst>
      <p:ext uri="{BB962C8B-B14F-4D97-AF65-F5344CB8AC3E}">
        <p14:creationId xmlns:p14="http://schemas.microsoft.com/office/powerpoint/2010/main" val="25046882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6099A-ED71-4769-A80E-FC69B232FAF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4CEA5F6-3F92-4E81-A9F1-58F25B442CB1}"/>
              </a:ext>
            </a:extLst>
          </p:cNvPr>
          <p:cNvSpPr>
            <a:spLocks noGrp="1"/>
          </p:cNvSpPr>
          <p:nvPr>
            <p:ph idx="1"/>
          </p:nvPr>
        </p:nvSpPr>
        <p:spPr/>
        <p:txBody>
          <a:bodyPr/>
          <a:lstStyle/>
          <a:p>
            <a:r>
              <a:rPr lang="en-US" dirty="0"/>
              <a:t>Similarly, for the second project,  the loan rate is 19.14%. </a:t>
            </a:r>
          </a:p>
          <a:p>
            <a:r>
              <a:rPr lang="en-US" dirty="0"/>
              <a:t>Projects with higher uncertainty are charged with higher loan rate.</a:t>
            </a:r>
            <a:endParaRPr lang="en-CA" dirty="0"/>
          </a:p>
        </p:txBody>
      </p:sp>
    </p:spTree>
    <p:extLst>
      <p:ext uri="{BB962C8B-B14F-4D97-AF65-F5344CB8AC3E}">
        <p14:creationId xmlns:p14="http://schemas.microsoft.com/office/powerpoint/2010/main" val="12387359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82B7-BCDF-4810-BE4B-9F176349DA8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286E0EB-C96D-4480-A879-FFFA21B338B9}"/>
              </a:ext>
            </a:extLst>
          </p:cNvPr>
          <p:cNvSpPr>
            <a:spLocks noGrp="1"/>
          </p:cNvSpPr>
          <p:nvPr>
            <p:ph idx="1"/>
          </p:nvPr>
        </p:nvSpPr>
        <p:spPr/>
        <p:txBody>
          <a:bodyPr/>
          <a:lstStyle/>
          <a:p>
            <a:r>
              <a:rPr lang="en-CA" dirty="0"/>
              <a:t>In the next example, we will discuss the relation between uncertainty and discount rate from another perspective.</a:t>
            </a:r>
          </a:p>
        </p:txBody>
      </p:sp>
    </p:spTree>
    <p:extLst>
      <p:ext uri="{BB962C8B-B14F-4D97-AF65-F5344CB8AC3E}">
        <p14:creationId xmlns:p14="http://schemas.microsoft.com/office/powerpoint/2010/main" val="671444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t>Example 5</a:t>
            </a:r>
          </a:p>
        </p:txBody>
      </p:sp>
      <p:sp>
        <p:nvSpPr>
          <p:cNvPr id="104451" name="Rectangle 3"/>
          <p:cNvSpPr>
            <a:spLocks noGrp="1" noChangeArrowheads="1"/>
          </p:cNvSpPr>
          <p:nvPr>
            <p:ph type="body" idx="1"/>
          </p:nvPr>
        </p:nvSpPr>
        <p:spPr/>
        <p:txBody>
          <a:bodyPr/>
          <a:lstStyle/>
          <a:p>
            <a:pPr marL="0" indent="0" eaLnBrk="1" hangingPunct="1">
              <a:lnSpc>
                <a:spcPct val="80000"/>
              </a:lnSpc>
              <a:buFontTx/>
              <a:buNone/>
              <a:defRPr/>
            </a:pPr>
            <a:r>
              <a:rPr lang="en-US" sz="2800" dirty="0"/>
              <a:t>A company has a choice to select one of the two projects. The first project requires an initial spending of 10 million dollars. For the next ten years, the project will generate 3 million dollar profit each year. The second project requires an initial spending of 20 million dollars. The project will generate 3 million dollar profit the first year. The profit from the project will increase 10% from each previous year. The project will last ten years. The criterion of selection is NPV of a project.</a:t>
            </a:r>
          </a:p>
          <a:p>
            <a:pPr marL="609600" indent="-609600" eaLnBrk="1" hangingPunct="1">
              <a:lnSpc>
                <a:spcPct val="80000"/>
              </a:lnSpc>
              <a:defRPr/>
            </a:pPr>
            <a:endParaRPr 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91C18-E15B-45DE-9B51-4EF65725C38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288837F-DAC9-45B8-B560-36184E36B872}"/>
              </a:ext>
            </a:extLst>
          </p:cNvPr>
          <p:cNvSpPr>
            <a:spLocks noGrp="1"/>
          </p:cNvSpPr>
          <p:nvPr>
            <p:ph idx="1"/>
          </p:nvPr>
        </p:nvSpPr>
        <p:spPr/>
        <p:txBody>
          <a:bodyPr/>
          <a:lstStyle/>
          <a:p>
            <a:r>
              <a:rPr lang="en-US" sz="2800" dirty="0"/>
              <a:t> If the discount rate is 3%, which project you will choose? If projects are forced to close down after three years due to unexpected circumstances, what would be the realized value for both projects, discounted at 3%?  If the discount rate is 10%, which project you will choose?  With the benefit of hindsight, what discount rate one should use to value two potential projects? How should the choice of discount rate be related to uncertainty and our capacity in information processing? </a:t>
            </a:r>
            <a:endParaRPr lang="en-CA" sz="2800" dirty="0"/>
          </a:p>
        </p:txBody>
      </p:sp>
    </p:spTree>
    <p:extLst>
      <p:ext uri="{BB962C8B-B14F-4D97-AF65-F5344CB8AC3E}">
        <p14:creationId xmlns:p14="http://schemas.microsoft.com/office/powerpoint/2010/main" val="12568285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Solution</a:t>
            </a:r>
          </a:p>
        </p:txBody>
      </p:sp>
      <mc:AlternateContent xmlns:mc="http://schemas.openxmlformats.org/markup-compatibility/2006">
        <mc:Choice xmlns:a14="http://schemas.microsoft.com/office/drawing/2010/main" Requires="a14">
          <p:sp>
            <p:nvSpPr>
              <p:cNvPr id="14339" name="Rectangle 3"/>
              <p:cNvSpPr>
                <a:spLocks noGrp="1" noChangeArrowheads="1"/>
              </p:cNvSpPr>
              <p:nvPr>
                <p:ph type="body" idx="1"/>
              </p:nvPr>
            </p:nvSpPr>
            <p:spPr/>
            <p:txBody>
              <a:bodyPr/>
              <a:lstStyle/>
              <a:p>
                <a:pPr eaLnBrk="1" hangingPunct="1"/>
                <a:r>
                  <a:rPr lang="en-US" dirty="0"/>
                  <a:t>When discounted at 3%</a:t>
                </a:r>
              </a:p>
              <a:p>
                <a:pPr lvl="1" eaLnBrk="1" hangingPunct="1"/>
                <a:r>
                  <a:rPr lang="en-US" dirty="0"/>
                  <a:t>NPV of project 1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m:t>=−10+</m:t>
                      </m:r>
                      <m:f>
                        <m:fPr>
                          <m:ctrlPr>
                            <a:rPr lang="en-CA" i="1"/>
                          </m:ctrlPr>
                        </m:fPr>
                        <m:num>
                          <m:r>
                            <a:rPr lang="en-CA" i="1"/>
                            <m:t>3</m:t>
                          </m:r>
                        </m:num>
                        <m:den>
                          <m:r>
                            <a:rPr lang="en-CA" i="1"/>
                            <m:t>1+</m:t>
                          </m:r>
                          <m:r>
                            <a:rPr lang="en-CA" b="0" i="1" smtClean="0">
                              <a:latin typeface="Cambria Math" panose="02040503050406030204" pitchFamily="18" charset="0"/>
                            </a:rPr>
                            <m:t>3</m:t>
                          </m:r>
                          <m:r>
                            <a:rPr lang="en-CA" i="1"/>
                            <m:t>%</m:t>
                          </m:r>
                        </m:den>
                      </m:f>
                      <m:r>
                        <a:rPr lang="en-CA" i="1"/>
                        <m:t>+</m:t>
                      </m:r>
                      <m:f>
                        <m:fPr>
                          <m:ctrlPr>
                            <a:rPr lang="en-CA" i="1"/>
                          </m:ctrlPr>
                        </m:fPr>
                        <m:num>
                          <m:r>
                            <a:rPr lang="en-CA" i="1"/>
                            <m:t>3</m:t>
                          </m:r>
                        </m:num>
                        <m:den>
                          <m:sSup>
                            <m:sSupPr>
                              <m:ctrlPr>
                                <a:rPr lang="en-CA" i="1"/>
                              </m:ctrlPr>
                            </m:sSupPr>
                            <m:e>
                              <m:d>
                                <m:dPr>
                                  <m:ctrlPr>
                                    <a:rPr lang="en-CA" i="1"/>
                                  </m:ctrlPr>
                                </m:dPr>
                                <m:e>
                                  <m:r>
                                    <a:rPr lang="en-CA" i="1"/>
                                    <m:t>1+</m:t>
                                  </m:r>
                                  <m:r>
                                    <a:rPr lang="en-CA" b="0" i="1" smtClean="0">
                                      <a:latin typeface="Cambria Math" panose="02040503050406030204" pitchFamily="18" charset="0"/>
                                    </a:rPr>
                                    <m:t>3</m:t>
                                  </m:r>
                                  <m:r>
                                    <a:rPr lang="en-CA" i="1"/>
                                    <m:t>%</m:t>
                                  </m:r>
                                </m:e>
                              </m:d>
                            </m:e>
                            <m:sup>
                              <m:r>
                                <a:rPr lang="en-CA" i="1"/>
                                <m:t>2</m:t>
                              </m:r>
                            </m:sup>
                          </m:sSup>
                        </m:den>
                      </m:f>
                      <m:r>
                        <a:rPr lang="en-CA" i="1"/>
                        <m:t>+…+</m:t>
                      </m:r>
                      <m:f>
                        <m:fPr>
                          <m:ctrlPr>
                            <a:rPr lang="en-CA" i="1"/>
                          </m:ctrlPr>
                        </m:fPr>
                        <m:num>
                          <m:r>
                            <a:rPr lang="en-CA" i="1"/>
                            <m:t>3</m:t>
                          </m:r>
                        </m:num>
                        <m:den>
                          <m:sSup>
                            <m:sSupPr>
                              <m:ctrlPr>
                                <a:rPr lang="en-CA" i="1"/>
                              </m:ctrlPr>
                            </m:sSupPr>
                            <m:e>
                              <m:d>
                                <m:dPr>
                                  <m:ctrlPr>
                                    <a:rPr lang="en-CA" i="1"/>
                                  </m:ctrlPr>
                                </m:dPr>
                                <m:e>
                                  <m:r>
                                    <a:rPr lang="en-CA" i="1"/>
                                    <m:t>1+</m:t>
                                  </m:r>
                                  <m:r>
                                    <a:rPr lang="en-CA" b="0" i="1" smtClean="0">
                                      <a:latin typeface="Cambria Math" panose="02040503050406030204" pitchFamily="18" charset="0"/>
                                    </a:rPr>
                                    <m:t>3</m:t>
                                  </m:r>
                                  <m:r>
                                    <a:rPr lang="en-CA" i="1"/>
                                    <m:t>%</m:t>
                                  </m:r>
                                </m:e>
                              </m:d>
                            </m:e>
                            <m:sup>
                              <m:r>
                                <a:rPr lang="en-CA" i="1"/>
                                <m:t>10</m:t>
                              </m:r>
                            </m:sup>
                          </m:sSup>
                        </m:den>
                      </m:f>
                    </m:oMath>
                  </m:oMathPara>
                </a14:m>
                <a:endParaRPr lang="en-CA" dirty="0"/>
              </a:p>
              <a:p>
                <a:pPr marL="457200" lvl="1" indent="0" eaLnBrk="1" hangingPunct="1">
                  <a:buNone/>
                </a:pPr>
                <a:r>
                  <a:rPr lang="en-US" dirty="0"/>
                  <a:t>= 15.59 million</a:t>
                </a:r>
              </a:p>
              <a:p>
                <a:pPr lvl="1" eaLnBrk="1" hangingPunct="1"/>
                <a:r>
                  <a:rPr lang="en-US" dirty="0"/>
                  <a:t>NPV of project 2 = </a:t>
                </a:r>
              </a:p>
              <a:p>
                <a:pPr marL="457200" lvl="1" indent="0" eaLnBrk="1" hangingPunct="1">
                  <a:buNone/>
                </a:pPr>
                <a:r>
                  <a:rPr lang="en-US" dirty="0"/>
                  <a:t>= </a:t>
                </a:r>
                <a14:m>
                  <m:oMath xmlns:m="http://schemas.openxmlformats.org/officeDocument/2006/math">
                    <m:r>
                      <a:rPr lang="en-CA" i="1"/>
                      <m:t>−20+</m:t>
                    </m:r>
                    <m:f>
                      <m:fPr>
                        <m:ctrlPr>
                          <a:rPr lang="en-CA" i="1"/>
                        </m:ctrlPr>
                      </m:fPr>
                      <m:num>
                        <m:r>
                          <a:rPr lang="en-CA" i="1"/>
                          <m:t>3</m:t>
                        </m:r>
                      </m:num>
                      <m:den>
                        <m:r>
                          <a:rPr lang="en-CA" i="1"/>
                          <m:t>1+</m:t>
                        </m:r>
                        <m:r>
                          <a:rPr lang="en-CA" b="0" i="1" smtClean="0">
                            <a:latin typeface="Cambria Math" panose="02040503050406030204" pitchFamily="18" charset="0"/>
                          </a:rPr>
                          <m:t>3</m:t>
                        </m:r>
                        <m:r>
                          <a:rPr lang="en-CA" i="1"/>
                          <m:t>%</m:t>
                        </m:r>
                      </m:den>
                    </m:f>
                    <m:r>
                      <a:rPr lang="en-CA" i="1"/>
                      <m:t>+</m:t>
                    </m:r>
                    <m:f>
                      <m:fPr>
                        <m:ctrlPr>
                          <a:rPr lang="en-CA" i="1"/>
                        </m:ctrlPr>
                      </m:fPr>
                      <m:num>
                        <m:r>
                          <a:rPr lang="en-CA" i="1"/>
                          <m:t>3(1+</m:t>
                        </m:r>
                        <m:r>
                          <a:rPr lang="en-CA" b="0" i="1" smtClean="0">
                            <a:latin typeface="Cambria Math" panose="02040503050406030204" pitchFamily="18" charset="0"/>
                          </a:rPr>
                          <m:t>10</m:t>
                        </m:r>
                        <m:r>
                          <a:rPr lang="en-CA" i="1"/>
                          <m:t>%)</m:t>
                        </m:r>
                      </m:num>
                      <m:den>
                        <m:sSup>
                          <m:sSupPr>
                            <m:ctrlPr>
                              <a:rPr lang="en-CA" i="1"/>
                            </m:ctrlPr>
                          </m:sSupPr>
                          <m:e>
                            <m:d>
                              <m:dPr>
                                <m:ctrlPr>
                                  <a:rPr lang="en-CA" i="1"/>
                                </m:ctrlPr>
                              </m:dPr>
                              <m:e>
                                <m:r>
                                  <a:rPr lang="en-CA" i="1"/>
                                  <m:t>1+</m:t>
                                </m:r>
                                <m:r>
                                  <a:rPr lang="en-CA" b="0" i="1" smtClean="0">
                                    <a:latin typeface="Cambria Math" panose="02040503050406030204" pitchFamily="18" charset="0"/>
                                  </a:rPr>
                                  <m:t>3</m:t>
                                </m:r>
                                <m:r>
                                  <a:rPr lang="en-CA" i="1"/>
                                  <m:t>%</m:t>
                                </m:r>
                              </m:e>
                            </m:d>
                          </m:e>
                          <m:sup>
                            <m:r>
                              <a:rPr lang="en-CA" i="1"/>
                              <m:t>2</m:t>
                            </m:r>
                          </m:sup>
                        </m:sSup>
                      </m:den>
                    </m:f>
                    <m:r>
                      <a:rPr lang="en-CA" i="1"/>
                      <m:t>+…+</m:t>
                    </m:r>
                    <m:f>
                      <m:fPr>
                        <m:ctrlPr>
                          <a:rPr lang="en-CA" i="1"/>
                        </m:ctrlPr>
                      </m:fPr>
                      <m:num>
                        <m:r>
                          <a:rPr lang="en-CA" i="1"/>
                          <m:t>3</m:t>
                        </m:r>
                        <m:sSup>
                          <m:sSupPr>
                            <m:ctrlPr>
                              <a:rPr lang="en-CA" i="1"/>
                            </m:ctrlPr>
                          </m:sSupPr>
                          <m:e>
                            <m:r>
                              <a:rPr lang="en-CA" i="1"/>
                              <m:t>(1+</m:t>
                            </m:r>
                            <m:r>
                              <a:rPr lang="en-CA" b="0" i="1" smtClean="0">
                                <a:latin typeface="Cambria Math" panose="02040503050406030204" pitchFamily="18" charset="0"/>
                              </a:rPr>
                              <m:t>10</m:t>
                            </m:r>
                            <m:r>
                              <a:rPr lang="en-CA" i="1"/>
                              <m:t>%)</m:t>
                            </m:r>
                          </m:e>
                          <m:sup>
                            <m:r>
                              <a:rPr lang="en-CA" i="1"/>
                              <m:t>9</m:t>
                            </m:r>
                          </m:sup>
                        </m:sSup>
                      </m:num>
                      <m:den>
                        <m:sSup>
                          <m:sSupPr>
                            <m:ctrlPr>
                              <a:rPr lang="en-CA" i="1"/>
                            </m:ctrlPr>
                          </m:sSupPr>
                          <m:e>
                            <m:d>
                              <m:dPr>
                                <m:ctrlPr>
                                  <a:rPr lang="en-CA" i="1"/>
                                </m:ctrlPr>
                              </m:dPr>
                              <m:e>
                                <m:r>
                                  <a:rPr lang="en-CA" i="1"/>
                                  <m:t>1+</m:t>
                                </m:r>
                                <m:r>
                                  <a:rPr lang="en-CA" b="0" i="1" smtClean="0">
                                    <a:latin typeface="Cambria Math" panose="02040503050406030204" pitchFamily="18" charset="0"/>
                                  </a:rPr>
                                  <m:t>3</m:t>
                                </m:r>
                                <m:r>
                                  <a:rPr lang="en-CA" i="1"/>
                                  <m:t>%</m:t>
                                </m:r>
                              </m:e>
                            </m:d>
                          </m:e>
                          <m:sup>
                            <m:r>
                              <a:rPr lang="en-CA" i="1"/>
                              <m:t>10</m:t>
                            </m:r>
                          </m:sup>
                        </m:sSup>
                      </m:den>
                    </m:f>
                  </m:oMath>
                </a14:m>
                <a:endParaRPr lang="en-CA" dirty="0"/>
              </a:p>
              <a:p>
                <a:pPr lvl="1" eaLnBrk="1" hangingPunct="1"/>
                <a:endParaRPr lang="en-US" dirty="0"/>
              </a:p>
              <a:p>
                <a:pPr marL="457200" lvl="1" indent="0" eaLnBrk="1" hangingPunct="1">
                  <a:buNone/>
                </a:pPr>
                <a:r>
                  <a:rPr lang="en-US" dirty="0"/>
                  <a:t>=19.86 million</a:t>
                </a:r>
              </a:p>
              <a:p>
                <a:pPr lvl="1" eaLnBrk="1" hangingPunct="1"/>
                <a:endParaRPr lang="en-US" dirty="0"/>
              </a:p>
            </p:txBody>
          </p:sp>
        </mc:Choice>
        <mc:Fallback>
          <p:sp>
            <p:nvSpPr>
              <p:cNvPr id="14339" name="Rectangle 3"/>
              <p:cNvSpPr>
                <a:spLocks noGrp="1" noRot="1" noChangeAspect="1" noMove="1" noResize="1" noEditPoints="1" noAdjustHandles="1" noChangeArrowheads="1" noChangeShapeType="1" noTextEdit="1"/>
              </p:cNvSpPr>
              <p:nvPr>
                <p:ph type="body" idx="1"/>
              </p:nvPr>
            </p:nvSpPr>
            <p:spPr>
              <a:blipFill>
                <a:blip r:embed="rId2"/>
                <a:stretch>
                  <a:fillRect l="-1704" t="-1752" b="-11321"/>
                </a:stretch>
              </a:blipFill>
            </p:spPr>
            <p:txBody>
              <a:bodyPr/>
              <a:lstStyle/>
              <a:p>
                <a:r>
                  <a:rPr lang="en-CA">
                    <a:noFill/>
                  </a:rPr>
                  <a:t> </a:t>
                </a:r>
              </a:p>
            </p:txBody>
          </p:sp>
        </mc:Fallback>
      </mc:AlternateContent>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23E19-F4E1-436B-B545-99880F249F92}"/>
              </a:ext>
            </a:extLst>
          </p:cNvPr>
          <p:cNvSpPr>
            <a:spLocks noGrp="1"/>
          </p:cNvSpPr>
          <p:nvPr>
            <p:ph type="title"/>
          </p:nvPr>
        </p:nvSpPr>
        <p:spPr/>
        <p:txBody>
          <a:bodyPr/>
          <a:lstStyle/>
          <a:p>
            <a:r>
              <a:rPr lang="en-US" dirty="0"/>
              <a:t>Solution (Continued)</a:t>
            </a:r>
            <a:endParaRPr lang="en-CA" dirty="0"/>
          </a:p>
        </p:txBody>
      </p:sp>
      <p:sp>
        <p:nvSpPr>
          <p:cNvPr id="3" name="Content Placeholder 2">
            <a:extLst>
              <a:ext uri="{FF2B5EF4-FFF2-40B4-BE49-F238E27FC236}">
                <a16:creationId xmlns:a16="http://schemas.microsoft.com/office/drawing/2014/main" id="{71CB749F-AB35-4E49-9C04-DAD5B936F581}"/>
              </a:ext>
            </a:extLst>
          </p:cNvPr>
          <p:cNvSpPr>
            <a:spLocks noGrp="1"/>
          </p:cNvSpPr>
          <p:nvPr>
            <p:ph idx="1"/>
          </p:nvPr>
        </p:nvSpPr>
        <p:spPr/>
        <p:txBody>
          <a:bodyPr/>
          <a:lstStyle/>
          <a:p>
            <a:r>
              <a:rPr lang="en-US" dirty="0"/>
              <a:t>Choose project 2</a:t>
            </a:r>
            <a:endParaRPr lang="en-CA" dirty="0"/>
          </a:p>
        </p:txBody>
      </p:sp>
    </p:spTree>
    <p:extLst>
      <p:ext uri="{BB962C8B-B14F-4D97-AF65-F5344CB8AC3E}">
        <p14:creationId xmlns:p14="http://schemas.microsoft.com/office/powerpoint/2010/main" val="2751561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a:t>Risk Factors</a:t>
            </a:r>
          </a:p>
        </p:txBody>
      </p:sp>
      <p:sp>
        <p:nvSpPr>
          <p:cNvPr id="3075" name="Rectangle 3"/>
          <p:cNvSpPr>
            <a:spLocks noGrp="1" noChangeArrowheads="1"/>
          </p:cNvSpPr>
          <p:nvPr>
            <p:ph type="body" idx="1"/>
          </p:nvPr>
        </p:nvSpPr>
        <p:spPr/>
        <p:txBody>
          <a:bodyPr/>
          <a:lstStyle/>
          <a:p>
            <a:pPr eaLnBrk="1" hangingPunct="1"/>
            <a:r>
              <a:rPr lang="en-US" dirty="0"/>
              <a:t>We will examine some risk factors that affect loan rate. </a:t>
            </a:r>
          </a:p>
          <a:p>
            <a:pPr lvl="1" eaLnBrk="1" hangingPunct="1"/>
            <a:r>
              <a:rPr lang="en-US" dirty="0"/>
              <a:t>Salvage ratio</a:t>
            </a:r>
          </a:p>
          <a:p>
            <a:pPr lvl="1" eaLnBrk="1" hangingPunct="1"/>
            <a:r>
              <a:rPr lang="en-US" dirty="0"/>
              <a:t>Ratio of self funding</a:t>
            </a:r>
          </a:p>
          <a:p>
            <a:pPr lvl="1" eaLnBrk="1" hangingPunct="1"/>
            <a:r>
              <a:rPr lang="en-US" dirty="0"/>
              <a:t>Uncertainty</a:t>
            </a:r>
          </a:p>
          <a:p>
            <a:pPr lvl="1" eaLnBrk="1" hangingPunct="1"/>
            <a:r>
              <a:rPr lang="en-US" dirty="0"/>
              <a:t>Project duration</a:t>
            </a:r>
          </a:p>
          <a:p>
            <a:pPr lvl="1" eaLnBrk="1" hangingPunct="1"/>
            <a:r>
              <a:rPr lang="en-US" dirty="0"/>
              <a:t>Diversification</a:t>
            </a:r>
          </a:p>
          <a:p>
            <a:pPr lvl="1" eaLnBrk="1" hangingPunct="1"/>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EADD0-A473-497E-B44E-474DC4A4049B}"/>
              </a:ext>
            </a:extLst>
          </p:cNvPr>
          <p:cNvSpPr>
            <a:spLocks noGrp="1"/>
          </p:cNvSpPr>
          <p:nvPr>
            <p:ph type="title"/>
          </p:nvPr>
        </p:nvSpPr>
        <p:spPr/>
        <p:txBody>
          <a:bodyPr/>
          <a:lstStyle/>
          <a:p>
            <a:r>
              <a:rPr lang="en-US" dirty="0"/>
              <a:t>Solution (Continued)</a:t>
            </a:r>
            <a:endParaRPr lang="en-CA"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12886F1-341B-4B64-AC27-397C50A5FE7A}"/>
                  </a:ext>
                </a:extLst>
              </p:cNvPr>
              <p:cNvSpPr>
                <a:spLocks noGrp="1"/>
              </p:cNvSpPr>
              <p:nvPr>
                <p:ph idx="1"/>
              </p:nvPr>
            </p:nvSpPr>
            <p:spPr/>
            <p:txBody>
              <a:bodyPr/>
              <a:lstStyle/>
              <a:p>
                <a:pPr eaLnBrk="1" hangingPunct="1"/>
                <a:r>
                  <a:rPr lang="en-US" dirty="0"/>
                  <a:t>If projects have to close down after three years</a:t>
                </a:r>
              </a:p>
              <a:p>
                <a:pPr lvl="1" eaLnBrk="1" hangingPunct="1"/>
                <a:r>
                  <a:rPr lang="en-US" dirty="0"/>
                  <a:t>Realized value of project 1  </a:t>
                </a:r>
              </a:p>
              <a:p>
                <a:pPr marL="457200" lvl="1" indent="0" eaLnBrk="1" hangingPunct="1">
                  <a:buNone/>
                </a:pPr>
                <a:r>
                  <a:rPr lang="en-CA" dirty="0"/>
                  <a:t>= </a:t>
                </a:r>
                <a14:m>
                  <m:oMath xmlns:m="http://schemas.openxmlformats.org/officeDocument/2006/math">
                    <m:r>
                      <a:rPr lang="en-CA" i="1"/>
                      <m:t>−10+</m:t>
                    </m:r>
                    <m:f>
                      <m:fPr>
                        <m:ctrlPr>
                          <a:rPr lang="en-CA" i="1"/>
                        </m:ctrlPr>
                      </m:fPr>
                      <m:num>
                        <m:r>
                          <a:rPr lang="en-CA" i="1"/>
                          <m:t>3</m:t>
                        </m:r>
                      </m:num>
                      <m:den>
                        <m:r>
                          <a:rPr lang="en-CA" i="1"/>
                          <m:t>1+3%</m:t>
                        </m:r>
                      </m:den>
                    </m:f>
                    <m:r>
                      <a:rPr lang="en-CA" i="1"/>
                      <m:t>+</m:t>
                    </m:r>
                    <m:f>
                      <m:fPr>
                        <m:ctrlPr>
                          <a:rPr lang="en-CA" i="1"/>
                        </m:ctrlPr>
                      </m:fPr>
                      <m:num>
                        <m:r>
                          <a:rPr lang="en-CA" i="1"/>
                          <m:t>3</m:t>
                        </m:r>
                      </m:num>
                      <m:den>
                        <m:sSup>
                          <m:sSupPr>
                            <m:ctrlPr>
                              <a:rPr lang="en-CA" i="1"/>
                            </m:ctrlPr>
                          </m:sSupPr>
                          <m:e>
                            <m:d>
                              <m:dPr>
                                <m:ctrlPr>
                                  <a:rPr lang="en-CA" i="1"/>
                                </m:ctrlPr>
                              </m:dPr>
                              <m:e>
                                <m:r>
                                  <a:rPr lang="en-CA" i="1"/>
                                  <m:t>1+3%</m:t>
                                </m:r>
                              </m:e>
                            </m:d>
                          </m:e>
                          <m:sup>
                            <m:r>
                              <a:rPr lang="en-CA" i="1"/>
                              <m:t>2</m:t>
                            </m:r>
                          </m:sup>
                        </m:sSup>
                      </m:den>
                    </m:f>
                    <m:r>
                      <a:rPr lang="en-CA" i="1"/>
                      <m:t>+</m:t>
                    </m:r>
                    <m:f>
                      <m:fPr>
                        <m:ctrlPr>
                          <a:rPr lang="en-CA" i="1"/>
                        </m:ctrlPr>
                      </m:fPr>
                      <m:num>
                        <m:r>
                          <a:rPr lang="en-CA" i="1"/>
                          <m:t>3</m:t>
                        </m:r>
                      </m:num>
                      <m:den>
                        <m:sSup>
                          <m:sSupPr>
                            <m:ctrlPr>
                              <a:rPr lang="en-CA" i="1"/>
                            </m:ctrlPr>
                          </m:sSupPr>
                          <m:e>
                            <m:d>
                              <m:dPr>
                                <m:ctrlPr>
                                  <a:rPr lang="en-CA" i="1"/>
                                </m:ctrlPr>
                              </m:dPr>
                              <m:e>
                                <m:r>
                                  <a:rPr lang="en-CA" i="1"/>
                                  <m:t>1+3%</m:t>
                                </m:r>
                              </m:e>
                            </m:d>
                          </m:e>
                          <m:sup>
                            <m:r>
                              <a:rPr lang="en-CA" i="1"/>
                              <m:t>3</m:t>
                            </m:r>
                          </m:sup>
                        </m:sSup>
                      </m:den>
                    </m:f>
                  </m:oMath>
                </a14:m>
                <a:endParaRPr lang="en-US" dirty="0"/>
              </a:p>
              <a:p>
                <a:pPr marL="457200" lvl="1" indent="0" eaLnBrk="1" hangingPunct="1">
                  <a:buNone/>
                </a:pPr>
                <a:r>
                  <a:rPr lang="en-US" dirty="0"/>
                  <a:t>=-1.51 million</a:t>
                </a:r>
              </a:p>
              <a:p>
                <a:pPr lvl="1" eaLnBrk="1" hangingPunct="1"/>
                <a:r>
                  <a:rPr lang="en-US" dirty="0"/>
                  <a:t>Realized value of project 2 </a:t>
                </a:r>
              </a:p>
              <a:p>
                <a:pPr marL="457200" lvl="1" indent="0" eaLnBrk="1" hangingPunct="1">
                  <a:buNone/>
                </a:pPr>
                <a:r>
                  <a:rPr lang="en-CA" dirty="0"/>
                  <a:t>=</a:t>
                </a:r>
                <a14:m>
                  <m:oMath xmlns:m="http://schemas.openxmlformats.org/officeDocument/2006/math">
                    <m:r>
                      <a:rPr lang="en-CA" i="1"/>
                      <m:t>−20+</m:t>
                    </m:r>
                    <m:f>
                      <m:fPr>
                        <m:ctrlPr>
                          <a:rPr lang="en-CA" i="1"/>
                        </m:ctrlPr>
                      </m:fPr>
                      <m:num>
                        <m:r>
                          <a:rPr lang="en-CA" i="1"/>
                          <m:t>3</m:t>
                        </m:r>
                      </m:num>
                      <m:den>
                        <m:r>
                          <a:rPr lang="en-CA" i="1"/>
                          <m:t>1+3%</m:t>
                        </m:r>
                      </m:den>
                    </m:f>
                    <m:r>
                      <a:rPr lang="en-CA" i="1"/>
                      <m:t>+</m:t>
                    </m:r>
                    <m:f>
                      <m:fPr>
                        <m:ctrlPr>
                          <a:rPr lang="en-CA" i="1"/>
                        </m:ctrlPr>
                      </m:fPr>
                      <m:num>
                        <m:r>
                          <a:rPr lang="en-CA" i="1"/>
                          <m:t>3(1+10%)</m:t>
                        </m:r>
                      </m:num>
                      <m:den>
                        <m:sSup>
                          <m:sSupPr>
                            <m:ctrlPr>
                              <a:rPr lang="en-CA" i="1"/>
                            </m:ctrlPr>
                          </m:sSupPr>
                          <m:e>
                            <m:d>
                              <m:dPr>
                                <m:ctrlPr>
                                  <a:rPr lang="en-CA" i="1"/>
                                </m:ctrlPr>
                              </m:dPr>
                              <m:e>
                                <m:r>
                                  <a:rPr lang="en-CA" i="1"/>
                                  <m:t>1+3%</m:t>
                                </m:r>
                              </m:e>
                            </m:d>
                          </m:e>
                          <m:sup>
                            <m:r>
                              <a:rPr lang="en-CA" i="1"/>
                              <m:t>2</m:t>
                            </m:r>
                          </m:sup>
                        </m:sSup>
                      </m:den>
                    </m:f>
                    <m:r>
                      <a:rPr lang="en-CA" i="1"/>
                      <m:t>+</m:t>
                    </m:r>
                    <m:f>
                      <m:fPr>
                        <m:ctrlPr>
                          <a:rPr lang="en-CA" i="1"/>
                        </m:ctrlPr>
                      </m:fPr>
                      <m:num>
                        <m:r>
                          <a:rPr lang="en-CA" i="1"/>
                          <m:t>3</m:t>
                        </m:r>
                        <m:sSup>
                          <m:sSupPr>
                            <m:ctrlPr>
                              <a:rPr lang="en-CA" i="1"/>
                            </m:ctrlPr>
                          </m:sSupPr>
                          <m:e>
                            <m:r>
                              <a:rPr lang="en-CA" i="1"/>
                              <m:t>(1+10%)</m:t>
                            </m:r>
                          </m:e>
                          <m:sup>
                            <m:r>
                              <a:rPr lang="en-CA" i="1"/>
                              <m:t>2</m:t>
                            </m:r>
                          </m:sup>
                        </m:sSup>
                      </m:num>
                      <m:den>
                        <m:sSup>
                          <m:sSupPr>
                            <m:ctrlPr>
                              <a:rPr lang="en-CA" i="1"/>
                            </m:ctrlPr>
                          </m:sSupPr>
                          <m:e>
                            <m:d>
                              <m:dPr>
                                <m:ctrlPr>
                                  <a:rPr lang="en-CA" i="1"/>
                                </m:ctrlPr>
                              </m:dPr>
                              <m:e>
                                <m:r>
                                  <a:rPr lang="en-CA" i="1"/>
                                  <m:t>1+3%</m:t>
                                </m:r>
                              </m:e>
                            </m:d>
                          </m:e>
                          <m:sup>
                            <m:r>
                              <a:rPr lang="en-CA" i="1"/>
                              <m:t>3</m:t>
                            </m:r>
                          </m:sup>
                        </m:sSup>
                      </m:den>
                    </m:f>
                  </m:oMath>
                </a14:m>
                <a:endParaRPr lang="en-US" dirty="0"/>
              </a:p>
              <a:p>
                <a:pPr marL="457200" lvl="1" indent="0" eaLnBrk="1" hangingPunct="1">
                  <a:buNone/>
                </a:pPr>
                <a:r>
                  <a:rPr lang="en-US" dirty="0"/>
                  <a:t>= -10.65 million</a:t>
                </a:r>
                <a:endParaRPr lang="en-CA" dirty="0"/>
              </a:p>
            </p:txBody>
          </p:sp>
        </mc:Choice>
        <mc:Fallback>
          <p:sp>
            <p:nvSpPr>
              <p:cNvPr id="3" name="Content Placeholder 2">
                <a:extLst>
                  <a:ext uri="{FF2B5EF4-FFF2-40B4-BE49-F238E27FC236}">
                    <a16:creationId xmlns:a16="http://schemas.microsoft.com/office/drawing/2014/main" id="{712886F1-341B-4B64-AC27-397C50A5FE7A}"/>
                  </a:ext>
                </a:extLst>
              </p:cNvPr>
              <p:cNvSpPr>
                <a:spLocks noGrp="1" noRot="1" noChangeAspect="1" noMove="1" noResize="1" noEditPoints="1" noAdjustHandles="1" noChangeArrowheads="1" noChangeShapeType="1" noTextEdit="1"/>
              </p:cNvSpPr>
              <p:nvPr>
                <p:ph idx="1"/>
              </p:nvPr>
            </p:nvSpPr>
            <p:spPr>
              <a:blipFill>
                <a:blip r:embed="rId2"/>
                <a:stretch>
                  <a:fillRect l="-1704" t="-1752" b="-9164"/>
                </a:stretch>
              </a:blipFill>
            </p:spPr>
            <p:txBody>
              <a:bodyPr/>
              <a:lstStyle/>
              <a:p>
                <a:r>
                  <a:rPr lang="en-CA">
                    <a:noFill/>
                  </a:rPr>
                  <a:t> </a:t>
                </a:r>
              </a:p>
            </p:txBody>
          </p:sp>
        </mc:Fallback>
      </mc:AlternateContent>
    </p:spTree>
    <p:extLst>
      <p:ext uri="{BB962C8B-B14F-4D97-AF65-F5344CB8AC3E}">
        <p14:creationId xmlns:p14="http://schemas.microsoft.com/office/powerpoint/2010/main" val="10187053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249B9-B1D0-4349-B469-D4577AE564D0}"/>
              </a:ext>
            </a:extLst>
          </p:cNvPr>
          <p:cNvSpPr>
            <a:spLocks noGrp="1"/>
          </p:cNvSpPr>
          <p:nvPr>
            <p:ph type="title"/>
          </p:nvPr>
        </p:nvSpPr>
        <p:spPr/>
        <p:txBody>
          <a:bodyPr/>
          <a:lstStyle/>
          <a:p>
            <a:r>
              <a:rPr lang="en-US" dirty="0"/>
              <a:t>Solution (Continued)</a:t>
            </a:r>
            <a:endParaRPr lang="en-CA" dirty="0"/>
          </a:p>
        </p:txBody>
      </p:sp>
      <p:sp>
        <p:nvSpPr>
          <p:cNvPr id="3" name="Content Placeholder 2">
            <a:extLst>
              <a:ext uri="{FF2B5EF4-FFF2-40B4-BE49-F238E27FC236}">
                <a16:creationId xmlns:a16="http://schemas.microsoft.com/office/drawing/2014/main" id="{21756C4E-5A47-4C24-AF23-AC9C80E08F82}"/>
              </a:ext>
            </a:extLst>
          </p:cNvPr>
          <p:cNvSpPr>
            <a:spLocks noGrp="1"/>
          </p:cNvSpPr>
          <p:nvPr>
            <p:ph idx="1"/>
          </p:nvPr>
        </p:nvSpPr>
        <p:spPr/>
        <p:txBody>
          <a:bodyPr/>
          <a:lstStyle/>
          <a:p>
            <a:r>
              <a:rPr lang="en-CA" dirty="0"/>
              <a:t>The second project causes bigger losses.</a:t>
            </a:r>
          </a:p>
        </p:txBody>
      </p:sp>
    </p:spTree>
    <p:extLst>
      <p:ext uri="{BB962C8B-B14F-4D97-AF65-F5344CB8AC3E}">
        <p14:creationId xmlns:p14="http://schemas.microsoft.com/office/powerpoint/2010/main" val="27082203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a:t>Solution (Continued) </a:t>
            </a:r>
          </a:p>
        </p:txBody>
      </p:sp>
      <mc:AlternateContent xmlns:mc="http://schemas.openxmlformats.org/markup-compatibility/2006">
        <mc:Choice xmlns:a14="http://schemas.microsoft.com/office/drawing/2010/main" Requires="a14">
          <p:sp>
            <p:nvSpPr>
              <p:cNvPr id="15363" name="Rectangle 3"/>
              <p:cNvSpPr>
                <a:spLocks noGrp="1" noChangeArrowheads="1"/>
              </p:cNvSpPr>
              <p:nvPr>
                <p:ph type="body" idx="1"/>
              </p:nvPr>
            </p:nvSpPr>
            <p:spPr/>
            <p:txBody>
              <a:bodyPr/>
              <a:lstStyle/>
              <a:p>
                <a:pPr eaLnBrk="1" hangingPunct="1"/>
                <a:r>
                  <a:rPr lang="en-US" dirty="0"/>
                  <a:t>When discounted at 10%</a:t>
                </a:r>
              </a:p>
              <a:p>
                <a:pPr lvl="1" eaLnBrk="1" hangingPunct="1"/>
                <a:r>
                  <a:rPr lang="en-US" dirty="0"/>
                  <a:t>NPV of project 1 </a:t>
                </a:r>
              </a:p>
              <a:p>
                <a:pPr marL="457200" lvl="1" indent="0" eaLnBrk="1" hangingPunct="1">
                  <a:buNone/>
                </a:pPr>
                <a14:m>
                  <m:oMathPara xmlns:m="http://schemas.openxmlformats.org/officeDocument/2006/math">
                    <m:oMathParaPr>
                      <m:jc m:val="centerGroup"/>
                    </m:oMathParaPr>
                    <m:oMath xmlns:m="http://schemas.openxmlformats.org/officeDocument/2006/math">
                      <m:r>
                        <a:rPr lang="en-CA" i="1">
                          <a:latin typeface="Cambria Math" panose="02040503050406030204" pitchFamily="18" charset="0"/>
                        </a:rPr>
                        <m:t>=−10+</m:t>
                      </m:r>
                      <m:f>
                        <m:fPr>
                          <m:ctrlPr>
                            <a:rPr lang="en-CA" i="1">
                              <a:latin typeface="Cambria Math" panose="02040503050406030204" pitchFamily="18" charset="0"/>
                            </a:rPr>
                          </m:ctrlPr>
                        </m:fPr>
                        <m:num>
                          <m:r>
                            <a:rPr lang="en-CA" i="1">
                              <a:latin typeface="Cambria Math" panose="02040503050406030204" pitchFamily="18" charset="0"/>
                            </a:rPr>
                            <m:t>3</m:t>
                          </m:r>
                        </m:num>
                        <m:den>
                          <m:r>
                            <a:rPr lang="en-CA" i="1">
                              <a:latin typeface="Cambria Math" panose="02040503050406030204" pitchFamily="18" charset="0"/>
                            </a:rPr>
                            <m:t>1+</m:t>
                          </m:r>
                          <m:r>
                            <a:rPr lang="en-CA" b="0" i="1" smtClean="0">
                              <a:latin typeface="Cambria Math" panose="02040503050406030204" pitchFamily="18" charset="0"/>
                            </a:rPr>
                            <m:t>10</m:t>
                          </m:r>
                          <m:r>
                            <a:rPr lang="en-CA" i="1">
                              <a:latin typeface="Cambria Math" panose="02040503050406030204" pitchFamily="18" charset="0"/>
                            </a:rPr>
                            <m:t>%</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10</m:t>
                                  </m:r>
                                  <m:r>
                                    <a:rPr lang="en-CA" i="1">
                                      <a:latin typeface="Cambria Math" panose="02040503050406030204" pitchFamily="18" charset="0"/>
                                    </a:rPr>
                                    <m:t>%</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10</m:t>
                                  </m:r>
                                  <m:r>
                                    <a:rPr lang="en-CA" i="1">
                                      <a:latin typeface="Cambria Math" panose="02040503050406030204" pitchFamily="18" charset="0"/>
                                    </a:rPr>
                                    <m:t>%</m:t>
                                  </m:r>
                                </m:e>
                              </m:d>
                            </m:e>
                            <m:sup>
                              <m:r>
                                <a:rPr lang="en-CA" i="1">
                                  <a:latin typeface="Cambria Math" panose="02040503050406030204" pitchFamily="18" charset="0"/>
                                </a:rPr>
                                <m:t>10</m:t>
                              </m:r>
                            </m:sup>
                          </m:sSup>
                        </m:den>
                      </m:f>
                    </m:oMath>
                  </m:oMathPara>
                </a14:m>
                <a:endParaRPr lang="en-US" dirty="0"/>
              </a:p>
              <a:p>
                <a:pPr marL="457200" lvl="1" indent="0" eaLnBrk="1" hangingPunct="1">
                  <a:buNone/>
                </a:pPr>
                <a:r>
                  <a:rPr lang="en-US" dirty="0"/>
                  <a:t>      = 8.43 million</a:t>
                </a:r>
              </a:p>
              <a:p>
                <a:pPr marL="457200" lvl="1" indent="0" eaLnBrk="1" hangingPunct="1">
                  <a:buNone/>
                </a:pPr>
                <a:r>
                  <a:rPr lang="en-US" dirty="0"/>
                  <a:t> </a:t>
                </a:r>
              </a:p>
              <a:p>
                <a:pPr eaLnBrk="1" hangingPunct="1"/>
                <a:endParaRPr lang="en-US" dirty="0"/>
              </a:p>
            </p:txBody>
          </p:sp>
        </mc:Choice>
        <mc:Fallback>
          <p:sp>
            <p:nvSpPr>
              <p:cNvPr id="15363" name="Rectangle 3"/>
              <p:cNvSpPr>
                <a:spLocks noGrp="1" noRot="1" noChangeAspect="1" noMove="1" noResize="1" noEditPoints="1" noAdjustHandles="1" noChangeArrowheads="1" noChangeShapeType="1" noTextEdit="1"/>
              </p:cNvSpPr>
              <p:nvPr>
                <p:ph type="body" idx="1"/>
              </p:nvPr>
            </p:nvSpPr>
            <p:spPr>
              <a:blipFill>
                <a:blip r:embed="rId2"/>
                <a:stretch>
                  <a:fillRect l="-1704" t="-1752"/>
                </a:stretch>
              </a:blipFill>
            </p:spPr>
            <p:txBody>
              <a:bodyPr/>
              <a:lstStyle/>
              <a:p>
                <a:r>
                  <a:rPr lang="en-CA">
                    <a:noFill/>
                  </a:rPr>
                  <a:t> </a:t>
                </a:r>
              </a:p>
            </p:txBody>
          </p:sp>
        </mc:Fallback>
      </mc:AlternateContent>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3C0C5-19D1-4A9E-BC83-5DD8EE9F513A}"/>
              </a:ext>
            </a:extLst>
          </p:cNvPr>
          <p:cNvSpPr>
            <a:spLocks noGrp="1"/>
          </p:cNvSpPr>
          <p:nvPr>
            <p:ph type="title"/>
          </p:nvPr>
        </p:nvSpPr>
        <p:spPr/>
        <p:txBody>
          <a:bodyPr/>
          <a:lstStyle/>
          <a:p>
            <a:endParaRPr lang="en-CA"/>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1735079-46F3-4B51-B1BC-CEECD47CDC1C}"/>
                  </a:ext>
                </a:extLst>
              </p:cNvPr>
              <p:cNvSpPr>
                <a:spLocks noGrp="1"/>
              </p:cNvSpPr>
              <p:nvPr>
                <p:ph idx="1"/>
              </p:nvPr>
            </p:nvSpPr>
            <p:spPr/>
            <p:txBody>
              <a:bodyPr/>
              <a:lstStyle/>
              <a:p>
                <a:pPr lvl="1" eaLnBrk="1" hangingPunct="1"/>
                <a:r>
                  <a:rPr lang="en-US" dirty="0"/>
                  <a:t>NPV of project 2 </a:t>
                </a:r>
              </a:p>
              <a:p>
                <a:pPr marL="457200" lvl="1" indent="0" eaLnBrk="1" hangingPunct="1">
                  <a:buNone/>
                </a:pPr>
                <a:r>
                  <a:rPr lang="en-US" dirty="0"/>
                  <a:t>= </a:t>
                </a:r>
                <a14:m>
                  <m:oMath xmlns:m="http://schemas.openxmlformats.org/officeDocument/2006/math">
                    <m:r>
                      <a:rPr lang="en-CA" i="1">
                        <a:latin typeface="Cambria Math" panose="02040503050406030204" pitchFamily="18" charset="0"/>
                      </a:rPr>
                      <m:t>−20+</m:t>
                    </m:r>
                    <m:f>
                      <m:fPr>
                        <m:ctrlPr>
                          <a:rPr lang="en-CA" i="1">
                            <a:latin typeface="Cambria Math" panose="02040503050406030204" pitchFamily="18" charset="0"/>
                          </a:rPr>
                        </m:ctrlPr>
                      </m:fPr>
                      <m:num>
                        <m:r>
                          <a:rPr lang="en-CA" i="1">
                            <a:latin typeface="Cambria Math" panose="02040503050406030204" pitchFamily="18" charset="0"/>
                          </a:rPr>
                          <m:t>3</m:t>
                        </m:r>
                      </m:num>
                      <m:den>
                        <m:r>
                          <a:rPr lang="en-CA" i="1">
                            <a:latin typeface="Cambria Math" panose="02040503050406030204" pitchFamily="18" charset="0"/>
                          </a:rPr>
                          <m:t>1+</m:t>
                        </m:r>
                        <m:r>
                          <a:rPr lang="en-CA" b="0" i="1" smtClean="0">
                            <a:latin typeface="Cambria Math" panose="02040503050406030204" pitchFamily="18" charset="0"/>
                          </a:rPr>
                          <m:t>10</m:t>
                        </m:r>
                        <m:r>
                          <a:rPr lang="en-CA" i="1">
                            <a:latin typeface="Cambria Math" panose="02040503050406030204" pitchFamily="18" charset="0"/>
                          </a:rPr>
                          <m:t>%</m:t>
                        </m:r>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3(1+</m:t>
                        </m:r>
                        <m:r>
                          <a:rPr lang="en-CA" i="1">
                            <a:latin typeface="Cambria Math" panose="02040503050406030204" pitchFamily="18" charset="0"/>
                          </a:rPr>
                          <m:t>10</m:t>
                        </m:r>
                        <m:r>
                          <a:rPr lang="en-CA" i="1">
                            <a:latin typeface="Cambria Math" panose="02040503050406030204" pitchFamily="18" charset="0"/>
                          </a:rPr>
                          <m:t>%)</m:t>
                        </m:r>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10</m:t>
                                </m:r>
                                <m:r>
                                  <a:rPr lang="en-CA" i="1">
                                    <a:latin typeface="Cambria Math" panose="02040503050406030204" pitchFamily="18" charset="0"/>
                                  </a:rPr>
                                  <m:t>%</m:t>
                                </m:r>
                              </m:e>
                            </m:d>
                          </m:e>
                          <m:sup>
                            <m:r>
                              <a:rPr lang="en-CA" i="1">
                                <a:latin typeface="Cambria Math" panose="02040503050406030204" pitchFamily="18" charset="0"/>
                              </a:rPr>
                              <m:t>2</m:t>
                            </m:r>
                          </m:sup>
                        </m:sSup>
                      </m:den>
                    </m:f>
                    <m:r>
                      <a:rPr lang="en-CA" i="1">
                        <a:latin typeface="Cambria Math" panose="02040503050406030204" pitchFamily="18" charset="0"/>
                      </a:rPr>
                      <m:t>+…+</m:t>
                    </m:r>
                    <m:f>
                      <m:fPr>
                        <m:ctrlPr>
                          <a:rPr lang="en-CA" i="1">
                            <a:latin typeface="Cambria Math" panose="02040503050406030204" pitchFamily="18" charset="0"/>
                          </a:rPr>
                        </m:ctrlPr>
                      </m:fPr>
                      <m:num>
                        <m:r>
                          <a:rPr lang="en-CA" i="1">
                            <a:latin typeface="Cambria Math" panose="02040503050406030204" pitchFamily="18" charset="0"/>
                          </a:rPr>
                          <m:t>3</m:t>
                        </m:r>
                        <m:sSup>
                          <m:sSupPr>
                            <m:ctrlPr>
                              <a:rPr lang="en-CA" i="1">
                                <a:latin typeface="Cambria Math" panose="02040503050406030204" pitchFamily="18" charset="0"/>
                              </a:rPr>
                            </m:ctrlPr>
                          </m:sSupPr>
                          <m:e>
                            <m:r>
                              <a:rPr lang="en-CA" i="1">
                                <a:latin typeface="Cambria Math" panose="02040503050406030204" pitchFamily="18" charset="0"/>
                              </a:rPr>
                              <m:t>(1+</m:t>
                            </m:r>
                            <m:r>
                              <a:rPr lang="en-CA" i="1">
                                <a:latin typeface="Cambria Math" panose="02040503050406030204" pitchFamily="18" charset="0"/>
                              </a:rPr>
                              <m:t>10</m:t>
                            </m:r>
                            <m:r>
                              <a:rPr lang="en-CA" i="1">
                                <a:latin typeface="Cambria Math" panose="02040503050406030204" pitchFamily="18" charset="0"/>
                              </a:rPr>
                              <m:t>%)</m:t>
                            </m:r>
                          </m:e>
                          <m:sup>
                            <m:r>
                              <a:rPr lang="en-CA" i="1">
                                <a:latin typeface="Cambria Math" panose="02040503050406030204" pitchFamily="18" charset="0"/>
                              </a:rPr>
                              <m:t>9</m:t>
                            </m:r>
                          </m:sup>
                        </m:sSup>
                      </m:num>
                      <m:den>
                        <m:sSup>
                          <m:sSupPr>
                            <m:ctrlPr>
                              <a:rPr lang="en-CA" i="1">
                                <a:latin typeface="Cambria Math" panose="02040503050406030204" pitchFamily="18" charset="0"/>
                              </a:rPr>
                            </m:ctrlPr>
                          </m:sSupPr>
                          <m:e>
                            <m:d>
                              <m:dPr>
                                <m:ctrlPr>
                                  <a:rPr lang="en-CA" i="1">
                                    <a:latin typeface="Cambria Math" panose="02040503050406030204" pitchFamily="18" charset="0"/>
                                  </a:rPr>
                                </m:ctrlPr>
                              </m:dPr>
                              <m:e>
                                <m:r>
                                  <a:rPr lang="en-CA" i="1">
                                    <a:latin typeface="Cambria Math" panose="02040503050406030204" pitchFamily="18" charset="0"/>
                                  </a:rPr>
                                  <m:t>1+</m:t>
                                </m:r>
                                <m:r>
                                  <a:rPr lang="en-CA" b="0" i="1" smtClean="0">
                                    <a:latin typeface="Cambria Math" panose="02040503050406030204" pitchFamily="18" charset="0"/>
                                  </a:rPr>
                                  <m:t>10</m:t>
                                </m:r>
                                <m:r>
                                  <a:rPr lang="en-CA" i="1">
                                    <a:latin typeface="Cambria Math" panose="02040503050406030204" pitchFamily="18" charset="0"/>
                                  </a:rPr>
                                  <m:t>%</m:t>
                                </m:r>
                              </m:e>
                            </m:d>
                          </m:e>
                          <m:sup>
                            <m:r>
                              <a:rPr lang="en-CA" i="1">
                                <a:latin typeface="Cambria Math" panose="02040503050406030204" pitchFamily="18" charset="0"/>
                              </a:rPr>
                              <m:t>10</m:t>
                            </m:r>
                          </m:sup>
                        </m:sSup>
                      </m:den>
                    </m:f>
                  </m:oMath>
                </a14:m>
                <a:endParaRPr lang="en-US" dirty="0"/>
              </a:p>
              <a:p>
                <a:pPr marL="457200" lvl="1" indent="0" eaLnBrk="1" hangingPunct="1">
                  <a:buNone/>
                </a:pPr>
                <a:r>
                  <a:rPr lang="en-US" dirty="0"/>
                  <a:t>= 7.27 million</a:t>
                </a:r>
              </a:p>
              <a:p>
                <a:pPr eaLnBrk="1" hangingPunct="1"/>
                <a:r>
                  <a:rPr lang="en-US" dirty="0"/>
                  <a:t>Choose project 1</a:t>
                </a:r>
              </a:p>
              <a:p>
                <a:pPr eaLnBrk="1" hangingPunct="1"/>
                <a:r>
                  <a:rPr lang="en-US" dirty="0"/>
                  <a:t>Choosing project 1 will avoid possible heavy losses due to uncertainty.</a:t>
                </a:r>
                <a:endParaRPr lang="en-CA" dirty="0"/>
              </a:p>
            </p:txBody>
          </p:sp>
        </mc:Choice>
        <mc:Fallback>
          <p:sp>
            <p:nvSpPr>
              <p:cNvPr id="3" name="Content Placeholder 2">
                <a:extLst>
                  <a:ext uri="{FF2B5EF4-FFF2-40B4-BE49-F238E27FC236}">
                    <a16:creationId xmlns:a16="http://schemas.microsoft.com/office/drawing/2014/main" id="{41735079-46F3-4B51-B1BC-CEECD47CDC1C}"/>
                  </a:ext>
                </a:extLst>
              </p:cNvPr>
              <p:cNvSpPr>
                <a:spLocks noGrp="1" noRot="1" noChangeAspect="1" noMove="1" noResize="1" noEditPoints="1" noAdjustHandles="1" noChangeArrowheads="1" noChangeShapeType="1" noTextEdit="1"/>
              </p:cNvSpPr>
              <p:nvPr>
                <p:ph idx="1"/>
              </p:nvPr>
            </p:nvSpPr>
            <p:spPr>
              <a:blipFill>
                <a:blip r:embed="rId2"/>
                <a:stretch>
                  <a:fillRect l="-1704" t="-1482"/>
                </a:stretch>
              </a:blipFill>
            </p:spPr>
            <p:txBody>
              <a:bodyPr/>
              <a:lstStyle/>
              <a:p>
                <a:r>
                  <a:rPr lang="en-CA">
                    <a:noFill/>
                  </a:rPr>
                  <a:t> </a:t>
                </a:r>
              </a:p>
            </p:txBody>
          </p:sp>
        </mc:Fallback>
      </mc:AlternateContent>
    </p:spTree>
    <p:extLst>
      <p:ext uri="{BB962C8B-B14F-4D97-AF65-F5344CB8AC3E}">
        <p14:creationId xmlns:p14="http://schemas.microsoft.com/office/powerpoint/2010/main" val="32733702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t>Discussion</a:t>
            </a:r>
          </a:p>
        </p:txBody>
      </p:sp>
      <p:sp>
        <p:nvSpPr>
          <p:cNvPr id="16387" name="Rectangle 3"/>
          <p:cNvSpPr>
            <a:spLocks noGrp="1" noChangeArrowheads="1"/>
          </p:cNvSpPr>
          <p:nvPr>
            <p:ph type="body" idx="1"/>
          </p:nvPr>
        </p:nvSpPr>
        <p:spPr/>
        <p:txBody>
          <a:bodyPr/>
          <a:lstStyle/>
          <a:p>
            <a:pPr eaLnBrk="1" hangingPunct="1">
              <a:lnSpc>
                <a:spcPct val="90000"/>
              </a:lnSpc>
            </a:pPr>
            <a:r>
              <a:rPr lang="en-US" sz="2800" dirty="0"/>
              <a:t>Some people claim that since future is unpredictable, one should not be held responsible for losses due to uncertainty.</a:t>
            </a:r>
          </a:p>
          <a:p>
            <a:pPr eaLnBrk="1" hangingPunct="1">
              <a:lnSpc>
                <a:spcPct val="90000"/>
              </a:lnSpc>
            </a:pPr>
            <a:r>
              <a:rPr lang="en-US" sz="2800" dirty="0"/>
              <a:t>However, if we acknowledge future is highly uncertain, we should discount future at a higher rate. This will help us reduce the amount of losses due to uncertainty. </a:t>
            </a:r>
          </a:p>
          <a:p>
            <a:pPr eaLnBrk="1" hangingPunct="1">
              <a:lnSpc>
                <a:spcPct val="90000"/>
              </a:lnSpc>
            </a:pPr>
            <a:r>
              <a:rPr lang="en-US" sz="2800" dirty="0"/>
              <a:t>Policymakers often attribute bad economic performance to uncertainty but at the same time lower the discount rate. Are they being consistent?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511DF-2BF9-4145-AC7F-18A62B88D978}"/>
              </a:ext>
            </a:extLst>
          </p:cNvPr>
          <p:cNvSpPr>
            <a:spLocks noGrp="1"/>
          </p:cNvSpPr>
          <p:nvPr>
            <p:ph type="title"/>
          </p:nvPr>
        </p:nvSpPr>
        <p:spPr/>
        <p:txBody>
          <a:bodyPr/>
          <a:lstStyle/>
          <a:p>
            <a:r>
              <a:rPr lang="en-US" dirty="0"/>
              <a:t>Project duration and discounting</a:t>
            </a:r>
            <a:endParaRPr lang="en-CA" dirty="0"/>
          </a:p>
        </p:txBody>
      </p:sp>
      <p:sp>
        <p:nvSpPr>
          <p:cNvPr id="3" name="Content Placeholder 2">
            <a:extLst>
              <a:ext uri="{FF2B5EF4-FFF2-40B4-BE49-F238E27FC236}">
                <a16:creationId xmlns:a16="http://schemas.microsoft.com/office/drawing/2014/main" id="{79EC2C90-363E-4A7D-9C6E-C26F00ABFB91}"/>
              </a:ext>
            </a:extLst>
          </p:cNvPr>
          <p:cNvSpPr>
            <a:spLocks noGrp="1"/>
          </p:cNvSpPr>
          <p:nvPr>
            <p:ph idx="1"/>
          </p:nvPr>
        </p:nvSpPr>
        <p:spPr/>
        <p:txBody>
          <a:bodyPr/>
          <a:lstStyle/>
          <a:p>
            <a:r>
              <a:rPr lang="en-CA" dirty="0"/>
              <a:t>Some projects last longer than others.</a:t>
            </a:r>
          </a:p>
          <a:p>
            <a:r>
              <a:rPr lang="en-CA" dirty="0"/>
              <a:t>How project duration affects loan rate?</a:t>
            </a:r>
          </a:p>
        </p:txBody>
      </p:sp>
    </p:spTree>
    <p:extLst>
      <p:ext uri="{BB962C8B-B14F-4D97-AF65-F5344CB8AC3E}">
        <p14:creationId xmlns:p14="http://schemas.microsoft.com/office/powerpoint/2010/main" val="8061137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6</a:t>
            </a:r>
          </a:p>
        </p:txBody>
      </p:sp>
      <p:sp>
        <p:nvSpPr>
          <p:cNvPr id="3" name="Content Placeholder 2"/>
          <p:cNvSpPr>
            <a:spLocks noGrp="1"/>
          </p:cNvSpPr>
          <p:nvPr>
            <p:ph idx="1"/>
          </p:nvPr>
        </p:nvSpPr>
        <p:spPr/>
        <p:txBody>
          <a:bodyPr/>
          <a:lstStyle/>
          <a:p>
            <a:r>
              <a:rPr lang="en-US" sz="2800" dirty="0"/>
              <a:t>There are two projects. Each require 1 million dollar funding. Project one will be liquidated in one year’s time. There is a 60% probability that the end value will be </a:t>
            </a:r>
            <a:r>
              <a:rPr lang="en-US" sz="2800" dirty="0" err="1"/>
              <a:t>exp</a:t>
            </a:r>
            <a:r>
              <a:rPr lang="en-US" sz="2800" dirty="0"/>
              <a:t>(S) and a 40% probability that the end value will be </a:t>
            </a:r>
            <a:r>
              <a:rPr lang="en-US" sz="2800" dirty="0" err="1"/>
              <a:t>exp</a:t>
            </a:r>
            <a:r>
              <a:rPr lang="en-US" sz="2800" dirty="0"/>
              <a:t>(-S), where S =0.3. Project two will be liquidated in two year’s time. There is a 60% probability that the end value will be </a:t>
            </a:r>
            <a:r>
              <a:rPr lang="en-US" sz="2800" dirty="0" err="1"/>
              <a:t>exp</a:t>
            </a:r>
            <a:r>
              <a:rPr lang="en-US" sz="2800" dirty="0"/>
              <a:t>(2*S) and a 40% probability that the end value will be </a:t>
            </a:r>
            <a:r>
              <a:rPr lang="en-US" sz="2800" dirty="0" err="1"/>
              <a:t>exp</a:t>
            </a:r>
            <a:r>
              <a:rPr lang="en-US" sz="2800" dirty="0"/>
              <a:t>(-2*S), where S =0.3.</a:t>
            </a:r>
          </a:p>
        </p:txBody>
      </p:sp>
    </p:spTree>
    <p:extLst>
      <p:ext uri="{BB962C8B-B14F-4D97-AF65-F5344CB8AC3E}">
        <p14:creationId xmlns:p14="http://schemas.microsoft.com/office/powerpoint/2010/main" val="1805035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Suppose both projects are 20% self funded and need to take 80% loan from a bank. Assume the bank’s funding cost is 3%. The required rate of return on its loans is 2%. When the project could not make loan payment in full, the bank will take over the asset of the project. What are the loan rates for the two projects?</a:t>
            </a:r>
          </a:p>
        </p:txBody>
      </p:sp>
    </p:spTree>
    <p:extLst>
      <p:ext uri="{BB962C8B-B14F-4D97-AF65-F5344CB8AC3E}">
        <p14:creationId xmlns:p14="http://schemas.microsoft.com/office/powerpoint/2010/main" val="31819557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lstStyle/>
          <a:p>
            <a:r>
              <a:rPr lang="en-US" sz="2800" dirty="0"/>
              <a:t>The amount of loan for both projects is 0.8 million.</a:t>
            </a:r>
          </a:p>
          <a:p>
            <a:r>
              <a:rPr lang="en-US" sz="2800" dirty="0"/>
              <a:t>For the first project</a:t>
            </a:r>
          </a:p>
          <a:p>
            <a:r>
              <a:rPr lang="en-US" sz="2800" dirty="0"/>
              <a:t>0.6*0.8*(1+x) +0.4*</a:t>
            </a:r>
            <a:r>
              <a:rPr lang="en-US" sz="2800" dirty="0" err="1"/>
              <a:t>exp</a:t>
            </a:r>
            <a:r>
              <a:rPr lang="en-US" sz="2800" dirty="0"/>
              <a:t>(-0.3) =0.8*(1+3%+2%)</a:t>
            </a:r>
          </a:p>
          <a:p>
            <a:r>
              <a:rPr lang="en-US" sz="2800" dirty="0"/>
              <a:t>X = 13.27%</a:t>
            </a:r>
          </a:p>
          <a:p>
            <a:r>
              <a:rPr lang="en-US" sz="2800" dirty="0"/>
              <a:t>For the second project,  </a:t>
            </a:r>
          </a:p>
          <a:p>
            <a:r>
              <a:rPr lang="en-US" sz="2800" dirty="0"/>
              <a:t>0.6*0.8*(1+y)^2 +0.4*</a:t>
            </a:r>
            <a:r>
              <a:rPr lang="en-US" sz="2800" dirty="0" err="1"/>
              <a:t>exp</a:t>
            </a:r>
            <a:r>
              <a:rPr lang="en-US" sz="2800" dirty="0"/>
              <a:t>(-2*0.3) =0.8*(1+3%+2%)^2</a:t>
            </a:r>
          </a:p>
          <a:p>
            <a:r>
              <a:rPr lang="en-US" sz="2800" dirty="0"/>
              <a:t>Y = 17.48%</a:t>
            </a:r>
          </a:p>
          <a:p>
            <a:endParaRPr lang="en-US" sz="2800" dirty="0"/>
          </a:p>
        </p:txBody>
      </p:sp>
    </p:spTree>
    <p:extLst>
      <p:ext uri="{BB962C8B-B14F-4D97-AF65-F5344CB8AC3E}">
        <p14:creationId xmlns:p14="http://schemas.microsoft.com/office/powerpoint/2010/main" val="20308690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5E6CC-DA6E-45F4-A86F-73D72FC8EA9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71EEF90-6EF6-47C2-A37C-3DB821632BE3}"/>
              </a:ext>
            </a:extLst>
          </p:cNvPr>
          <p:cNvSpPr>
            <a:spLocks noGrp="1"/>
          </p:cNvSpPr>
          <p:nvPr>
            <p:ph idx="1"/>
          </p:nvPr>
        </p:nvSpPr>
        <p:spPr/>
        <p:txBody>
          <a:bodyPr/>
          <a:lstStyle/>
          <a:p>
            <a:r>
              <a:rPr lang="en-US" dirty="0"/>
              <a:t>Projects with longer duration are charged with higher loan rate.</a:t>
            </a:r>
          </a:p>
          <a:p>
            <a:r>
              <a:rPr lang="en-US" dirty="0"/>
              <a:t>In general, term structure of interest rate curves upward. Interest rates for longer terms are higher.</a:t>
            </a:r>
            <a:endParaRPr lang="en-CA" dirty="0"/>
          </a:p>
        </p:txBody>
      </p:sp>
    </p:spTree>
    <p:extLst>
      <p:ext uri="{BB962C8B-B14F-4D97-AF65-F5344CB8AC3E}">
        <p14:creationId xmlns:p14="http://schemas.microsoft.com/office/powerpoint/2010/main" val="3101465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on Asset in Financial Institutions</a:t>
            </a:r>
          </a:p>
        </p:txBody>
      </p:sp>
      <p:sp>
        <p:nvSpPr>
          <p:cNvPr id="3" name="Content Placeholder 2"/>
          <p:cNvSpPr>
            <a:spLocks noGrp="1"/>
          </p:cNvSpPr>
          <p:nvPr>
            <p:ph idx="1"/>
          </p:nvPr>
        </p:nvSpPr>
        <p:spPr/>
        <p:txBody>
          <a:bodyPr/>
          <a:lstStyle/>
          <a:p>
            <a:r>
              <a:rPr lang="en-US" dirty="0"/>
              <a:t> </a:t>
            </a:r>
            <a:r>
              <a:rPr lang="en-US" sz="2800" dirty="0"/>
              <a:t>Jan 2018, Bank of Canada overnight rate, 1.25%, </a:t>
            </a:r>
          </a:p>
          <a:p>
            <a:r>
              <a:rPr lang="en-US" sz="2800" dirty="0"/>
              <a:t>Prime rate from major Canadian banks, 3.45%</a:t>
            </a:r>
          </a:p>
          <a:p>
            <a:r>
              <a:rPr lang="en-US" sz="2800" dirty="0"/>
              <a:t>The rate differential between prime rate and Bank of Canada overnight rate is 220 basis point. This is a rough approximation of </a:t>
            </a:r>
            <a:r>
              <a:rPr lang="en-US" sz="2800" dirty="0" err="1"/>
              <a:t>RoA</a:t>
            </a:r>
            <a:r>
              <a:rPr lang="en-US" sz="2800" dirty="0"/>
              <a:t> in financial institutions. </a:t>
            </a:r>
          </a:p>
          <a:p>
            <a:r>
              <a:rPr lang="en-US" sz="2800" dirty="0"/>
              <a:t>More info on prime rate: </a:t>
            </a:r>
          </a:p>
          <a:p>
            <a:r>
              <a:rPr lang="en-US" sz="2800" u="sng" dirty="0">
                <a:hlinkClick r:id="rId2"/>
              </a:rPr>
              <a:t>https://www.ratehub.ca/prime-rate</a:t>
            </a:r>
            <a:endParaRPr lang="en-US" sz="2800" dirty="0"/>
          </a:p>
          <a:p>
            <a:r>
              <a:rPr lang="en-US" dirty="0"/>
              <a:t> </a:t>
            </a:r>
          </a:p>
        </p:txBody>
      </p:sp>
    </p:spTree>
    <p:extLst>
      <p:ext uri="{BB962C8B-B14F-4D97-AF65-F5344CB8AC3E}">
        <p14:creationId xmlns:p14="http://schemas.microsoft.com/office/powerpoint/2010/main" val="33803603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2D2DB-EC4E-4808-985E-2706CA338D1A}"/>
              </a:ext>
            </a:extLst>
          </p:cNvPr>
          <p:cNvSpPr>
            <a:spLocks noGrp="1"/>
          </p:cNvSpPr>
          <p:nvPr>
            <p:ph type="title"/>
          </p:nvPr>
        </p:nvSpPr>
        <p:spPr/>
        <p:txBody>
          <a:bodyPr/>
          <a:lstStyle/>
          <a:p>
            <a:r>
              <a:rPr lang="en-US" dirty="0"/>
              <a:t>How loan diversification affect loan rates?</a:t>
            </a:r>
            <a:endParaRPr lang="en-CA" dirty="0"/>
          </a:p>
        </p:txBody>
      </p:sp>
      <p:sp>
        <p:nvSpPr>
          <p:cNvPr id="3" name="Content Placeholder 2">
            <a:extLst>
              <a:ext uri="{FF2B5EF4-FFF2-40B4-BE49-F238E27FC236}">
                <a16:creationId xmlns:a16="http://schemas.microsoft.com/office/drawing/2014/main" id="{BA947F96-01C6-4AAB-B04E-EE86B5B615D0}"/>
              </a:ext>
            </a:extLst>
          </p:cNvPr>
          <p:cNvSpPr>
            <a:spLocks noGrp="1"/>
          </p:cNvSpPr>
          <p:nvPr>
            <p:ph idx="1"/>
          </p:nvPr>
        </p:nvSpPr>
        <p:spPr/>
        <p:txBody>
          <a:bodyPr/>
          <a:lstStyle/>
          <a:p>
            <a:r>
              <a:rPr lang="en-CA" dirty="0"/>
              <a:t>In security investment, diversification reduces risk.</a:t>
            </a:r>
          </a:p>
          <a:p>
            <a:r>
              <a:rPr lang="en-CA" dirty="0"/>
              <a:t>Does diversification in loans reduce risk as well?</a:t>
            </a:r>
          </a:p>
        </p:txBody>
      </p:sp>
    </p:spTree>
    <p:extLst>
      <p:ext uri="{BB962C8B-B14F-4D97-AF65-F5344CB8AC3E}">
        <p14:creationId xmlns:p14="http://schemas.microsoft.com/office/powerpoint/2010/main" val="25906398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7</a:t>
            </a:r>
          </a:p>
        </p:txBody>
      </p:sp>
      <p:sp>
        <p:nvSpPr>
          <p:cNvPr id="3" name="Content Placeholder 2"/>
          <p:cNvSpPr>
            <a:spLocks noGrp="1"/>
          </p:cNvSpPr>
          <p:nvPr>
            <p:ph idx="1"/>
          </p:nvPr>
        </p:nvSpPr>
        <p:spPr/>
        <p:txBody>
          <a:bodyPr/>
          <a:lstStyle/>
          <a:p>
            <a:r>
              <a:rPr lang="en-US" sz="2400" dirty="0"/>
              <a:t>Assume the bank’s borrowing rate is 2% per annum. A business applies for 15 million loan for a project and plans to repay the loan in one year. A loan officer estimates the payoff from the project will be 30 million with 80% probability and 10 million with 20% probability. If a loan defaults, on average, a bank can get 70% of the salvage value. If the bank requires 3% return on its loans, what would be the loan rate? </a:t>
            </a:r>
          </a:p>
          <a:p>
            <a:endParaRPr lang="en-US" dirty="0"/>
          </a:p>
        </p:txBody>
      </p:sp>
    </p:spTree>
    <p:extLst>
      <p:ext uri="{BB962C8B-B14F-4D97-AF65-F5344CB8AC3E}">
        <p14:creationId xmlns:p14="http://schemas.microsoft.com/office/powerpoint/2010/main" val="7053231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Solution</a:t>
            </a:r>
          </a:p>
        </p:txBody>
      </p:sp>
      <p:sp>
        <p:nvSpPr>
          <p:cNvPr id="6147" name="Rectangle 3"/>
          <p:cNvSpPr>
            <a:spLocks noGrp="1" noChangeArrowheads="1"/>
          </p:cNvSpPr>
          <p:nvPr>
            <p:ph idx="1"/>
          </p:nvPr>
        </p:nvSpPr>
        <p:spPr/>
        <p:txBody>
          <a:bodyPr>
            <a:noAutofit/>
          </a:bodyPr>
          <a:lstStyle/>
          <a:p>
            <a:r>
              <a:rPr lang="en-US" sz="2400" dirty="0"/>
              <a:t>Suppose the loan rate is x. If the project is doing well, the bank will be paid back full loan with interest. If the project is doing badly, the bank will receive the salvage value.  </a:t>
            </a:r>
          </a:p>
          <a:p>
            <a:r>
              <a:rPr lang="en-US" sz="2400" dirty="0"/>
              <a:t>Overall, the bank is expected to receive</a:t>
            </a:r>
          </a:p>
          <a:p>
            <a:pPr lvl="2"/>
            <a:r>
              <a:rPr lang="en-US" dirty="0"/>
              <a:t>15(1+x)*0.8+10*0.7*0.2 = 15*(1+2%+3%)</a:t>
            </a:r>
          </a:p>
          <a:p>
            <a:r>
              <a:rPr lang="en-US" sz="2400" dirty="0"/>
              <a:t>2% is the bank’s cost of borrowing. 3% is the bank’s required rate of return on its loans</a:t>
            </a:r>
          </a:p>
          <a:p>
            <a:r>
              <a:rPr lang="en-US" sz="2400" dirty="0"/>
              <a:t>Solving the equation to get</a:t>
            </a:r>
          </a:p>
          <a:p>
            <a:pPr lvl="2"/>
            <a:r>
              <a:rPr lang="en-US" dirty="0"/>
              <a:t>X = 19.6%</a:t>
            </a:r>
          </a:p>
        </p:txBody>
      </p:sp>
    </p:spTree>
    <p:extLst>
      <p:ext uri="{BB962C8B-B14F-4D97-AF65-F5344CB8AC3E}">
        <p14:creationId xmlns:p14="http://schemas.microsoft.com/office/powerpoint/2010/main" val="4924880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8: Loan to two projects</a:t>
            </a:r>
          </a:p>
        </p:txBody>
      </p:sp>
      <p:sp>
        <p:nvSpPr>
          <p:cNvPr id="3" name="Content Placeholder 2"/>
          <p:cNvSpPr>
            <a:spLocks noGrp="1"/>
          </p:cNvSpPr>
          <p:nvPr>
            <p:ph idx="1"/>
          </p:nvPr>
        </p:nvSpPr>
        <p:spPr/>
        <p:txBody>
          <a:bodyPr>
            <a:normAutofit/>
          </a:bodyPr>
          <a:lstStyle/>
          <a:p>
            <a:r>
              <a:rPr lang="en-US" sz="2400" dirty="0"/>
              <a:t>Now a company is planning two projects. Each project has the same payoff profile as the previous example. First assume the payoff of the two projects are independent. The distribution of the total payoff will be</a:t>
            </a:r>
          </a:p>
          <a:p>
            <a:pPr lvl="4"/>
            <a:endParaRPr lang="en-US" sz="2400" dirty="0"/>
          </a:p>
          <a:p>
            <a:endParaRPr lang="en-US" sz="2400" dirty="0"/>
          </a:p>
          <a:p>
            <a:endParaRPr lang="en-US" sz="2400" dirty="0"/>
          </a:p>
          <a:p>
            <a:endParaRPr lang="en-US" sz="2400" dirty="0"/>
          </a:p>
          <a:p>
            <a:r>
              <a:rPr lang="en-US" sz="2400" dirty="0"/>
              <a:t>The numbers in the parentheses are probabilities corresponding to the particular payoff</a:t>
            </a:r>
          </a:p>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715279928"/>
              </p:ext>
            </p:extLst>
          </p:nvPr>
        </p:nvGraphicFramePr>
        <p:xfrm>
          <a:off x="1524000" y="3468565"/>
          <a:ext cx="6096000" cy="1234440"/>
        </p:xfrm>
        <a:graphic>
          <a:graphicData uri="http://schemas.openxmlformats.org/drawingml/2006/table">
            <a:tbl>
              <a:tblPr firstRow="1" bandRow="1">
                <a:tableStyleId>{5C22544A-7EE6-4342-B048-85BDC9FD1C3A}</a:tableStyleId>
              </a:tblPr>
              <a:tblGrid>
                <a:gridCol w="3027218">
                  <a:extLst>
                    <a:ext uri="{9D8B030D-6E8A-4147-A177-3AD203B41FA5}">
                      <a16:colId xmlns:a16="http://schemas.microsoft.com/office/drawing/2014/main" val="814847002"/>
                    </a:ext>
                  </a:extLst>
                </a:gridCol>
                <a:gridCol w="3068782">
                  <a:extLst>
                    <a:ext uri="{9D8B030D-6E8A-4147-A177-3AD203B41FA5}">
                      <a16:colId xmlns:a16="http://schemas.microsoft.com/office/drawing/2014/main" val="3555985407"/>
                    </a:ext>
                  </a:extLst>
                </a:gridCol>
              </a:tblGrid>
              <a:tr h="5077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rPr>
                        <a:t>60   (64%)</a:t>
                      </a:r>
                    </a:p>
                    <a:p>
                      <a:pPr marL="0" indent="0">
                        <a:buNone/>
                      </a:pPr>
                      <a:endPar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rPr>
                        <a:t>40    (16%)</a:t>
                      </a:r>
                    </a:p>
                    <a:p>
                      <a:endPar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6545232"/>
                  </a:ext>
                </a:extLst>
              </a:tr>
              <a:tr h="5077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rPr>
                        <a:t>40    (16%)</a:t>
                      </a:r>
                    </a:p>
                    <a:p>
                      <a:endPar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rPr>
                        <a:t>20   (4%)</a:t>
                      </a:r>
                    </a:p>
                    <a:p>
                      <a:endPar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50227"/>
                  </a:ext>
                </a:extLst>
              </a:tr>
            </a:tbl>
          </a:graphicData>
        </a:graphic>
      </p:graphicFrame>
    </p:spTree>
    <p:extLst>
      <p:ext uri="{BB962C8B-B14F-4D97-AF65-F5344CB8AC3E}">
        <p14:creationId xmlns:p14="http://schemas.microsoft.com/office/powerpoint/2010/main" val="14272777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Autofit/>
          </a:bodyPr>
          <a:lstStyle/>
          <a:p>
            <a:r>
              <a:rPr lang="en-US" dirty="0"/>
              <a:t>Two projects will need a total loan of 15*2 = 30 million loan.</a:t>
            </a:r>
          </a:p>
          <a:p>
            <a:r>
              <a:rPr lang="en-US" dirty="0"/>
              <a:t>Assume the loan rate is x. If both or one project is doing well, the bank will be paid back full loan with interest. If both projects are doing badly, the bank will receive the salvage value.  </a:t>
            </a:r>
          </a:p>
          <a:p>
            <a:endParaRPr lang="en-US" dirty="0"/>
          </a:p>
          <a:p>
            <a:endParaRPr lang="en-US" sz="2400" dirty="0"/>
          </a:p>
          <a:p>
            <a:endParaRPr lang="en-US" sz="2400" dirty="0"/>
          </a:p>
        </p:txBody>
      </p:sp>
    </p:spTree>
    <p:extLst>
      <p:ext uri="{BB962C8B-B14F-4D97-AF65-F5344CB8AC3E}">
        <p14:creationId xmlns:p14="http://schemas.microsoft.com/office/powerpoint/2010/main" val="15725919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44439-DB4D-48F9-A7CA-ED9DD0EB952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775AA93-367D-442D-A384-BC256A3889F4}"/>
              </a:ext>
            </a:extLst>
          </p:cNvPr>
          <p:cNvSpPr>
            <a:spLocks noGrp="1"/>
          </p:cNvSpPr>
          <p:nvPr>
            <p:ph idx="1"/>
          </p:nvPr>
        </p:nvSpPr>
        <p:spPr/>
        <p:txBody>
          <a:bodyPr/>
          <a:lstStyle/>
          <a:p>
            <a:r>
              <a:rPr lang="en-US" dirty="0"/>
              <a:t>Overall, the bank is expected to receive</a:t>
            </a:r>
          </a:p>
          <a:p>
            <a:pPr lvl="2"/>
            <a:r>
              <a:rPr lang="en-US" sz="2800" dirty="0"/>
              <a:t>30(1+x)*0.64+30(1+x)*0.32+20*0.7*0.04 = 30*(1+2%+3%)</a:t>
            </a:r>
          </a:p>
          <a:p>
            <a:r>
              <a:rPr lang="en-US" dirty="0"/>
              <a:t>Solving the equation to get</a:t>
            </a:r>
          </a:p>
          <a:p>
            <a:pPr lvl="2"/>
            <a:r>
              <a:rPr lang="en-US" sz="2800" dirty="0"/>
              <a:t>X = 7.4%</a:t>
            </a:r>
          </a:p>
          <a:p>
            <a:r>
              <a:rPr lang="en-US" dirty="0"/>
              <a:t>This is much lower than the loan rate on one project. </a:t>
            </a:r>
            <a:endParaRPr lang="en-CA" dirty="0"/>
          </a:p>
        </p:txBody>
      </p:sp>
    </p:spTree>
    <p:extLst>
      <p:ext uri="{BB962C8B-B14F-4D97-AF65-F5344CB8AC3E}">
        <p14:creationId xmlns:p14="http://schemas.microsoft.com/office/powerpoint/2010/main" val="23408960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9: Loan to two projects, Further discussion</a:t>
            </a:r>
          </a:p>
        </p:txBody>
      </p:sp>
      <p:sp>
        <p:nvSpPr>
          <p:cNvPr id="3" name="Content Placeholder 2"/>
          <p:cNvSpPr>
            <a:spLocks noGrp="1"/>
          </p:cNvSpPr>
          <p:nvPr>
            <p:ph idx="1"/>
          </p:nvPr>
        </p:nvSpPr>
        <p:spPr/>
        <p:txBody>
          <a:bodyPr>
            <a:normAutofit fontScale="40000" lnSpcReduction="20000"/>
          </a:bodyPr>
          <a:lstStyle/>
          <a:p>
            <a:r>
              <a:rPr lang="en-US" sz="6450" dirty="0"/>
              <a:t>However, most of the time, project payoffs are correlated for they are influenced by many common factors, such as general economic environment and the firm’s internal environment. Next we assume the payoff of the two projects are positively correlated. Assume the distribution of the total payoff is</a:t>
            </a:r>
          </a:p>
          <a:p>
            <a:endParaRPr lang="en-US" sz="4350" dirty="0"/>
          </a:p>
          <a:p>
            <a:endParaRPr lang="en-US" sz="4350" dirty="0"/>
          </a:p>
          <a:p>
            <a:endParaRPr lang="en-US" sz="4350" dirty="0"/>
          </a:p>
          <a:p>
            <a:pPr lvl="4"/>
            <a:endParaRPr lang="en-US" sz="4350" dirty="0"/>
          </a:p>
          <a:p>
            <a:endParaRPr lang="en-US" sz="4350" dirty="0"/>
          </a:p>
          <a:p>
            <a:endParaRPr lang="en-US" sz="4350" dirty="0"/>
          </a:p>
          <a:p>
            <a:endParaRPr lang="en-US" sz="4350" dirty="0"/>
          </a:p>
          <a:p>
            <a:r>
              <a:rPr lang="en-US" sz="6450" dirty="0"/>
              <a:t>The numbers in the parentheses are probabilities corresponding to the particular payoff</a:t>
            </a:r>
          </a:p>
          <a:p>
            <a:endParaRPr lang="en-US" sz="6450" dirty="0"/>
          </a:p>
        </p:txBody>
      </p:sp>
      <p:graphicFrame>
        <p:nvGraphicFramePr>
          <p:cNvPr id="8" name="Table 7"/>
          <p:cNvGraphicFramePr>
            <a:graphicFrameLocks noGrp="1"/>
          </p:cNvGraphicFramePr>
          <p:nvPr>
            <p:extLst>
              <p:ext uri="{D42A27DB-BD31-4B8C-83A1-F6EECF244321}">
                <p14:modId xmlns:p14="http://schemas.microsoft.com/office/powerpoint/2010/main" val="2647802494"/>
              </p:ext>
            </p:extLst>
          </p:nvPr>
        </p:nvGraphicFramePr>
        <p:xfrm>
          <a:off x="1676400" y="3884036"/>
          <a:ext cx="6096000" cy="1045929"/>
        </p:xfrm>
        <a:graphic>
          <a:graphicData uri="http://schemas.openxmlformats.org/drawingml/2006/table">
            <a:tbl>
              <a:tblPr firstRow="1" bandRow="1">
                <a:tableStyleId>{5C22544A-7EE6-4342-B048-85BDC9FD1C3A}</a:tableStyleId>
              </a:tblPr>
              <a:tblGrid>
                <a:gridCol w="3027218">
                  <a:extLst>
                    <a:ext uri="{9D8B030D-6E8A-4147-A177-3AD203B41FA5}">
                      <a16:colId xmlns:a16="http://schemas.microsoft.com/office/drawing/2014/main" val="814847002"/>
                    </a:ext>
                  </a:extLst>
                </a:gridCol>
                <a:gridCol w="3068782">
                  <a:extLst>
                    <a:ext uri="{9D8B030D-6E8A-4147-A177-3AD203B41FA5}">
                      <a16:colId xmlns:a16="http://schemas.microsoft.com/office/drawing/2014/main" val="3555985407"/>
                    </a:ext>
                  </a:extLst>
                </a:gridCol>
              </a:tblGrid>
              <a:tr h="4641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rPr>
                        <a:t>60   (70%)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rPr>
                        <a:t>40    (10%)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6545232"/>
                  </a:ext>
                </a:extLst>
              </a:tr>
              <a:tr h="581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rPr>
                        <a:t>40    (10%)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spc="0" dirty="0">
                          <a:ln w="0">
                            <a:solidFill>
                              <a:schemeClr val="tx1"/>
                            </a:solidFill>
                          </a:ln>
                          <a:solidFill>
                            <a:schemeClr val="tx1"/>
                          </a:solidFill>
                          <a:effectLst>
                            <a:outerShdw blurRad="38100" dist="19050" dir="2700000" algn="tl" rotWithShape="0">
                              <a:schemeClr val="dk1">
                                <a:alpha val="40000"/>
                              </a:schemeClr>
                            </a:outerShdw>
                          </a:effectLst>
                        </a:rPr>
                        <a:t>20   (10%)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950227"/>
                  </a:ext>
                </a:extLst>
              </a:tr>
            </a:tbl>
          </a:graphicData>
        </a:graphic>
      </p:graphicFrame>
    </p:spTree>
    <p:extLst>
      <p:ext uri="{BB962C8B-B14F-4D97-AF65-F5344CB8AC3E}">
        <p14:creationId xmlns:p14="http://schemas.microsoft.com/office/powerpoint/2010/main" val="37838708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lstStyle/>
          <a:p>
            <a:r>
              <a:rPr lang="en-US" sz="2400" dirty="0"/>
              <a:t>In this case, the bank is expected to receive</a:t>
            </a:r>
          </a:p>
          <a:p>
            <a:pPr lvl="2"/>
            <a:r>
              <a:rPr lang="en-US" dirty="0"/>
              <a:t>30(1+x)*0.7+30(1+x)*0.2+20*0.7*0.1 = 30*(1+2%+3%)</a:t>
            </a:r>
          </a:p>
          <a:p>
            <a:r>
              <a:rPr lang="en-US" sz="2400" dirty="0"/>
              <a:t>Solving the equation to get</a:t>
            </a:r>
          </a:p>
          <a:p>
            <a:pPr lvl="2"/>
            <a:r>
              <a:rPr lang="en-US" dirty="0"/>
              <a:t>X = 11.5%</a:t>
            </a:r>
          </a:p>
          <a:p>
            <a:r>
              <a:rPr lang="en-US" sz="2400" dirty="0"/>
              <a:t>This is lower than the loan rate on one project, but higher than on two independent projects.  </a:t>
            </a:r>
          </a:p>
          <a:p>
            <a:endParaRPr lang="en-US" dirty="0"/>
          </a:p>
          <a:p>
            <a:endParaRPr lang="en-US" dirty="0"/>
          </a:p>
        </p:txBody>
      </p:sp>
    </p:spTree>
    <p:extLst>
      <p:ext uri="{BB962C8B-B14F-4D97-AF65-F5344CB8AC3E}">
        <p14:creationId xmlns:p14="http://schemas.microsoft.com/office/powerpoint/2010/main" val="6701709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a:t>
            </a:r>
            <a:endParaRPr lang="en-US" dirty="0"/>
          </a:p>
        </p:txBody>
      </p:sp>
      <p:sp>
        <p:nvSpPr>
          <p:cNvPr id="3" name="Content Placeholder 2"/>
          <p:cNvSpPr>
            <a:spLocks noGrp="1"/>
          </p:cNvSpPr>
          <p:nvPr>
            <p:ph idx="1"/>
          </p:nvPr>
        </p:nvSpPr>
        <p:spPr/>
        <p:txBody>
          <a:bodyPr>
            <a:normAutofit/>
          </a:bodyPr>
          <a:lstStyle/>
          <a:p>
            <a:r>
              <a:rPr lang="en-US" dirty="0"/>
              <a:t> Diversified projects can reduce risk and hence reduce loan rates. </a:t>
            </a:r>
          </a:p>
          <a:p>
            <a:r>
              <a:rPr lang="en-US" dirty="0"/>
              <a:t>Large companies often get lower rate financing. They are more diversified.</a:t>
            </a:r>
          </a:p>
          <a:p>
            <a:r>
              <a:rPr lang="en-US" dirty="0"/>
              <a:t>Governments, as the most diversified institutions, generally have the lowest financing rate. </a:t>
            </a:r>
          </a:p>
          <a:p>
            <a:endParaRPr lang="en-US" dirty="0"/>
          </a:p>
        </p:txBody>
      </p:sp>
    </p:spTree>
    <p:extLst>
      <p:ext uri="{BB962C8B-B14F-4D97-AF65-F5344CB8AC3E}">
        <p14:creationId xmlns:p14="http://schemas.microsoft.com/office/powerpoint/2010/main" val="17891999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F916-7809-47A4-8054-8FA3F3C3D69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5324E5C-7896-4233-BAF0-9AB9C53D6048}"/>
              </a:ext>
            </a:extLst>
          </p:cNvPr>
          <p:cNvSpPr>
            <a:spLocks noGrp="1"/>
          </p:cNvSpPr>
          <p:nvPr>
            <p:ph idx="1"/>
          </p:nvPr>
        </p:nvSpPr>
        <p:spPr/>
        <p:txBody>
          <a:bodyPr/>
          <a:lstStyle/>
          <a:p>
            <a:r>
              <a:rPr lang="en-US" dirty="0"/>
              <a:t>From financial perspective, there are incentives for companies to grow larger, for governments to pick up more services. </a:t>
            </a:r>
          </a:p>
          <a:p>
            <a:r>
              <a:rPr lang="en-US" dirty="0"/>
              <a:t>BC Hydro was established as a crown corporation to replace a private firm to lower financing cost before Bennett Dam was built.</a:t>
            </a:r>
            <a:endParaRPr lang="en-CA" dirty="0"/>
          </a:p>
        </p:txBody>
      </p:sp>
    </p:spTree>
    <p:extLst>
      <p:ext uri="{BB962C8B-B14F-4D97-AF65-F5344CB8AC3E}">
        <p14:creationId xmlns:p14="http://schemas.microsoft.com/office/powerpoint/2010/main" val="2590607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40604-F461-4957-B4AB-5800E24A1677}"/>
              </a:ext>
            </a:extLst>
          </p:cNvPr>
          <p:cNvSpPr>
            <a:spLocks noGrp="1"/>
          </p:cNvSpPr>
          <p:nvPr>
            <p:ph type="title"/>
          </p:nvPr>
        </p:nvSpPr>
        <p:spPr/>
        <p:txBody>
          <a:bodyPr/>
          <a:lstStyle/>
          <a:p>
            <a:r>
              <a:rPr lang="en-CA" dirty="0"/>
              <a:t>Comments</a:t>
            </a:r>
          </a:p>
        </p:txBody>
      </p:sp>
      <p:sp>
        <p:nvSpPr>
          <p:cNvPr id="3" name="Content Placeholder 2">
            <a:extLst>
              <a:ext uri="{FF2B5EF4-FFF2-40B4-BE49-F238E27FC236}">
                <a16:creationId xmlns:a16="http://schemas.microsoft.com/office/drawing/2014/main" id="{9AEAD7E2-1B5D-4B3B-AF4B-502C8DFBFB86}"/>
              </a:ext>
            </a:extLst>
          </p:cNvPr>
          <p:cNvSpPr>
            <a:spLocks noGrp="1"/>
          </p:cNvSpPr>
          <p:nvPr>
            <p:ph idx="1"/>
          </p:nvPr>
        </p:nvSpPr>
        <p:spPr/>
        <p:txBody>
          <a:bodyPr/>
          <a:lstStyle/>
          <a:p>
            <a:r>
              <a:rPr lang="en-CA" dirty="0"/>
              <a:t>Rate of return on financial assets, at around 200 basis points, are very low.</a:t>
            </a:r>
          </a:p>
          <a:p>
            <a:r>
              <a:rPr lang="en-CA" dirty="0"/>
              <a:t>This is because financial transactions are very simple. They usually can’t earn high returns.</a:t>
            </a:r>
          </a:p>
          <a:p>
            <a:r>
              <a:rPr lang="en-CA" dirty="0"/>
              <a:t>Banks have two ways to earn high return on capital.</a:t>
            </a:r>
          </a:p>
        </p:txBody>
      </p:sp>
    </p:spTree>
    <p:extLst>
      <p:ext uri="{BB962C8B-B14F-4D97-AF65-F5344CB8AC3E}">
        <p14:creationId xmlns:p14="http://schemas.microsoft.com/office/powerpoint/2010/main" val="6864356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Similarly, banks prefer to grow larger through mergers. </a:t>
            </a:r>
          </a:p>
          <a:p>
            <a:r>
              <a:rPr lang="en-US" dirty="0"/>
              <a:t>Then Liberal finance minister Paul Martin rejected two huge mergers in the late 1990s – RBC with BMO, and CIBC with TD.</a:t>
            </a:r>
          </a:p>
          <a:p>
            <a:endParaRPr lang="en-US" dirty="0"/>
          </a:p>
          <a:p>
            <a:endParaRPr lang="en-US" dirty="0"/>
          </a:p>
        </p:txBody>
      </p:sp>
    </p:spTree>
    <p:extLst>
      <p:ext uri="{BB962C8B-B14F-4D97-AF65-F5344CB8AC3E}">
        <p14:creationId xmlns:p14="http://schemas.microsoft.com/office/powerpoint/2010/main" val="32813185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EC558-BDE8-435D-A877-308138D0D14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72D245F-B6E2-4742-97BF-E7FFD02C9711}"/>
              </a:ext>
            </a:extLst>
          </p:cNvPr>
          <p:cNvSpPr>
            <a:spLocks noGrp="1"/>
          </p:cNvSpPr>
          <p:nvPr>
            <p:ph idx="1"/>
          </p:nvPr>
        </p:nvSpPr>
        <p:spPr/>
        <p:txBody>
          <a:bodyPr/>
          <a:lstStyle/>
          <a:p>
            <a:r>
              <a:rPr lang="en-US" dirty="0"/>
              <a:t>Why the government blocked the proposed mergers? </a:t>
            </a:r>
          </a:p>
          <a:p>
            <a:r>
              <a:rPr lang="en-US" dirty="0"/>
              <a:t>To further reduce number of the banks will give banks too much power. </a:t>
            </a:r>
          </a:p>
          <a:p>
            <a:r>
              <a:rPr lang="en-US" dirty="0"/>
              <a:t>In general, larger institutions will be more rigid. They become difficult to adapt to big changes.</a:t>
            </a:r>
            <a:endParaRPr lang="en-CA" dirty="0"/>
          </a:p>
        </p:txBody>
      </p:sp>
    </p:spTree>
    <p:extLst>
      <p:ext uri="{BB962C8B-B14F-4D97-AF65-F5344CB8AC3E}">
        <p14:creationId xmlns:p14="http://schemas.microsoft.com/office/powerpoint/2010/main" val="22629485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dirty="0"/>
              <a:t>In living systems, large organisms can withstand environmental variation better than small organisms. They generally have more fat reserves. Large companies often have more cash reserves as well.</a:t>
            </a:r>
          </a:p>
          <a:p>
            <a:r>
              <a:rPr lang="en-US" dirty="0"/>
              <a:t>But large organisms are less adaptable to really big changes. It is more difficult for large companies to change their structures. </a:t>
            </a:r>
          </a:p>
        </p:txBody>
      </p:sp>
    </p:spTree>
    <p:extLst>
      <p:ext uri="{BB962C8B-B14F-4D97-AF65-F5344CB8AC3E}">
        <p14:creationId xmlns:p14="http://schemas.microsoft.com/office/powerpoint/2010/main" val="12156840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4000"/>
              <a:t>Discounting, long term forecasting and fraud</a:t>
            </a:r>
          </a:p>
        </p:txBody>
      </p:sp>
      <p:sp>
        <p:nvSpPr>
          <p:cNvPr id="17411" name="Rectangle 3"/>
          <p:cNvSpPr>
            <a:spLocks noGrp="1" noChangeArrowheads="1"/>
          </p:cNvSpPr>
          <p:nvPr>
            <p:ph type="body" idx="1"/>
          </p:nvPr>
        </p:nvSpPr>
        <p:spPr/>
        <p:txBody>
          <a:bodyPr/>
          <a:lstStyle/>
          <a:p>
            <a:pPr eaLnBrk="1" hangingPunct="1"/>
            <a:r>
              <a:rPr lang="en-US"/>
              <a:t>Low discount rate makes expected earning in distant future more valuable. This encourages long term forecasting.</a:t>
            </a:r>
          </a:p>
          <a:p>
            <a:pPr eaLnBrk="1" hangingPunct="1"/>
            <a:r>
              <a:rPr lang="en-US"/>
              <a:t>Since we are less capable to forecast distant future, aggressive optimism and downright fraud often flourish in low discount rate environment.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358C-DA66-4209-8367-B2E411D72D63}"/>
              </a:ext>
            </a:extLst>
          </p:cNvPr>
          <p:cNvSpPr>
            <a:spLocks noGrp="1"/>
          </p:cNvSpPr>
          <p:nvPr>
            <p:ph type="title"/>
          </p:nvPr>
        </p:nvSpPr>
        <p:spPr/>
        <p:txBody>
          <a:bodyPr/>
          <a:lstStyle/>
          <a:p>
            <a:r>
              <a:rPr lang="en-CA" dirty="0"/>
              <a:t>Summary</a:t>
            </a:r>
          </a:p>
        </p:txBody>
      </p:sp>
      <p:sp>
        <p:nvSpPr>
          <p:cNvPr id="3" name="Content Placeholder 2">
            <a:extLst>
              <a:ext uri="{FF2B5EF4-FFF2-40B4-BE49-F238E27FC236}">
                <a16:creationId xmlns:a16="http://schemas.microsoft.com/office/drawing/2014/main" id="{9F6CCB79-3955-4227-97E4-C4C0FB27843B}"/>
              </a:ext>
            </a:extLst>
          </p:cNvPr>
          <p:cNvSpPr>
            <a:spLocks noGrp="1"/>
          </p:cNvSpPr>
          <p:nvPr>
            <p:ph idx="1"/>
          </p:nvPr>
        </p:nvSpPr>
        <p:spPr/>
        <p:txBody>
          <a:bodyPr/>
          <a:lstStyle/>
          <a:p>
            <a:r>
              <a:rPr lang="en-CA" dirty="0"/>
              <a:t>Loan rates reflect the downside risk of investment projects.</a:t>
            </a:r>
          </a:p>
          <a:p>
            <a:endParaRPr lang="en-CA"/>
          </a:p>
        </p:txBody>
      </p:sp>
    </p:spTree>
    <p:extLst>
      <p:ext uri="{BB962C8B-B14F-4D97-AF65-F5344CB8AC3E}">
        <p14:creationId xmlns:p14="http://schemas.microsoft.com/office/powerpoint/2010/main" val="2553540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D9177-882B-4892-A1C8-D6E8F998C6E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E7AACDA-85F5-4168-9118-DB194DEDFB94}"/>
              </a:ext>
            </a:extLst>
          </p:cNvPr>
          <p:cNvSpPr>
            <a:spLocks noGrp="1"/>
          </p:cNvSpPr>
          <p:nvPr>
            <p:ph idx="1"/>
          </p:nvPr>
        </p:nvSpPr>
        <p:spPr/>
        <p:txBody>
          <a:bodyPr/>
          <a:lstStyle/>
          <a:p>
            <a:r>
              <a:rPr lang="en-CA" dirty="0"/>
              <a:t>First, banks can increase leverage ratio.</a:t>
            </a:r>
          </a:p>
          <a:p>
            <a:r>
              <a:rPr lang="en-CA" dirty="0"/>
              <a:t>This is the traditional method. </a:t>
            </a:r>
          </a:p>
          <a:p>
            <a:r>
              <a:rPr lang="en-CA" dirty="0"/>
              <a:t>More recently, banks securitize their assets, such as mortgages and sell them to third parties.</a:t>
            </a:r>
          </a:p>
          <a:p>
            <a:r>
              <a:rPr lang="en-CA" dirty="0"/>
              <a:t>They can continue to earn incomes from managing these assets. </a:t>
            </a:r>
          </a:p>
          <a:p>
            <a:r>
              <a:rPr lang="en-CA" dirty="0"/>
              <a:t>But they pass the risks to third parties.</a:t>
            </a:r>
          </a:p>
        </p:txBody>
      </p:sp>
    </p:spTree>
    <p:extLst>
      <p:ext uri="{BB962C8B-B14F-4D97-AF65-F5344CB8AC3E}">
        <p14:creationId xmlns:p14="http://schemas.microsoft.com/office/powerpoint/2010/main" val="1698998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99B4E-BEDE-42A1-9980-4E2378203B4A}"/>
              </a:ext>
            </a:extLst>
          </p:cNvPr>
          <p:cNvSpPr>
            <a:spLocks noGrp="1"/>
          </p:cNvSpPr>
          <p:nvPr>
            <p:ph type="title"/>
          </p:nvPr>
        </p:nvSpPr>
        <p:spPr/>
        <p:txBody>
          <a:bodyPr/>
          <a:lstStyle/>
          <a:p>
            <a:r>
              <a:rPr lang="en-US" dirty="0"/>
              <a:t>Salvage ratio and loan rate</a:t>
            </a:r>
            <a:endParaRPr lang="en-CA" dirty="0"/>
          </a:p>
        </p:txBody>
      </p:sp>
      <p:sp>
        <p:nvSpPr>
          <p:cNvPr id="3" name="Content Placeholder 2">
            <a:extLst>
              <a:ext uri="{FF2B5EF4-FFF2-40B4-BE49-F238E27FC236}">
                <a16:creationId xmlns:a16="http://schemas.microsoft.com/office/drawing/2014/main" id="{82174B96-14B6-463D-AD7A-CE6423F61DB6}"/>
              </a:ext>
            </a:extLst>
          </p:cNvPr>
          <p:cNvSpPr>
            <a:spLocks noGrp="1"/>
          </p:cNvSpPr>
          <p:nvPr>
            <p:ph idx="1"/>
          </p:nvPr>
        </p:nvSpPr>
        <p:spPr/>
        <p:txBody>
          <a:bodyPr/>
          <a:lstStyle/>
          <a:p>
            <a:r>
              <a:rPr lang="en-CA" dirty="0"/>
              <a:t>Different businesses and different types of loans have different salvage ratios.</a:t>
            </a:r>
          </a:p>
          <a:p>
            <a:r>
              <a:rPr lang="en-CA" dirty="0"/>
              <a:t>Real estate mortgages usually have high salvage ratios.</a:t>
            </a:r>
          </a:p>
          <a:p>
            <a:r>
              <a:rPr lang="en-CA" dirty="0"/>
              <a:t>High tech companies usually have low salvage ratios.</a:t>
            </a:r>
          </a:p>
          <a:p>
            <a:r>
              <a:rPr lang="en-CA" dirty="0"/>
              <a:t>How salvage ratios affect loan rates?</a:t>
            </a:r>
          </a:p>
        </p:txBody>
      </p:sp>
    </p:spTree>
    <p:extLst>
      <p:ext uri="{BB962C8B-B14F-4D97-AF65-F5344CB8AC3E}">
        <p14:creationId xmlns:p14="http://schemas.microsoft.com/office/powerpoint/2010/main" val="1463945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Example 1</a:t>
            </a:r>
          </a:p>
        </p:txBody>
      </p:sp>
      <p:sp>
        <p:nvSpPr>
          <p:cNvPr id="4099" name="Rectangle 3"/>
          <p:cNvSpPr>
            <a:spLocks noGrp="1" noChangeArrowheads="1"/>
          </p:cNvSpPr>
          <p:nvPr>
            <p:ph type="body" idx="1"/>
          </p:nvPr>
        </p:nvSpPr>
        <p:spPr/>
        <p:txBody>
          <a:bodyPr/>
          <a:lstStyle/>
          <a:p>
            <a:pPr eaLnBrk="1" hangingPunct="1"/>
            <a:r>
              <a:rPr lang="en-US" sz="2800" dirty="0"/>
              <a:t>Banks charge interest rate based on risk of loans.  Assume the bank’s borrowing rate is 1% per annum. A business applies for 1 million loan for a project and plans to repay the loan in one year. A loan officer estimates the payoff from the project will be 2 million with 85% probability and 0.8 million with 15% probability. If a loan defaults, on average, a bank can get 60% of the salvage value. If the bank requires 2% return on its loans, what would be the loan rate?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7E6EADF92FB542A50719A3B4DF3975" ma:contentTypeVersion="8" ma:contentTypeDescription="Create a new document." ma:contentTypeScope="" ma:versionID="e65d691bb514de63d86b2cc85ff4ec5c">
  <xsd:schema xmlns:xsd="http://www.w3.org/2001/XMLSchema" xmlns:xs="http://www.w3.org/2001/XMLSchema" xmlns:p="http://schemas.microsoft.com/office/2006/metadata/properties" xmlns:ns3="e7e8b56f-a437-462a-a3cd-5084f6573a6d" targetNamespace="http://schemas.microsoft.com/office/2006/metadata/properties" ma:root="true" ma:fieldsID="fa6db4d5d9a5ce9e74b5bb7c6ea253d0" ns3:_="">
    <xsd:import namespace="e7e8b56f-a437-462a-a3cd-5084f6573a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AutoTags" minOccurs="0"/>
                <xsd:element ref="ns3:MediaServiceGenerationTime" minOccurs="0"/>
                <xsd:element ref="ns3:MediaServiceEventHashCode"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e8b56f-a437-462a-a3cd-5084f657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C7E169-A5FF-4043-AEE2-D13A4B0C63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e8b56f-a437-462a-a3cd-5084f6573a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1D6EB1-8946-4BF3-BC7A-936A18235E30}">
  <ds:schemaRefs>
    <ds:schemaRef ds:uri="http://schemas.microsoft.com/sharepoint/v3/contenttype/forms"/>
  </ds:schemaRefs>
</ds:datastoreItem>
</file>

<file path=customXml/itemProps3.xml><?xml version="1.0" encoding="utf-8"?>
<ds:datastoreItem xmlns:ds="http://schemas.openxmlformats.org/officeDocument/2006/customXml" ds:itemID="{16921050-ADB4-4F00-B2D2-30356DFFE0F1}">
  <ds:schemaRefs>
    <ds:schemaRef ds:uri="e7e8b56f-a437-462a-a3cd-5084f6573a6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5238</TotalTime>
  <Words>3320</Words>
  <Application>Microsoft Office PowerPoint</Application>
  <PresentationFormat>On-screen Show (4:3)</PresentationFormat>
  <Paragraphs>285</Paragraphs>
  <Slides>64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64</vt:i4>
      </vt:variant>
    </vt:vector>
  </HeadingPairs>
  <TitlesOfParts>
    <vt:vector size="67" baseType="lpstr">
      <vt:lpstr>Arial</vt:lpstr>
      <vt:lpstr>Cambria Math</vt:lpstr>
      <vt:lpstr>Default Design</vt:lpstr>
      <vt:lpstr>Risk factors in loans and lending rates</vt:lpstr>
      <vt:lpstr>Lending rate</vt:lpstr>
      <vt:lpstr>Central bank discount rates</vt:lpstr>
      <vt:lpstr>Risk Factors</vt:lpstr>
      <vt:lpstr>Return on Asset in Financial Institutions</vt:lpstr>
      <vt:lpstr>Comments</vt:lpstr>
      <vt:lpstr>PowerPoint Presentation</vt:lpstr>
      <vt:lpstr>Salvage ratio and loan rate</vt:lpstr>
      <vt:lpstr>Example 1</vt:lpstr>
      <vt:lpstr>Solution</vt:lpstr>
      <vt:lpstr>PowerPoint Presentation</vt:lpstr>
      <vt:lpstr>Discussion</vt:lpstr>
      <vt:lpstr>Judicial systems and salvage ratio</vt:lpstr>
      <vt:lpstr>PowerPoint Presentation</vt:lpstr>
      <vt:lpstr>Bonds and Stocks</vt:lpstr>
      <vt:lpstr>Financing choice: Debt or equity</vt:lpstr>
      <vt:lpstr>General principle</vt:lpstr>
      <vt:lpstr>Ratio of self funding and loan rate</vt:lpstr>
      <vt:lpstr>Example 2</vt:lpstr>
      <vt:lpstr>PowerPoint Presentation</vt:lpstr>
      <vt:lpstr>Solution</vt:lpstr>
      <vt:lpstr>PowerPoint Presentation</vt:lpstr>
      <vt:lpstr>Discussion</vt:lpstr>
      <vt:lpstr>Discussion (Continued)</vt:lpstr>
      <vt:lpstr>Projects with different length</vt:lpstr>
      <vt:lpstr>Example 3</vt:lpstr>
      <vt:lpstr>PowerPoint Presentation</vt:lpstr>
      <vt:lpstr>Solution</vt:lpstr>
      <vt:lpstr>PowerPoint Presentation</vt:lpstr>
      <vt:lpstr>Uncertainty and discounting</vt:lpstr>
      <vt:lpstr>Example 4</vt:lpstr>
      <vt:lpstr>PowerPoint Presentation</vt:lpstr>
      <vt:lpstr>Solution</vt:lpstr>
      <vt:lpstr>PowerPoint Presentation</vt:lpstr>
      <vt:lpstr>PowerPoint Presentation</vt:lpstr>
      <vt:lpstr>Example 5</vt:lpstr>
      <vt:lpstr>PowerPoint Presentation</vt:lpstr>
      <vt:lpstr>Solution</vt:lpstr>
      <vt:lpstr>Solution (Continued)</vt:lpstr>
      <vt:lpstr>Solution (Continued)</vt:lpstr>
      <vt:lpstr>Solution (Continued)</vt:lpstr>
      <vt:lpstr>Solution (Continued) </vt:lpstr>
      <vt:lpstr>PowerPoint Presentation</vt:lpstr>
      <vt:lpstr>Discussion</vt:lpstr>
      <vt:lpstr>Project duration and discounting</vt:lpstr>
      <vt:lpstr>Example 6</vt:lpstr>
      <vt:lpstr>PowerPoint Presentation</vt:lpstr>
      <vt:lpstr>Solution</vt:lpstr>
      <vt:lpstr>PowerPoint Presentation</vt:lpstr>
      <vt:lpstr>How loan diversification affect loan rates?</vt:lpstr>
      <vt:lpstr>Example 7</vt:lpstr>
      <vt:lpstr>Solution</vt:lpstr>
      <vt:lpstr>Example 8: Loan to two projects</vt:lpstr>
      <vt:lpstr>Solution</vt:lpstr>
      <vt:lpstr>PowerPoint Presentation</vt:lpstr>
      <vt:lpstr>Example 9: Loan to two projects, Further discussion</vt:lpstr>
      <vt:lpstr>Solution</vt:lpstr>
      <vt:lpstr>Discussion</vt:lpstr>
      <vt:lpstr>PowerPoint Presentation</vt:lpstr>
      <vt:lpstr>PowerPoint Presentation</vt:lpstr>
      <vt:lpstr>PowerPoint Presentation</vt:lpstr>
      <vt:lpstr>PowerPoint Presentation</vt:lpstr>
      <vt:lpstr>Discounting, long term forecasting and fraud</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Jing Chen</dc:creator>
  <cp:lastModifiedBy>Jing</cp:lastModifiedBy>
  <cp:revision>463</cp:revision>
  <cp:lastPrinted>2018-09-19T16:31:48Z</cp:lastPrinted>
  <dcterms:created xsi:type="dcterms:W3CDTF">1601-01-01T00:00:00Z</dcterms:created>
  <dcterms:modified xsi:type="dcterms:W3CDTF">2020-09-07T00:29:49Z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Id">
    <vt:lpwstr>0x010100677E6EADF92FB542A50719A3B4DF3975</vt:lpwstr>
  </property>
</Properties>
</file>