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7"/>
  </p:notesMasterIdLst>
  <p:handoutMasterIdLst>
    <p:handoutMasterId r:id="rId98"/>
  </p:handoutMasterIdLst>
  <p:sldIdLst>
    <p:sldId id="257" r:id="rId5"/>
    <p:sldId id="333" r:id="rId6"/>
    <p:sldId id="377" r:id="rId7"/>
    <p:sldId id="378" r:id="rId8"/>
    <p:sldId id="379" r:id="rId9"/>
    <p:sldId id="380" r:id="rId10"/>
    <p:sldId id="381" r:id="rId11"/>
    <p:sldId id="334" r:id="rId12"/>
    <p:sldId id="315" r:id="rId13"/>
    <p:sldId id="316" r:id="rId14"/>
    <p:sldId id="258" r:id="rId15"/>
    <p:sldId id="317" r:id="rId16"/>
    <p:sldId id="259" r:id="rId17"/>
    <p:sldId id="260" r:id="rId18"/>
    <p:sldId id="318" r:id="rId19"/>
    <p:sldId id="261" r:id="rId20"/>
    <p:sldId id="319" r:id="rId21"/>
    <p:sldId id="321" r:id="rId22"/>
    <p:sldId id="320" r:id="rId23"/>
    <p:sldId id="322" r:id="rId24"/>
    <p:sldId id="370" r:id="rId25"/>
    <p:sldId id="382" r:id="rId26"/>
    <p:sldId id="383" r:id="rId27"/>
    <p:sldId id="384" r:id="rId28"/>
    <p:sldId id="323" r:id="rId29"/>
    <p:sldId id="262" r:id="rId30"/>
    <p:sldId id="330" r:id="rId31"/>
    <p:sldId id="331" r:id="rId32"/>
    <p:sldId id="324" r:id="rId33"/>
    <p:sldId id="326" r:id="rId34"/>
    <p:sldId id="325" r:id="rId35"/>
    <p:sldId id="327" r:id="rId36"/>
    <p:sldId id="264" r:id="rId37"/>
    <p:sldId id="328" r:id="rId38"/>
    <p:sldId id="329" r:id="rId39"/>
    <p:sldId id="332" r:id="rId40"/>
    <p:sldId id="307" r:id="rId41"/>
    <p:sldId id="308" r:id="rId42"/>
    <p:sldId id="309" r:id="rId43"/>
    <p:sldId id="335" r:id="rId44"/>
    <p:sldId id="278" r:id="rId45"/>
    <p:sldId id="279" r:id="rId46"/>
    <p:sldId id="280" r:id="rId47"/>
    <p:sldId id="281" r:id="rId48"/>
    <p:sldId id="282" r:id="rId49"/>
    <p:sldId id="283" r:id="rId50"/>
    <p:sldId id="338" r:id="rId51"/>
    <p:sldId id="284" r:id="rId52"/>
    <p:sldId id="285" r:id="rId53"/>
    <p:sldId id="340" r:id="rId54"/>
    <p:sldId id="341" r:id="rId55"/>
    <p:sldId id="290" r:id="rId56"/>
    <p:sldId id="291" r:id="rId57"/>
    <p:sldId id="343" r:id="rId58"/>
    <p:sldId id="292" r:id="rId59"/>
    <p:sldId id="294" r:id="rId60"/>
    <p:sldId id="295" r:id="rId61"/>
    <p:sldId id="371" r:id="rId62"/>
    <p:sldId id="296" r:id="rId63"/>
    <p:sldId id="372" r:id="rId64"/>
    <p:sldId id="298" r:id="rId65"/>
    <p:sldId id="299" r:id="rId66"/>
    <p:sldId id="344" r:id="rId67"/>
    <p:sldId id="300" r:id="rId68"/>
    <p:sldId id="301" r:id="rId69"/>
    <p:sldId id="302" r:id="rId70"/>
    <p:sldId id="303" r:id="rId71"/>
    <p:sldId id="304" r:id="rId72"/>
    <p:sldId id="374" r:id="rId73"/>
    <p:sldId id="373" r:id="rId74"/>
    <p:sldId id="375" r:id="rId75"/>
    <p:sldId id="376" r:id="rId76"/>
    <p:sldId id="297" r:id="rId77"/>
    <p:sldId id="337" r:id="rId78"/>
    <p:sldId id="365" r:id="rId79"/>
    <p:sldId id="367" r:id="rId80"/>
    <p:sldId id="368" r:id="rId81"/>
    <p:sldId id="369" r:id="rId82"/>
    <p:sldId id="366" r:id="rId83"/>
    <p:sldId id="336" r:id="rId84"/>
    <p:sldId id="305" r:id="rId85"/>
    <p:sldId id="306" r:id="rId86"/>
    <p:sldId id="265" r:id="rId87"/>
    <p:sldId id="266" r:id="rId88"/>
    <p:sldId id="267" r:id="rId89"/>
    <p:sldId id="268" r:id="rId90"/>
    <p:sldId id="270" r:id="rId91"/>
    <p:sldId id="271" r:id="rId92"/>
    <p:sldId id="272" r:id="rId93"/>
    <p:sldId id="274" r:id="rId94"/>
    <p:sldId id="275" r:id="rId95"/>
    <p:sldId id="276" r:id="rId96"/>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E79A3A-7E66-45A8-8270-9A7530B1B86C}" v="1" dt="2020-09-20T16:52:20.0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3447" autoAdjust="0"/>
  </p:normalViewPr>
  <p:slideViewPr>
    <p:cSldViewPr snapToGrid="0">
      <p:cViewPr varScale="1">
        <p:scale>
          <a:sx n="59" d="100"/>
          <a:sy n="59" d="100"/>
        </p:scale>
        <p:origin x="924" y="52"/>
      </p:cViewPr>
      <p:guideLst/>
    </p:cSldViewPr>
  </p:slideViewPr>
  <p:outlineViewPr>
    <p:cViewPr>
      <p:scale>
        <a:sx n="33" d="100"/>
        <a:sy n="33" d="100"/>
      </p:scale>
      <p:origin x="0" y="-16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tableStyles" Target="tableStyles.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notesMaster" Target="notesMasters/notesMaster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handoutMaster" Target="handoutMasters/handoutMaster1.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henj\OneDrive\Documents\population\fertility.csv"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CA" sz="1800"/>
              <a:t>US</a:t>
            </a:r>
            <a:r>
              <a:rPr lang="en-CA" sz="1800" baseline="0"/>
              <a:t> fertility rate</a:t>
            </a:r>
            <a:endParaRPr lang="en-CA" sz="180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cat>
            <c:numRef>
              <c:f>fertility!$B$1:$B$20</c:f>
              <c:numCache>
                <c:formatCode>General</c:formatCode>
                <c:ptCount val="20"/>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pt idx="18">
                  <c:v>2019</c:v>
                </c:pt>
                <c:pt idx="19">
                  <c:v>2020</c:v>
                </c:pt>
              </c:numCache>
            </c:numRef>
          </c:cat>
          <c:val>
            <c:numRef>
              <c:f>fertility!$C$1:$C$20</c:f>
              <c:numCache>
                <c:formatCode>General</c:formatCode>
                <c:ptCount val="20"/>
                <c:pt idx="0">
                  <c:v>2.024</c:v>
                </c:pt>
                <c:pt idx="1">
                  <c:v>2.0329999999999999</c:v>
                </c:pt>
                <c:pt idx="2">
                  <c:v>2.0419999999999998</c:v>
                </c:pt>
                <c:pt idx="3">
                  <c:v>2.0449999999999999</c:v>
                </c:pt>
                <c:pt idx="4">
                  <c:v>2.0470000000000002</c:v>
                </c:pt>
                <c:pt idx="5">
                  <c:v>2.0499999999999998</c:v>
                </c:pt>
                <c:pt idx="6">
                  <c:v>2.052</c:v>
                </c:pt>
                <c:pt idx="7">
                  <c:v>2.0550000000000002</c:v>
                </c:pt>
                <c:pt idx="8">
                  <c:v>2.0190000000000001</c:v>
                </c:pt>
                <c:pt idx="9">
                  <c:v>1.9830000000000001</c:v>
                </c:pt>
                <c:pt idx="10">
                  <c:v>1.9470000000000001</c:v>
                </c:pt>
                <c:pt idx="11">
                  <c:v>1.911</c:v>
                </c:pt>
                <c:pt idx="12">
                  <c:v>1.875</c:v>
                </c:pt>
                <c:pt idx="13">
                  <c:v>1.855</c:v>
                </c:pt>
                <c:pt idx="14">
                  <c:v>1.835</c:v>
                </c:pt>
                <c:pt idx="15">
                  <c:v>1.8160000000000001</c:v>
                </c:pt>
                <c:pt idx="16">
                  <c:v>1.796</c:v>
                </c:pt>
                <c:pt idx="17">
                  <c:v>1.776</c:v>
                </c:pt>
                <c:pt idx="18">
                  <c:v>1.778</c:v>
                </c:pt>
                <c:pt idx="19">
                  <c:v>1.7789999999999999</c:v>
                </c:pt>
              </c:numCache>
            </c:numRef>
          </c:val>
          <c:smooth val="0"/>
          <c:extLst>
            <c:ext xmlns:c16="http://schemas.microsoft.com/office/drawing/2014/chart" uri="{C3380CC4-5D6E-409C-BE32-E72D297353CC}">
              <c16:uniqueId val="{00000000-EFFB-4AC9-9470-419428A28F88}"/>
            </c:ext>
          </c:extLst>
        </c:ser>
        <c:dLbls>
          <c:showLegendKey val="0"/>
          <c:showVal val="0"/>
          <c:showCatName val="0"/>
          <c:showSerName val="0"/>
          <c:showPercent val="0"/>
          <c:showBubbleSize val="0"/>
        </c:dLbls>
        <c:smooth val="0"/>
        <c:axId val="249110560"/>
        <c:axId val="249115136"/>
      </c:lineChart>
      <c:catAx>
        <c:axId val="249110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49115136"/>
        <c:crosses val="autoZero"/>
        <c:auto val="1"/>
        <c:lblAlgn val="ctr"/>
        <c:lblOffset val="100"/>
        <c:noMultiLvlLbl val="0"/>
      </c:catAx>
      <c:valAx>
        <c:axId val="249115136"/>
        <c:scaling>
          <c:orientation val="minMax"/>
          <c:min val="1.7000000000000002"/>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49110560"/>
        <c:crosses val="autoZero"/>
        <c:crossBetween val="between"/>
        <c:majorUnit val="0.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77BA2968-54FD-4754-99DA-A1776397AA28}" type="datetimeFigureOut">
              <a:rPr lang="en-US" smtClean="0"/>
              <a:t>11/7/2022</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3B1E1317-34A4-4DC3-B7FE-17BC60376FD2}" type="slidenum">
              <a:rPr lang="en-US" smtClean="0"/>
              <a:t>‹#›</a:t>
            </a:fld>
            <a:endParaRPr lang="en-US"/>
          </a:p>
        </p:txBody>
      </p:sp>
    </p:spTree>
    <p:extLst>
      <p:ext uri="{BB962C8B-B14F-4D97-AF65-F5344CB8AC3E}">
        <p14:creationId xmlns:p14="http://schemas.microsoft.com/office/powerpoint/2010/main" val="3433461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0705506F-8743-41EB-8112-C230A80BCE40}" type="datetimeFigureOut">
              <a:rPr lang="en-US" smtClean="0"/>
              <a:t>11/7/2022</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12396EC0-D0AE-47B0-9F1A-7DB5017D91AC}" type="slidenum">
              <a:rPr lang="en-US" smtClean="0"/>
              <a:t>‹#›</a:t>
            </a:fld>
            <a:endParaRPr lang="en-US"/>
          </a:p>
        </p:txBody>
      </p:sp>
    </p:spTree>
    <p:extLst>
      <p:ext uri="{BB962C8B-B14F-4D97-AF65-F5344CB8AC3E}">
        <p14:creationId xmlns:p14="http://schemas.microsoft.com/office/powerpoint/2010/main" val="358707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D888685-4434-49D4-ABE1-221F5DFA2DE9}" type="slidenum">
              <a:rPr lang="en-US" altLang="en-US" smtClean="0"/>
              <a:pPr/>
              <a:t>38</a:t>
            </a:fld>
            <a:endParaRPr lang="en-US" altLang="en-US"/>
          </a:p>
        </p:txBody>
      </p:sp>
    </p:spTree>
    <p:extLst>
      <p:ext uri="{BB962C8B-B14F-4D97-AF65-F5344CB8AC3E}">
        <p14:creationId xmlns:p14="http://schemas.microsoft.com/office/powerpoint/2010/main" val="826840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BE1FBDA-A2DC-438E-B4C8-B6F08A0D1452}"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DA459-7F3A-4CB1-89F8-C724D9A58D75}" type="slidenum">
              <a:rPr lang="en-US" smtClean="0"/>
              <a:t>‹#›</a:t>
            </a:fld>
            <a:endParaRPr lang="en-US"/>
          </a:p>
        </p:txBody>
      </p:sp>
    </p:spTree>
    <p:extLst>
      <p:ext uri="{BB962C8B-B14F-4D97-AF65-F5344CB8AC3E}">
        <p14:creationId xmlns:p14="http://schemas.microsoft.com/office/powerpoint/2010/main" val="1267881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E1FBDA-A2DC-438E-B4C8-B6F08A0D1452}"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DA459-7F3A-4CB1-89F8-C724D9A58D75}" type="slidenum">
              <a:rPr lang="en-US" smtClean="0"/>
              <a:t>‹#›</a:t>
            </a:fld>
            <a:endParaRPr lang="en-US"/>
          </a:p>
        </p:txBody>
      </p:sp>
    </p:spTree>
    <p:extLst>
      <p:ext uri="{BB962C8B-B14F-4D97-AF65-F5344CB8AC3E}">
        <p14:creationId xmlns:p14="http://schemas.microsoft.com/office/powerpoint/2010/main" val="50521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E1FBDA-A2DC-438E-B4C8-B6F08A0D1452}"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DA459-7F3A-4CB1-89F8-C724D9A58D75}" type="slidenum">
              <a:rPr lang="en-US" smtClean="0"/>
              <a:t>‹#›</a:t>
            </a:fld>
            <a:endParaRPr lang="en-US"/>
          </a:p>
        </p:txBody>
      </p:sp>
    </p:spTree>
    <p:extLst>
      <p:ext uri="{BB962C8B-B14F-4D97-AF65-F5344CB8AC3E}">
        <p14:creationId xmlns:p14="http://schemas.microsoft.com/office/powerpoint/2010/main" val="3266176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E1FBDA-A2DC-438E-B4C8-B6F08A0D1452}"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DA459-7F3A-4CB1-89F8-C724D9A58D75}" type="slidenum">
              <a:rPr lang="en-US" smtClean="0"/>
              <a:t>‹#›</a:t>
            </a:fld>
            <a:endParaRPr lang="en-US"/>
          </a:p>
        </p:txBody>
      </p:sp>
    </p:spTree>
    <p:extLst>
      <p:ext uri="{BB962C8B-B14F-4D97-AF65-F5344CB8AC3E}">
        <p14:creationId xmlns:p14="http://schemas.microsoft.com/office/powerpoint/2010/main" val="4178105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BE1FBDA-A2DC-438E-B4C8-B6F08A0D1452}"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DA459-7F3A-4CB1-89F8-C724D9A58D75}" type="slidenum">
              <a:rPr lang="en-US" smtClean="0"/>
              <a:t>‹#›</a:t>
            </a:fld>
            <a:endParaRPr lang="en-US"/>
          </a:p>
        </p:txBody>
      </p:sp>
    </p:spTree>
    <p:extLst>
      <p:ext uri="{BB962C8B-B14F-4D97-AF65-F5344CB8AC3E}">
        <p14:creationId xmlns:p14="http://schemas.microsoft.com/office/powerpoint/2010/main" val="3555646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BE1FBDA-A2DC-438E-B4C8-B6F08A0D1452}"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DA459-7F3A-4CB1-89F8-C724D9A58D75}" type="slidenum">
              <a:rPr lang="en-US" smtClean="0"/>
              <a:t>‹#›</a:t>
            </a:fld>
            <a:endParaRPr lang="en-US"/>
          </a:p>
        </p:txBody>
      </p:sp>
    </p:spTree>
    <p:extLst>
      <p:ext uri="{BB962C8B-B14F-4D97-AF65-F5344CB8AC3E}">
        <p14:creationId xmlns:p14="http://schemas.microsoft.com/office/powerpoint/2010/main" val="1767339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BE1FBDA-A2DC-438E-B4C8-B6F08A0D1452}" type="datetimeFigureOut">
              <a:rPr lang="en-US" smtClean="0"/>
              <a:t>11/7/2022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2DA459-7F3A-4CB1-89F8-C724D9A58D75}" type="slidenum">
              <a:rPr lang="en-US" smtClean="0"/>
              <a:t>‹#›</a:t>
            </a:fld>
            <a:endParaRPr lang="en-US"/>
          </a:p>
        </p:txBody>
      </p:sp>
    </p:spTree>
    <p:extLst>
      <p:ext uri="{BB962C8B-B14F-4D97-AF65-F5344CB8AC3E}">
        <p14:creationId xmlns:p14="http://schemas.microsoft.com/office/powerpoint/2010/main" val="4214526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BE1FBDA-A2DC-438E-B4C8-B6F08A0D1452}" type="datetimeFigureOut">
              <a:rPr lang="en-US" smtClean="0"/>
              <a:t>11/7/2022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2DA459-7F3A-4CB1-89F8-C724D9A58D75}" type="slidenum">
              <a:rPr lang="en-US" smtClean="0"/>
              <a:t>‹#›</a:t>
            </a:fld>
            <a:endParaRPr lang="en-US"/>
          </a:p>
        </p:txBody>
      </p:sp>
    </p:spTree>
    <p:extLst>
      <p:ext uri="{BB962C8B-B14F-4D97-AF65-F5344CB8AC3E}">
        <p14:creationId xmlns:p14="http://schemas.microsoft.com/office/powerpoint/2010/main" val="126925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E1FBDA-A2DC-438E-B4C8-B6F08A0D1452}" type="datetimeFigureOut">
              <a:rPr lang="en-US" smtClean="0"/>
              <a:t>11/7/2022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2DA459-7F3A-4CB1-89F8-C724D9A58D75}" type="slidenum">
              <a:rPr lang="en-US" smtClean="0"/>
              <a:t>‹#›</a:t>
            </a:fld>
            <a:endParaRPr lang="en-US"/>
          </a:p>
        </p:txBody>
      </p:sp>
    </p:spTree>
    <p:extLst>
      <p:ext uri="{BB962C8B-B14F-4D97-AF65-F5344CB8AC3E}">
        <p14:creationId xmlns:p14="http://schemas.microsoft.com/office/powerpoint/2010/main" val="3292562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BE1FBDA-A2DC-438E-B4C8-B6F08A0D1452}"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DA459-7F3A-4CB1-89F8-C724D9A58D75}" type="slidenum">
              <a:rPr lang="en-US" smtClean="0"/>
              <a:t>‹#›</a:t>
            </a:fld>
            <a:endParaRPr lang="en-US"/>
          </a:p>
        </p:txBody>
      </p:sp>
    </p:spTree>
    <p:extLst>
      <p:ext uri="{BB962C8B-B14F-4D97-AF65-F5344CB8AC3E}">
        <p14:creationId xmlns:p14="http://schemas.microsoft.com/office/powerpoint/2010/main" val="301737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BE1FBDA-A2DC-438E-B4C8-B6F08A0D1452}"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DA459-7F3A-4CB1-89F8-C724D9A58D75}" type="slidenum">
              <a:rPr lang="en-US" smtClean="0"/>
              <a:t>‹#›</a:t>
            </a:fld>
            <a:endParaRPr lang="en-US"/>
          </a:p>
        </p:txBody>
      </p:sp>
    </p:spTree>
    <p:extLst>
      <p:ext uri="{BB962C8B-B14F-4D97-AF65-F5344CB8AC3E}">
        <p14:creationId xmlns:p14="http://schemas.microsoft.com/office/powerpoint/2010/main" val="2152047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E1FBDA-A2DC-438E-B4C8-B6F08A0D1452}" type="datetimeFigureOut">
              <a:rPr lang="en-US" smtClean="0"/>
              <a:t>11/7/2022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2DA459-7F3A-4CB1-89F8-C724D9A58D75}" type="slidenum">
              <a:rPr lang="en-US" smtClean="0"/>
              <a:t>‹#›</a:t>
            </a:fld>
            <a:endParaRPr lang="en-US"/>
          </a:p>
        </p:txBody>
      </p:sp>
    </p:spTree>
    <p:extLst>
      <p:ext uri="{BB962C8B-B14F-4D97-AF65-F5344CB8AC3E}">
        <p14:creationId xmlns:p14="http://schemas.microsoft.com/office/powerpoint/2010/main" val="2763407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eb.unbc.ca/~chenj/course/422/notes/notes.xls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eb.unbc.ca/~chenj/course/422/notes/notes.xls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web.unbc.ca/~chenj/papers/discount.pdf"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hyperlink" Target="https://en.wikipedia.org/wiki/Mississippi_Company" TargetMode="External"/><Relationship Id="rId2" Type="http://schemas.openxmlformats.org/officeDocument/2006/relationships/hyperlink" Target="https://en.wikipedia.org/wiki/John_Law_(economist)"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hyperlink" Target="https://en.wikipedia.org/wiki/Political_economy" TargetMode="External"/><Relationship Id="rId2" Type="http://schemas.openxmlformats.org/officeDocument/2006/relationships/hyperlink" Target="https://en.wikipedia.org/wiki/William_Stanley_Jevons"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hyperlink" Target="https://youtu.be/9HfGKl-1gug" TargetMode="External"/><Relationship Id="rId2" Type="http://schemas.openxmlformats.org/officeDocument/2006/relationships/hyperlink" Target="https://mattstoller.substack.com/p/the-cantillon-effect-why-wall-stree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dirty="0"/>
              <a:t>Discounting, Asset Valuation and Monetary Policy</a:t>
            </a:r>
          </a:p>
        </p:txBody>
      </p:sp>
      <p:sp>
        <p:nvSpPr>
          <p:cNvPr id="2051" name="Rectangle 3"/>
          <p:cNvSpPr>
            <a:spLocks noGrp="1" noChangeArrowheads="1"/>
          </p:cNvSpPr>
          <p:nvPr>
            <p:ph type="subTitle" idx="1"/>
          </p:nvPr>
        </p:nvSpPr>
        <p:spPr/>
        <p:txBody>
          <a:bodyPr/>
          <a:lstStyle/>
          <a:p>
            <a:pPr eaLnBrk="1" hangingPunct="1"/>
            <a:endParaRPr lang="en-US"/>
          </a:p>
        </p:txBody>
      </p:sp>
    </p:spTree>
    <p:extLst>
      <p:ext uri="{BB962C8B-B14F-4D97-AF65-F5344CB8AC3E}">
        <p14:creationId xmlns:p14="http://schemas.microsoft.com/office/powerpoint/2010/main" val="3782552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E75A5-ABE0-4B0C-9CDB-FBFE904B8E81}"/>
              </a:ext>
            </a:extLst>
          </p:cNvPr>
          <p:cNvSpPr>
            <a:spLocks noGrp="1"/>
          </p:cNvSpPr>
          <p:nvPr>
            <p:ph type="title"/>
          </p:nvPr>
        </p:nvSpPr>
        <p:spPr/>
        <p:txBody>
          <a:bodyPr/>
          <a:lstStyle/>
          <a:p>
            <a:r>
              <a:rPr lang="en-US" dirty="0"/>
              <a:t>Interest rate, monthly payment and housing price</a:t>
            </a:r>
            <a:endParaRPr lang="en-CA" dirty="0"/>
          </a:p>
        </p:txBody>
      </p:sp>
      <p:sp>
        <p:nvSpPr>
          <p:cNvPr id="3" name="Content Placeholder 2">
            <a:extLst>
              <a:ext uri="{FF2B5EF4-FFF2-40B4-BE49-F238E27FC236}">
                <a16:creationId xmlns:a16="http://schemas.microsoft.com/office/drawing/2014/main" id="{E4C62C98-EF4B-4AFD-BAC9-2C17A3BEF617}"/>
              </a:ext>
            </a:extLst>
          </p:cNvPr>
          <p:cNvSpPr>
            <a:spLocks noGrp="1"/>
          </p:cNvSpPr>
          <p:nvPr>
            <p:ph idx="1"/>
          </p:nvPr>
        </p:nvSpPr>
        <p:spPr/>
        <p:txBody>
          <a:bodyPr/>
          <a:lstStyle/>
          <a:p>
            <a:r>
              <a:rPr lang="en-CA" dirty="0"/>
              <a:t>Low interest rate policies are often used to lower mortgage payments.</a:t>
            </a:r>
          </a:p>
          <a:p>
            <a:r>
              <a:rPr lang="en-CA" dirty="0"/>
              <a:t>This makes housing more affordable over short term.</a:t>
            </a:r>
          </a:p>
          <a:p>
            <a:r>
              <a:rPr lang="en-CA" dirty="0"/>
              <a:t>But the same policies often make housing prices higher.</a:t>
            </a:r>
          </a:p>
          <a:p>
            <a:r>
              <a:rPr lang="en-CA" dirty="0"/>
              <a:t>Over long term, does low interest rate policies make housing more affordable?</a:t>
            </a:r>
          </a:p>
        </p:txBody>
      </p:sp>
    </p:spTree>
    <p:extLst>
      <p:ext uri="{BB962C8B-B14F-4D97-AF65-F5344CB8AC3E}">
        <p14:creationId xmlns:p14="http://schemas.microsoft.com/office/powerpoint/2010/main" val="1380288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dirty="0"/>
              <a:t>Example 1</a:t>
            </a:r>
          </a:p>
        </p:txBody>
      </p:sp>
      <p:sp>
        <p:nvSpPr>
          <p:cNvPr id="27651" name="Rectangle 3"/>
          <p:cNvSpPr>
            <a:spLocks noGrp="1" noChangeArrowheads="1"/>
          </p:cNvSpPr>
          <p:nvPr>
            <p:ph type="body" idx="1"/>
          </p:nvPr>
        </p:nvSpPr>
        <p:spPr/>
        <p:txBody>
          <a:bodyPr>
            <a:noAutofit/>
          </a:bodyPr>
          <a:lstStyle/>
          <a:p>
            <a:pPr marL="609600" indent="-609600">
              <a:lnSpc>
                <a:spcPct val="80000"/>
              </a:lnSpc>
            </a:pPr>
            <a:r>
              <a:rPr lang="en-US" sz="3200" dirty="0"/>
              <a:t>Suppose a house is bought for 400,000 dollars. The required down payment is 5% of the house price. The rest of the money is borrowed through a 30-year mortgage with monthly payments. What is the amount of down payment and what is the amount of borrowing? The annual percentage rate on the mortgage loan is 6%.   Calculate the monthly payment. Now suppose the government tries to making housing more affordable. It reduces the interest rate to 3%.  What is the new monthly payment on the mortgage? Does the government policy improve the affordability of housing market over the short term? </a:t>
            </a:r>
          </a:p>
        </p:txBody>
      </p:sp>
    </p:spTree>
    <p:extLst>
      <p:ext uri="{BB962C8B-B14F-4D97-AF65-F5344CB8AC3E}">
        <p14:creationId xmlns:p14="http://schemas.microsoft.com/office/powerpoint/2010/main" val="2909015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24C2F-23ED-433A-BD88-DD8FD2F86DD0}"/>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6F1ABCFD-6858-4C28-B2EB-80DBFE9AFABF}"/>
              </a:ext>
            </a:extLst>
          </p:cNvPr>
          <p:cNvSpPr>
            <a:spLocks noGrp="1"/>
          </p:cNvSpPr>
          <p:nvPr>
            <p:ph idx="1"/>
          </p:nvPr>
        </p:nvSpPr>
        <p:spPr/>
        <p:txBody>
          <a:bodyPr>
            <a:normAutofit/>
          </a:bodyPr>
          <a:lstStyle/>
          <a:p>
            <a:r>
              <a:rPr lang="en-US" sz="3200" dirty="0"/>
              <a:t>If the housing supply doesn’t increase, those who can afford the monthly payment of the original 400,000 dollar house will likely to buy the same kind of house. Suppose down payment is still 5% of the housing price. What will be the new price of the house which was originally sold for 400,000 dollars, if monthly payment is kept at the same level when interest rate was at 6%? What is the new down payment? Over the long term, will lowering the interest rate alone improve or deteriorate the affordability of housing market?</a:t>
            </a:r>
            <a:endParaRPr lang="en-CA" sz="3200" dirty="0"/>
          </a:p>
        </p:txBody>
      </p:sp>
    </p:spTree>
    <p:extLst>
      <p:ext uri="{BB962C8B-B14F-4D97-AF65-F5344CB8AC3E}">
        <p14:creationId xmlns:p14="http://schemas.microsoft.com/office/powerpoint/2010/main" val="3520428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dirty="0"/>
              <a:t>Solution</a:t>
            </a:r>
          </a:p>
        </p:txBody>
      </p:sp>
      <p:sp>
        <p:nvSpPr>
          <p:cNvPr id="28675" name="Rectangle 3"/>
          <p:cNvSpPr>
            <a:spLocks noGrp="1" noChangeArrowheads="1"/>
          </p:cNvSpPr>
          <p:nvPr>
            <p:ph type="body" idx="1"/>
          </p:nvPr>
        </p:nvSpPr>
        <p:spPr/>
        <p:txBody>
          <a:bodyPr>
            <a:normAutofit lnSpcReduction="10000"/>
          </a:bodyPr>
          <a:lstStyle/>
          <a:p>
            <a:pPr eaLnBrk="1" hangingPunct="1"/>
            <a:r>
              <a:rPr lang="en-US" sz="3200" dirty="0"/>
              <a:t>Down payment for the house, with 5% down payment</a:t>
            </a:r>
          </a:p>
          <a:p>
            <a:pPr lvl="2" eaLnBrk="1" hangingPunct="1"/>
            <a:r>
              <a:rPr lang="en-US" sz="3200" dirty="0"/>
              <a:t>400000*5% = 20000</a:t>
            </a:r>
          </a:p>
          <a:p>
            <a:pPr eaLnBrk="1" hangingPunct="1"/>
            <a:r>
              <a:rPr lang="en-US" sz="3200" dirty="0"/>
              <a:t>Amount remaining, that is the amount of mortgage</a:t>
            </a:r>
          </a:p>
          <a:p>
            <a:pPr lvl="2" eaLnBrk="1" hangingPunct="1"/>
            <a:r>
              <a:rPr lang="en-US" sz="3200" dirty="0"/>
              <a:t>400000 – 20000 = 380000</a:t>
            </a:r>
          </a:p>
          <a:p>
            <a:pPr eaLnBrk="1" hangingPunct="1"/>
            <a:r>
              <a:rPr lang="en-US" sz="3200" dirty="0"/>
              <a:t>Number of mortgage payment, a 30 mortgage with monthly payment</a:t>
            </a:r>
          </a:p>
          <a:p>
            <a:pPr lvl="2" eaLnBrk="1" hangingPunct="1"/>
            <a:r>
              <a:rPr lang="en-US" sz="3200" dirty="0"/>
              <a:t>30*12 = 360</a:t>
            </a:r>
          </a:p>
          <a:p>
            <a:pPr eaLnBrk="1" hangingPunct="1"/>
            <a:r>
              <a:rPr lang="en-US" sz="3200" dirty="0"/>
              <a:t>Monthly interest</a:t>
            </a:r>
          </a:p>
          <a:p>
            <a:pPr lvl="2" eaLnBrk="1" hangingPunct="1"/>
            <a:r>
              <a:rPr lang="en-US" sz="3200" dirty="0"/>
              <a:t>6%/12 = 0.005 = 0.5% </a:t>
            </a:r>
          </a:p>
          <a:p>
            <a:pPr eaLnBrk="1" hangingPunct="1"/>
            <a:endParaRPr lang="en-US" dirty="0"/>
          </a:p>
        </p:txBody>
      </p:sp>
    </p:spTree>
    <p:extLst>
      <p:ext uri="{BB962C8B-B14F-4D97-AF65-F5344CB8AC3E}">
        <p14:creationId xmlns:p14="http://schemas.microsoft.com/office/powerpoint/2010/main" val="42068206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808708" y="396656"/>
            <a:ext cx="10515600" cy="1325563"/>
          </a:xfrm>
        </p:spPr>
        <p:txBody>
          <a:bodyPr/>
          <a:lstStyle/>
          <a:p>
            <a:pPr eaLnBrk="1" hangingPunct="1"/>
            <a:endParaRPr lang="en-US" dirty="0"/>
          </a:p>
        </p:txBody>
      </p:sp>
      <p:sp>
        <p:nvSpPr>
          <p:cNvPr id="29699" name="Rectangle 3"/>
          <p:cNvSpPr>
            <a:spLocks noGrp="1" noChangeArrowheads="1"/>
          </p:cNvSpPr>
          <p:nvPr>
            <p:ph type="body" idx="1"/>
          </p:nvPr>
        </p:nvSpPr>
        <p:spPr>
          <a:xfrm>
            <a:off x="808708" y="1857156"/>
            <a:ext cx="10515600" cy="4351338"/>
          </a:xfrm>
        </p:spPr>
        <p:txBody>
          <a:bodyPr/>
          <a:lstStyle/>
          <a:p>
            <a:pPr eaLnBrk="1" hangingPunct="1"/>
            <a:endParaRPr lang="en-US" sz="3200" dirty="0"/>
          </a:p>
          <a:p>
            <a:pPr eaLnBrk="1" hangingPunct="1"/>
            <a:r>
              <a:rPr lang="en-US" sz="3200" dirty="0"/>
              <a:t>The formula for calculating A,  the monthly payment</a:t>
            </a:r>
          </a:p>
          <a:p>
            <a:pPr lvl="1" eaLnBrk="1" hangingPunct="1"/>
            <a:endParaRPr lang="en-US" dirty="0"/>
          </a:p>
          <a:p>
            <a:pPr eaLnBrk="1" hangingPunct="1"/>
            <a:endParaRPr lang="en-US" dirty="0"/>
          </a:p>
        </p:txBody>
      </p:sp>
      <p:sp>
        <p:nvSpPr>
          <p:cNvPr id="29700" name="Rectangle 5"/>
          <p:cNvSpPr>
            <a:spLocks noChangeArrowheads="1"/>
          </p:cNvSpPr>
          <p:nvPr/>
        </p:nvSpPr>
        <p:spPr bwMode="auto">
          <a:xfrm>
            <a:off x="1494509" y="-1531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29701" name="Object 4"/>
          <p:cNvGraphicFramePr>
            <a:graphicFrameLocks noChangeAspect="1"/>
          </p:cNvGraphicFramePr>
          <p:nvPr>
            <p:extLst>
              <p:ext uri="{D42A27DB-BD31-4B8C-83A1-F6EECF244321}">
                <p14:modId xmlns:p14="http://schemas.microsoft.com/office/powerpoint/2010/main" val="882807247"/>
              </p:ext>
            </p:extLst>
          </p:nvPr>
        </p:nvGraphicFramePr>
        <p:xfrm>
          <a:off x="3780508" y="3765332"/>
          <a:ext cx="4630984" cy="2168235"/>
        </p:xfrm>
        <a:graphic>
          <a:graphicData uri="http://schemas.openxmlformats.org/presentationml/2006/ole">
            <mc:AlternateContent xmlns:mc="http://schemas.openxmlformats.org/markup-compatibility/2006">
              <mc:Choice xmlns:v="urn:schemas-microsoft-com:vml" Requires="v">
                <p:oleObj name="Equation" r:id="rId2" imgW="1790700" imgH="838200" progId="Equation.3">
                  <p:embed/>
                </p:oleObj>
              </mc:Choice>
              <mc:Fallback>
                <p:oleObj name="Equation" r:id="rId2" imgW="1790700" imgH="838200" progId="Equation.3">
                  <p:embed/>
                  <p:pic>
                    <p:nvPicPr>
                      <p:cNvPr id="29701"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80508" y="3765332"/>
                        <a:ext cx="4630984" cy="216823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071634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2CA36-1111-43DB-B2F2-E0A4A9D656D2}"/>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FF858E50-85CF-4723-B8C6-810690419457}"/>
              </a:ext>
            </a:extLst>
          </p:cNvPr>
          <p:cNvSpPr>
            <a:spLocks noGrp="1"/>
          </p:cNvSpPr>
          <p:nvPr>
            <p:ph idx="1"/>
          </p:nvPr>
        </p:nvSpPr>
        <p:spPr/>
        <p:txBody>
          <a:bodyPr>
            <a:normAutofit/>
          </a:bodyPr>
          <a:lstStyle/>
          <a:p>
            <a:r>
              <a:rPr lang="en-CA" sz="3200" dirty="0"/>
              <a:t>Parameter values</a:t>
            </a:r>
          </a:p>
          <a:p>
            <a:pPr lvl="1"/>
            <a:r>
              <a:rPr lang="en-CA" sz="2800" dirty="0"/>
              <a:t>Total mortgage: PV = 380000</a:t>
            </a:r>
          </a:p>
          <a:p>
            <a:pPr lvl="1"/>
            <a:r>
              <a:rPr lang="en-CA" sz="2800" dirty="0"/>
              <a:t>Number of payment: n = 360</a:t>
            </a:r>
          </a:p>
          <a:p>
            <a:pPr lvl="1"/>
            <a:r>
              <a:rPr lang="en-CA" sz="2800" dirty="0"/>
              <a:t>Monthly interest rate, r = 0.005 </a:t>
            </a:r>
          </a:p>
          <a:p>
            <a:r>
              <a:rPr lang="en-US" sz="3200" dirty="0"/>
              <a:t>Monthly payment, A = 2278.292</a:t>
            </a:r>
            <a:endParaRPr lang="en-CA" sz="3200" dirty="0"/>
          </a:p>
        </p:txBody>
      </p:sp>
    </p:spTree>
    <p:extLst>
      <p:ext uri="{BB962C8B-B14F-4D97-AF65-F5344CB8AC3E}">
        <p14:creationId xmlns:p14="http://schemas.microsoft.com/office/powerpoint/2010/main" val="3374439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endParaRPr lang="en-US" dirty="0"/>
          </a:p>
        </p:txBody>
      </p:sp>
      <p:sp>
        <p:nvSpPr>
          <p:cNvPr id="30723" name="Rectangle 3"/>
          <p:cNvSpPr>
            <a:spLocks noGrp="1" noChangeArrowheads="1"/>
          </p:cNvSpPr>
          <p:nvPr>
            <p:ph type="body" idx="1"/>
          </p:nvPr>
        </p:nvSpPr>
        <p:spPr/>
        <p:txBody>
          <a:bodyPr>
            <a:normAutofit fontScale="92500" lnSpcReduction="20000"/>
          </a:bodyPr>
          <a:lstStyle/>
          <a:p>
            <a:pPr eaLnBrk="1" hangingPunct="1">
              <a:lnSpc>
                <a:spcPct val="90000"/>
              </a:lnSpc>
            </a:pPr>
            <a:r>
              <a:rPr lang="en-US" sz="3200" dirty="0"/>
              <a:t>When the interest rate is reduced to 3%, we can redo the calculation with the same formula and different parameter values.</a:t>
            </a:r>
          </a:p>
          <a:p>
            <a:r>
              <a:rPr lang="en-CA" sz="3200" dirty="0"/>
              <a:t>Parameter values</a:t>
            </a:r>
          </a:p>
          <a:p>
            <a:pPr lvl="1"/>
            <a:r>
              <a:rPr lang="en-CA" sz="2800" dirty="0"/>
              <a:t>Total mortgage: PV = 380000</a:t>
            </a:r>
          </a:p>
          <a:p>
            <a:pPr lvl="1"/>
            <a:r>
              <a:rPr lang="en-CA" sz="2800" dirty="0"/>
              <a:t>Number of payment: n = 360</a:t>
            </a:r>
          </a:p>
          <a:p>
            <a:pPr lvl="1"/>
            <a:r>
              <a:rPr lang="en-CA" sz="2800" dirty="0"/>
              <a:t>Monthly interest rate, r = 0.0025 </a:t>
            </a:r>
          </a:p>
          <a:p>
            <a:r>
              <a:rPr lang="en-US" sz="3200" dirty="0"/>
              <a:t>Monthly payment, A = 1602.095 </a:t>
            </a:r>
          </a:p>
          <a:p>
            <a:pPr eaLnBrk="1" hangingPunct="1">
              <a:lnSpc>
                <a:spcPct val="90000"/>
              </a:lnSpc>
            </a:pPr>
            <a:r>
              <a:rPr lang="en-US" sz="3200" dirty="0"/>
              <a:t> The new monthly payment: 1602.095 dollar</a:t>
            </a:r>
          </a:p>
          <a:p>
            <a:pPr eaLnBrk="1" hangingPunct="1">
              <a:lnSpc>
                <a:spcPct val="90000"/>
              </a:lnSpc>
            </a:pPr>
            <a:r>
              <a:rPr lang="en-US" sz="3200" dirty="0"/>
              <a:t>Over the short term, the low interest rate policy improves the affordability of housing. </a:t>
            </a:r>
          </a:p>
          <a:p>
            <a:pPr eaLnBrk="1" hangingPunct="1">
              <a:lnSpc>
                <a:spcPct val="90000"/>
              </a:lnSpc>
            </a:pPr>
            <a:endParaRPr lang="en-US" sz="3200" dirty="0"/>
          </a:p>
          <a:p>
            <a:pPr eaLnBrk="1" hangingPunct="1">
              <a:lnSpc>
                <a:spcPct val="90000"/>
              </a:lnSpc>
            </a:pPr>
            <a:endParaRPr lang="en-US" sz="3200" dirty="0"/>
          </a:p>
        </p:txBody>
      </p:sp>
    </p:spTree>
    <p:extLst>
      <p:ext uri="{BB962C8B-B14F-4D97-AF65-F5344CB8AC3E}">
        <p14:creationId xmlns:p14="http://schemas.microsoft.com/office/powerpoint/2010/main" val="1360304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818B9-4129-4CC1-B1ED-17366207D106}"/>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2FDFE928-3C20-4EE2-957D-A26B9C49C9C1}"/>
              </a:ext>
            </a:extLst>
          </p:cNvPr>
          <p:cNvSpPr>
            <a:spLocks noGrp="1"/>
          </p:cNvSpPr>
          <p:nvPr>
            <p:ph idx="1"/>
          </p:nvPr>
        </p:nvSpPr>
        <p:spPr/>
        <p:txBody>
          <a:bodyPr>
            <a:normAutofit/>
          </a:bodyPr>
          <a:lstStyle/>
          <a:p>
            <a:r>
              <a:rPr lang="en-US" dirty="0"/>
              <a:t>However, people who can afford the original monthly payment can continue to pay the same amount.</a:t>
            </a:r>
          </a:p>
          <a:p>
            <a:r>
              <a:rPr lang="en-US" dirty="0"/>
              <a:t>If there is no new housing supply, people will continue to pay the same amount for the same house.</a:t>
            </a:r>
          </a:p>
          <a:p>
            <a:r>
              <a:rPr lang="en-US" dirty="0"/>
              <a:t>To maintain the original monthly payment of 2278.292 with the 3% interest rate, the present value representing the stream of payment is</a:t>
            </a:r>
          </a:p>
          <a:p>
            <a:endParaRPr lang="en-US" dirty="0"/>
          </a:p>
          <a:p>
            <a:endParaRPr lang="en-CA" dirty="0"/>
          </a:p>
        </p:txBody>
      </p:sp>
      <p:graphicFrame>
        <p:nvGraphicFramePr>
          <p:cNvPr id="4" name="Object 4">
            <a:extLst>
              <a:ext uri="{FF2B5EF4-FFF2-40B4-BE49-F238E27FC236}">
                <a16:creationId xmlns:a16="http://schemas.microsoft.com/office/drawing/2014/main" id="{E584DBC4-8308-4CEA-9A5D-5495C01255D1}"/>
              </a:ext>
            </a:extLst>
          </p:cNvPr>
          <p:cNvGraphicFramePr>
            <a:graphicFrameLocks noChangeAspect="1"/>
          </p:cNvGraphicFramePr>
          <p:nvPr>
            <p:extLst>
              <p:ext uri="{D42A27DB-BD31-4B8C-83A1-F6EECF244321}">
                <p14:modId xmlns:p14="http://schemas.microsoft.com/office/powerpoint/2010/main" val="1854575604"/>
              </p:ext>
            </p:extLst>
          </p:nvPr>
        </p:nvGraphicFramePr>
        <p:xfrm>
          <a:off x="3948673" y="4459014"/>
          <a:ext cx="4630984" cy="2168235"/>
        </p:xfrm>
        <a:graphic>
          <a:graphicData uri="http://schemas.openxmlformats.org/presentationml/2006/ole">
            <mc:AlternateContent xmlns:mc="http://schemas.openxmlformats.org/markup-compatibility/2006">
              <mc:Choice xmlns:v="urn:schemas-microsoft-com:vml" Requires="v">
                <p:oleObj name="Equation" r:id="rId2" imgW="1790700" imgH="838200" progId="Equation.3">
                  <p:embed/>
                </p:oleObj>
              </mc:Choice>
              <mc:Fallback>
                <p:oleObj name="Equation" r:id="rId2" imgW="1790700" imgH="838200" progId="Equation.3">
                  <p:embed/>
                  <p:pic>
                    <p:nvPicPr>
                      <p:cNvPr id="4" name="Object 4">
                        <a:extLst>
                          <a:ext uri="{FF2B5EF4-FFF2-40B4-BE49-F238E27FC236}">
                            <a16:creationId xmlns:a16="http://schemas.microsoft.com/office/drawing/2014/main" id="{E584DBC4-8308-4CEA-9A5D-5495C01255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48673" y="4459014"/>
                        <a:ext cx="4630984" cy="216823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21267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9D3C0-EABE-4CA0-800A-CA1DE8FBECA7}"/>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C244703B-C516-4725-80C2-39B1519C0798}"/>
              </a:ext>
            </a:extLst>
          </p:cNvPr>
          <p:cNvSpPr>
            <a:spLocks noGrp="1"/>
          </p:cNvSpPr>
          <p:nvPr>
            <p:ph idx="1"/>
          </p:nvPr>
        </p:nvSpPr>
        <p:spPr/>
        <p:txBody>
          <a:bodyPr/>
          <a:lstStyle/>
          <a:p>
            <a:r>
              <a:rPr lang="en-CA" sz="3200" dirty="0"/>
              <a:t>Parameter values</a:t>
            </a:r>
          </a:p>
          <a:p>
            <a:pPr lvl="1"/>
            <a:r>
              <a:rPr lang="en-US" sz="2800" dirty="0"/>
              <a:t>Monthly payment, A = 2278.292</a:t>
            </a:r>
            <a:endParaRPr lang="en-CA" sz="2800" dirty="0"/>
          </a:p>
          <a:p>
            <a:pPr lvl="1"/>
            <a:r>
              <a:rPr lang="en-CA" sz="2800" dirty="0"/>
              <a:t>Number of payment: n = 360</a:t>
            </a:r>
          </a:p>
          <a:p>
            <a:pPr lvl="1"/>
            <a:r>
              <a:rPr lang="en-CA" sz="2800" dirty="0"/>
              <a:t>Monthly interest rate, r = 0.0025 </a:t>
            </a:r>
            <a:endParaRPr lang="en-CA" sz="3200" dirty="0"/>
          </a:p>
          <a:p>
            <a:r>
              <a:rPr lang="en-CA" sz="3200" dirty="0"/>
              <a:t>Total mortgage: PV = 540386.7</a:t>
            </a:r>
          </a:p>
        </p:txBody>
      </p:sp>
    </p:spTree>
    <p:extLst>
      <p:ext uri="{BB962C8B-B14F-4D97-AF65-F5344CB8AC3E}">
        <p14:creationId xmlns:p14="http://schemas.microsoft.com/office/powerpoint/2010/main" val="1739546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5D395-3E3D-49E5-81F1-3A9F46639873}"/>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D296B1A0-84AB-4959-A569-7B0AFE9BB406}"/>
              </a:ext>
            </a:extLst>
          </p:cNvPr>
          <p:cNvSpPr>
            <a:spLocks noGrp="1"/>
          </p:cNvSpPr>
          <p:nvPr>
            <p:ph idx="1"/>
          </p:nvPr>
        </p:nvSpPr>
        <p:spPr/>
        <p:txBody>
          <a:bodyPr/>
          <a:lstStyle/>
          <a:p>
            <a:r>
              <a:rPr lang="en-US" dirty="0"/>
              <a:t>From the above calculation, total mortgage becomes 540386.7, which represent 95% of the housing value.</a:t>
            </a:r>
          </a:p>
          <a:p>
            <a:r>
              <a:rPr lang="en-US" dirty="0"/>
              <a:t>Housing value is 540386.7/0.95 = 568828.1</a:t>
            </a:r>
          </a:p>
          <a:p>
            <a:r>
              <a:rPr lang="en-US" dirty="0"/>
              <a:t>With this housing price, the new down payment will be 568828.1*5%=  28441.4</a:t>
            </a:r>
          </a:p>
          <a:p>
            <a:r>
              <a:rPr lang="en-US" dirty="0"/>
              <a:t>This is higher than the original 20000 down payment.</a:t>
            </a:r>
          </a:p>
          <a:p>
            <a:endParaRPr lang="en-CA" dirty="0"/>
          </a:p>
        </p:txBody>
      </p:sp>
    </p:spTree>
    <p:extLst>
      <p:ext uri="{BB962C8B-B14F-4D97-AF65-F5344CB8AC3E}">
        <p14:creationId xmlns:p14="http://schemas.microsoft.com/office/powerpoint/2010/main" val="3274386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25A37-0D16-4ACB-8671-08FC93A3D895}"/>
              </a:ext>
            </a:extLst>
          </p:cNvPr>
          <p:cNvSpPr>
            <a:spLocks noGrp="1"/>
          </p:cNvSpPr>
          <p:nvPr>
            <p:ph type="title"/>
          </p:nvPr>
        </p:nvSpPr>
        <p:spPr/>
        <p:txBody>
          <a:bodyPr/>
          <a:lstStyle/>
          <a:p>
            <a:r>
              <a:rPr lang="en-CA" dirty="0"/>
              <a:t>Plan</a:t>
            </a:r>
          </a:p>
        </p:txBody>
      </p:sp>
      <p:sp>
        <p:nvSpPr>
          <p:cNvPr id="3" name="Content Placeholder 2">
            <a:extLst>
              <a:ext uri="{FF2B5EF4-FFF2-40B4-BE49-F238E27FC236}">
                <a16:creationId xmlns:a16="http://schemas.microsoft.com/office/drawing/2014/main" id="{E2163D8E-8FE2-43B4-ACE9-7F06E97DF6E9}"/>
              </a:ext>
            </a:extLst>
          </p:cNvPr>
          <p:cNvSpPr>
            <a:spLocks noGrp="1"/>
          </p:cNvSpPr>
          <p:nvPr>
            <p:ph idx="1"/>
          </p:nvPr>
        </p:nvSpPr>
        <p:spPr/>
        <p:txBody>
          <a:bodyPr/>
          <a:lstStyle/>
          <a:p>
            <a:r>
              <a:rPr lang="en-CA" dirty="0"/>
              <a:t>We will cover five parts</a:t>
            </a:r>
          </a:p>
          <a:p>
            <a:r>
              <a:rPr lang="en-CA" dirty="0"/>
              <a:t>1. Summary</a:t>
            </a:r>
          </a:p>
          <a:p>
            <a:r>
              <a:rPr lang="en-CA" dirty="0"/>
              <a:t>2. Discounting and asset values</a:t>
            </a:r>
          </a:p>
          <a:p>
            <a:r>
              <a:rPr lang="en-CA" dirty="0"/>
              <a:t>3. Theory of discounting and monetary policy</a:t>
            </a:r>
          </a:p>
          <a:p>
            <a:r>
              <a:rPr lang="en-CA" dirty="0"/>
              <a:t>4. Richard Cantillon and Cantillon effect</a:t>
            </a:r>
          </a:p>
          <a:p>
            <a:r>
              <a:rPr lang="en-CA" dirty="0"/>
              <a:t>5. </a:t>
            </a:r>
            <a:r>
              <a:rPr lang="en-CA" dirty="0" err="1"/>
              <a:t>Tradeoff</a:t>
            </a:r>
            <a:r>
              <a:rPr lang="en-CA" dirty="0"/>
              <a:t> between short term and long term</a:t>
            </a:r>
          </a:p>
          <a:p>
            <a:endParaRPr lang="en-CA" dirty="0"/>
          </a:p>
        </p:txBody>
      </p:sp>
    </p:spTree>
    <p:extLst>
      <p:ext uri="{BB962C8B-B14F-4D97-AF65-F5344CB8AC3E}">
        <p14:creationId xmlns:p14="http://schemas.microsoft.com/office/powerpoint/2010/main" val="2381407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16E96-D4F5-4175-9D6D-524BB74468E1}"/>
              </a:ext>
            </a:extLst>
          </p:cNvPr>
          <p:cNvSpPr>
            <a:spLocks noGrp="1"/>
          </p:cNvSpPr>
          <p:nvPr>
            <p:ph type="title"/>
          </p:nvPr>
        </p:nvSpPr>
        <p:spPr/>
        <p:txBody>
          <a:bodyPr/>
          <a:lstStyle/>
          <a:p>
            <a:r>
              <a:rPr lang="en-CA" dirty="0"/>
              <a:t>Discussion</a:t>
            </a:r>
          </a:p>
        </p:txBody>
      </p:sp>
      <p:sp>
        <p:nvSpPr>
          <p:cNvPr id="3" name="Content Placeholder 2">
            <a:extLst>
              <a:ext uri="{FF2B5EF4-FFF2-40B4-BE49-F238E27FC236}">
                <a16:creationId xmlns:a16="http://schemas.microsoft.com/office/drawing/2014/main" id="{AC7726A0-325F-49D5-A30F-F67F817FCC46}"/>
              </a:ext>
            </a:extLst>
          </p:cNvPr>
          <p:cNvSpPr>
            <a:spLocks noGrp="1"/>
          </p:cNvSpPr>
          <p:nvPr>
            <p:ph idx="1"/>
          </p:nvPr>
        </p:nvSpPr>
        <p:spPr/>
        <p:txBody>
          <a:bodyPr/>
          <a:lstStyle/>
          <a:p>
            <a:r>
              <a:rPr lang="en-US" dirty="0"/>
              <a:t>Over the long term, low interest rate policy will deteriorate the affordability of housing market.</a:t>
            </a:r>
          </a:p>
          <a:p>
            <a:r>
              <a:rPr lang="en-US" dirty="0"/>
              <a:t>There is no magic in financial policies.</a:t>
            </a:r>
          </a:p>
          <a:p>
            <a:r>
              <a:rPr lang="en-US" dirty="0"/>
              <a:t>Short term benefits have to be paid by long term costs.</a:t>
            </a:r>
          </a:p>
          <a:p>
            <a:r>
              <a:rPr lang="en-US" dirty="0"/>
              <a:t>Specifically, short term low monthly payments have to be paid with long term high housing prices.</a:t>
            </a:r>
          </a:p>
          <a:p>
            <a:endParaRPr lang="en-CA" dirty="0"/>
          </a:p>
        </p:txBody>
      </p:sp>
    </p:spTree>
    <p:extLst>
      <p:ext uri="{BB962C8B-B14F-4D97-AF65-F5344CB8AC3E}">
        <p14:creationId xmlns:p14="http://schemas.microsoft.com/office/powerpoint/2010/main" val="1743563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7239B-F08E-4747-A8FC-27021D50E9B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5F168EBD-1D82-4B2A-8BD7-437215DBCAD3}"/>
              </a:ext>
            </a:extLst>
          </p:cNvPr>
          <p:cNvSpPr>
            <a:spLocks noGrp="1"/>
          </p:cNvSpPr>
          <p:nvPr>
            <p:ph idx="1"/>
          </p:nvPr>
        </p:nvSpPr>
        <p:spPr/>
        <p:txBody>
          <a:bodyPr/>
          <a:lstStyle/>
          <a:p>
            <a:r>
              <a:rPr lang="en-US" dirty="0"/>
              <a:t>From generational perspective, higher asset value for the current generation increases the barrier for housing ownership for the future generations.</a:t>
            </a:r>
          </a:p>
          <a:p>
            <a:r>
              <a:rPr lang="en-US" dirty="0"/>
              <a:t>In this example, we discussed how lower discount rate increases housing prices. Lower discount rate, by discounting cashflows with lower discount rate, will increase asset prices in general.</a:t>
            </a:r>
            <a:endParaRPr lang="en-CA" dirty="0"/>
          </a:p>
        </p:txBody>
      </p:sp>
    </p:spTree>
    <p:extLst>
      <p:ext uri="{BB962C8B-B14F-4D97-AF65-F5344CB8AC3E}">
        <p14:creationId xmlns:p14="http://schemas.microsoft.com/office/powerpoint/2010/main" val="9809179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E56B7-E459-3F5E-8AE7-FD123212F030}"/>
              </a:ext>
            </a:extLst>
          </p:cNvPr>
          <p:cNvSpPr>
            <a:spLocks noGrp="1"/>
          </p:cNvSpPr>
          <p:nvPr>
            <p:ph type="title"/>
          </p:nvPr>
        </p:nvSpPr>
        <p:spPr/>
        <p:txBody>
          <a:bodyPr/>
          <a:lstStyle/>
          <a:p>
            <a:r>
              <a:rPr lang="en-US" dirty="0"/>
              <a:t>Example 1’</a:t>
            </a:r>
            <a:endParaRPr lang="en-CA" dirty="0"/>
          </a:p>
        </p:txBody>
      </p:sp>
      <p:sp>
        <p:nvSpPr>
          <p:cNvPr id="3" name="Content Placeholder 2">
            <a:extLst>
              <a:ext uri="{FF2B5EF4-FFF2-40B4-BE49-F238E27FC236}">
                <a16:creationId xmlns:a16="http://schemas.microsoft.com/office/drawing/2014/main" id="{C64FABE6-85F8-E3A5-6818-79F9661DB1A1}"/>
              </a:ext>
            </a:extLst>
          </p:cNvPr>
          <p:cNvSpPr>
            <a:spLocks noGrp="1"/>
          </p:cNvSpPr>
          <p:nvPr>
            <p:ph idx="1"/>
          </p:nvPr>
        </p:nvSpPr>
        <p:spPr/>
        <p:txBody>
          <a:bodyPr/>
          <a:lstStyle/>
          <a:p>
            <a:r>
              <a:rPr lang="en-US" dirty="0"/>
              <a:t>(Continued from example 1) With low interest rate, inflation rate increases. Interest rate rises to combat inflation. Suppose the interest rate rise again to 6% after one purposed the house at the high price. Suppose we borrow at the floating rate. (Most fixed rate mortgages are fixed for only five years. After that, rates are adjusted to the prevailing market rate.) What would be the new monthly payment? </a:t>
            </a:r>
          </a:p>
          <a:p>
            <a:endParaRPr lang="en-CA" dirty="0"/>
          </a:p>
        </p:txBody>
      </p:sp>
    </p:spTree>
    <p:extLst>
      <p:ext uri="{BB962C8B-B14F-4D97-AF65-F5344CB8AC3E}">
        <p14:creationId xmlns:p14="http://schemas.microsoft.com/office/powerpoint/2010/main" val="23294628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9831F-F166-211F-5B85-F7760D2BE5F9}"/>
              </a:ext>
            </a:extLst>
          </p:cNvPr>
          <p:cNvSpPr>
            <a:spLocks noGrp="1"/>
          </p:cNvSpPr>
          <p:nvPr>
            <p:ph type="title"/>
          </p:nvPr>
        </p:nvSpPr>
        <p:spPr/>
        <p:txBody>
          <a:bodyPr/>
          <a:lstStyle/>
          <a:p>
            <a:r>
              <a:rPr lang="en-US" dirty="0"/>
              <a:t>Solution and discussion</a:t>
            </a:r>
            <a:endParaRPr lang="en-CA" dirty="0"/>
          </a:p>
        </p:txBody>
      </p:sp>
      <p:sp>
        <p:nvSpPr>
          <p:cNvPr id="3" name="Content Placeholder 2">
            <a:extLst>
              <a:ext uri="{FF2B5EF4-FFF2-40B4-BE49-F238E27FC236}">
                <a16:creationId xmlns:a16="http://schemas.microsoft.com/office/drawing/2014/main" id="{16A6A5E9-810B-C483-0CB5-9296B262A8B2}"/>
              </a:ext>
            </a:extLst>
          </p:cNvPr>
          <p:cNvSpPr>
            <a:spLocks noGrp="1"/>
          </p:cNvSpPr>
          <p:nvPr>
            <p:ph idx="1"/>
          </p:nvPr>
        </p:nvSpPr>
        <p:spPr/>
        <p:txBody>
          <a:bodyPr>
            <a:normAutofit lnSpcReduction="10000"/>
          </a:bodyPr>
          <a:lstStyle/>
          <a:p>
            <a:r>
              <a:rPr lang="en-US" dirty="0"/>
              <a:t>Calculation shows that the monthly payment with new housing price and 6% interest rate is 3239.89.</a:t>
            </a:r>
          </a:p>
          <a:p>
            <a:r>
              <a:rPr lang="en-US" dirty="0"/>
              <a:t>With the cyclic interest rate changes, the monthly payments increases substantially.</a:t>
            </a:r>
          </a:p>
          <a:p>
            <a:r>
              <a:rPr lang="en-US" dirty="0"/>
              <a:t>Do the housing prices drop sharply with higher interest rate? </a:t>
            </a:r>
          </a:p>
          <a:p>
            <a:r>
              <a:rPr lang="en-US" dirty="0"/>
              <a:t>Usually not. </a:t>
            </a:r>
          </a:p>
          <a:p>
            <a:r>
              <a:rPr lang="en-US" dirty="0"/>
              <a:t>During price downturn, governments often increases various fees to increase the cost of house construction. </a:t>
            </a:r>
          </a:p>
          <a:p>
            <a:r>
              <a:rPr lang="en-US" dirty="0"/>
              <a:t>The raise of fees at hose moments usually raise little political opposition</a:t>
            </a:r>
            <a:endParaRPr lang="en-CA" dirty="0"/>
          </a:p>
        </p:txBody>
      </p:sp>
    </p:spTree>
    <p:extLst>
      <p:ext uri="{BB962C8B-B14F-4D97-AF65-F5344CB8AC3E}">
        <p14:creationId xmlns:p14="http://schemas.microsoft.com/office/powerpoint/2010/main" val="1068204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EBAD2-FC6A-1088-26D7-EAEC9B57E2B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6418B72-CB8B-ABA3-D68E-41EBC1CB7BF2}"/>
              </a:ext>
            </a:extLst>
          </p:cNvPr>
          <p:cNvSpPr>
            <a:spLocks noGrp="1"/>
          </p:cNvSpPr>
          <p:nvPr>
            <p:ph idx="1"/>
          </p:nvPr>
        </p:nvSpPr>
        <p:spPr/>
        <p:txBody>
          <a:bodyPr/>
          <a:lstStyle/>
          <a:p>
            <a:r>
              <a:rPr lang="en-US" dirty="0"/>
              <a:t>As a result, the downturn of house prices usually is mild. </a:t>
            </a:r>
          </a:p>
          <a:p>
            <a:r>
              <a:rPr lang="en-US" dirty="0"/>
              <a:t>However, those government fees won’t be scrapped during the upturn of house prices. </a:t>
            </a:r>
          </a:p>
          <a:p>
            <a:r>
              <a:rPr lang="en-US" dirty="0"/>
              <a:t>Over time, house prices trend upward. </a:t>
            </a:r>
          </a:p>
          <a:p>
            <a:r>
              <a:rPr lang="en-US" dirty="0"/>
              <a:t>Mortgage payments increase over time.</a:t>
            </a:r>
            <a:r>
              <a:rPr lang="en-CA" dirty="0"/>
              <a:t> </a:t>
            </a:r>
            <a:endParaRPr lang="en-US" dirty="0"/>
          </a:p>
        </p:txBody>
      </p:sp>
    </p:spTree>
    <p:extLst>
      <p:ext uri="{BB962C8B-B14F-4D97-AF65-F5344CB8AC3E}">
        <p14:creationId xmlns:p14="http://schemas.microsoft.com/office/powerpoint/2010/main" val="7204184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3BAB6-1671-4586-AF6E-2FC3B33E28F1}"/>
              </a:ext>
            </a:extLst>
          </p:cNvPr>
          <p:cNvSpPr>
            <a:spLocks noGrp="1"/>
          </p:cNvSpPr>
          <p:nvPr>
            <p:ph type="title"/>
          </p:nvPr>
        </p:nvSpPr>
        <p:spPr/>
        <p:txBody>
          <a:bodyPr/>
          <a:lstStyle/>
          <a:p>
            <a:r>
              <a:rPr lang="en-US" dirty="0"/>
              <a:t>adjustable rates mortgage</a:t>
            </a:r>
            <a:endParaRPr lang="en-CA" dirty="0"/>
          </a:p>
        </p:txBody>
      </p:sp>
      <p:sp>
        <p:nvSpPr>
          <p:cNvPr id="3" name="Content Placeholder 2">
            <a:extLst>
              <a:ext uri="{FF2B5EF4-FFF2-40B4-BE49-F238E27FC236}">
                <a16:creationId xmlns:a16="http://schemas.microsoft.com/office/drawing/2014/main" id="{E1527942-FA02-4F54-BCEF-6FDD1F57DF67}"/>
              </a:ext>
            </a:extLst>
          </p:cNvPr>
          <p:cNvSpPr>
            <a:spLocks noGrp="1"/>
          </p:cNvSpPr>
          <p:nvPr>
            <p:ph idx="1"/>
          </p:nvPr>
        </p:nvSpPr>
        <p:spPr/>
        <p:txBody>
          <a:bodyPr/>
          <a:lstStyle/>
          <a:p>
            <a:r>
              <a:rPr lang="en-CA" dirty="0"/>
              <a:t>In adjustable rates mortgage (ARM), payments are adjusted during the life of mortgage.</a:t>
            </a:r>
          </a:p>
          <a:p>
            <a:r>
              <a:rPr lang="en-CA" dirty="0"/>
              <a:t>There is no down payment for ARM. </a:t>
            </a:r>
          </a:p>
          <a:p>
            <a:r>
              <a:rPr lang="en-CA" dirty="0"/>
              <a:t>Typically, in the first several years, only interest part is paid. After several years, principal is amortized, together with interest payment.</a:t>
            </a:r>
          </a:p>
          <a:p>
            <a:r>
              <a:rPr lang="en-CA" dirty="0"/>
              <a:t>This greatly reduces the cost of house buyers for the first several years.</a:t>
            </a:r>
          </a:p>
          <a:p>
            <a:r>
              <a:rPr lang="en-CA" dirty="0"/>
              <a:t>ARM is very popular for several years before 2008 financial crisis.</a:t>
            </a:r>
          </a:p>
          <a:p>
            <a:endParaRPr lang="en-CA" dirty="0"/>
          </a:p>
        </p:txBody>
      </p:sp>
    </p:spTree>
    <p:extLst>
      <p:ext uri="{BB962C8B-B14F-4D97-AF65-F5344CB8AC3E}">
        <p14:creationId xmlns:p14="http://schemas.microsoft.com/office/powerpoint/2010/main" val="18630401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dirty="0"/>
              <a:t>Example 2: An example of ARM</a:t>
            </a:r>
          </a:p>
        </p:txBody>
      </p:sp>
      <p:sp>
        <p:nvSpPr>
          <p:cNvPr id="31747" name="Content Placeholder 2"/>
          <p:cNvSpPr>
            <a:spLocks noGrp="1"/>
          </p:cNvSpPr>
          <p:nvPr>
            <p:ph idx="1"/>
          </p:nvPr>
        </p:nvSpPr>
        <p:spPr/>
        <p:txBody>
          <a:bodyPr>
            <a:normAutofit/>
          </a:bodyPr>
          <a:lstStyle/>
          <a:p>
            <a:pPr eaLnBrk="1" hangingPunct="1"/>
            <a:r>
              <a:rPr lang="en-US" dirty="0"/>
              <a:t>A house is bought for 500,000 dollars. The mortgage rate is 3% per annum. The buyer chooses the adjustable rates mortgage that lasts for 25 years. In the first 5 years, the buyer only needs to pay the interest part. In the next 20 years, the buyer will pay back interest and principle with an equal monthly payment. What is the monthly payment for the first 5 years? What is the monthly payment for the next 20 years? Why people often default on adjustable rate mortgages? Suppose the housing price appreciates 15% over one year. If the capital investment is measured as the first 12 month’s mortgage payment, what is the rate of return from this investment? </a:t>
            </a:r>
          </a:p>
        </p:txBody>
      </p:sp>
    </p:spTree>
    <p:extLst>
      <p:ext uri="{BB962C8B-B14F-4D97-AF65-F5344CB8AC3E}">
        <p14:creationId xmlns:p14="http://schemas.microsoft.com/office/powerpoint/2010/main" val="16284175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8A9F4-1ACC-44D6-8B44-248C04247807}"/>
              </a:ext>
            </a:extLst>
          </p:cNvPr>
          <p:cNvSpPr>
            <a:spLocks noGrp="1"/>
          </p:cNvSpPr>
          <p:nvPr>
            <p:ph type="title"/>
          </p:nvPr>
        </p:nvSpPr>
        <p:spPr/>
        <p:txBody>
          <a:bodyPr/>
          <a:lstStyle/>
          <a:p>
            <a:r>
              <a:rPr lang="en-CA" dirty="0"/>
              <a:t>Solution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265AA4C-A54D-4CE9-8791-7023DE1AFEC8}"/>
                  </a:ext>
                </a:extLst>
              </p:cNvPr>
              <p:cNvSpPr>
                <a:spLocks noGrp="1"/>
              </p:cNvSpPr>
              <p:nvPr>
                <p:ph idx="1"/>
              </p:nvPr>
            </p:nvSpPr>
            <p:spPr/>
            <p:txBody>
              <a:bodyPr>
                <a:normAutofit fontScale="92500" lnSpcReduction="10000"/>
              </a:bodyPr>
              <a:lstStyle/>
              <a:p>
                <a:r>
                  <a:rPr lang="en-CA" dirty="0"/>
                  <a:t>Monthly rate</a:t>
                </a:r>
              </a:p>
              <a:p>
                <a:r>
                  <a:rPr lang="en-CA" dirty="0"/>
                  <a:t>3%/12 = 0.25%</a:t>
                </a:r>
              </a:p>
              <a:p>
                <a:r>
                  <a:rPr lang="en-CA" dirty="0"/>
                  <a:t>Monthly payment for the first five years</a:t>
                </a:r>
              </a:p>
              <a:p>
                <a:r>
                  <a:rPr lang="en-CA" dirty="0"/>
                  <a:t>500000*0.25% = 1250 dollar</a:t>
                </a:r>
              </a:p>
              <a:p>
                <a:r>
                  <a:rPr lang="en-CA" dirty="0"/>
                  <a:t>Monthly payment for the next twenty years</a:t>
                </a:r>
              </a:p>
              <a:p>
                <a14:m>
                  <m:oMath xmlns:m="http://schemas.openxmlformats.org/officeDocument/2006/math">
                    <m:r>
                      <a:rPr lang="en-CA" i="1">
                        <a:latin typeface="Cambria Math" panose="02040503050406030204" pitchFamily="18" charset="0"/>
                      </a:rPr>
                      <m:t>𝑑</m:t>
                    </m:r>
                    <m:r>
                      <a:rPr lang="en-CA" i="1">
                        <a:latin typeface="Cambria Math" panose="02040503050406030204" pitchFamily="18" charset="0"/>
                      </a:rPr>
                      <m:t>=</m:t>
                    </m:r>
                    <m:r>
                      <a:rPr lang="en-CA" i="1">
                        <a:latin typeface="Cambria Math" panose="02040503050406030204" pitchFamily="18" charset="0"/>
                      </a:rPr>
                      <m:t>𝑆</m:t>
                    </m:r>
                    <m:f>
                      <m:fPr>
                        <m:ctrlPr>
                          <a:rPr lang="en-CA" i="1">
                            <a:latin typeface="Cambria Math" panose="02040503050406030204" pitchFamily="18" charset="0"/>
                          </a:rPr>
                        </m:ctrlPr>
                      </m:fPr>
                      <m:num>
                        <m:r>
                          <a:rPr lang="en-CA" i="1">
                            <a:latin typeface="Cambria Math" panose="02040503050406030204" pitchFamily="18" charset="0"/>
                          </a:rPr>
                          <m:t>𝑟</m:t>
                        </m:r>
                      </m:num>
                      <m:den>
                        <m:d>
                          <m:dPr>
                            <m:ctrlPr>
                              <a:rPr lang="en-CA" i="1">
                                <a:latin typeface="Cambria Math" panose="02040503050406030204" pitchFamily="18" charset="0"/>
                              </a:rPr>
                            </m:ctrlPr>
                          </m:dPr>
                          <m:e>
                            <m:r>
                              <a:rPr lang="en-CA" i="1">
                                <a:latin typeface="Cambria Math" panose="02040503050406030204" pitchFamily="18" charset="0"/>
                              </a:rPr>
                              <m:t>1−</m:t>
                            </m:r>
                            <m:f>
                              <m:fPr>
                                <m:ctrlPr>
                                  <a:rPr lang="en-CA" i="1">
                                    <a:latin typeface="Cambria Math" panose="02040503050406030204" pitchFamily="18" charset="0"/>
                                  </a:rPr>
                                </m:ctrlPr>
                              </m:fPr>
                              <m:num>
                                <m:r>
                                  <a:rPr lang="en-CA" i="1">
                                    <a:latin typeface="Cambria Math" panose="02040503050406030204" pitchFamily="18" charset="0"/>
                                  </a:rPr>
                                  <m:t>1</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m:t>
                                        </m:r>
                                        <m:r>
                                          <a:rPr lang="en-CA" i="1">
                                            <a:latin typeface="Cambria Math" panose="02040503050406030204" pitchFamily="18" charset="0"/>
                                          </a:rPr>
                                          <m:t>𝑟</m:t>
                                        </m:r>
                                      </m:e>
                                    </m:d>
                                  </m:e>
                                  <m:sup>
                                    <m:r>
                                      <a:rPr lang="en-CA" i="1">
                                        <a:latin typeface="Cambria Math" panose="02040503050406030204" pitchFamily="18" charset="0"/>
                                      </a:rPr>
                                      <m:t>𝑛</m:t>
                                    </m:r>
                                  </m:sup>
                                </m:sSup>
                              </m:den>
                            </m:f>
                            <m:r>
                              <a:rPr lang="en-CA" i="1">
                                <a:latin typeface="Cambria Math" panose="02040503050406030204" pitchFamily="18" charset="0"/>
                              </a:rPr>
                              <m:t> </m:t>
                            </m:r>
                          </m:e>
                        </m:d>
                        <m:r>
                          <a:rPr lang="en-CA" i="1">
                            <a:latin typeface="Cambria Math" panose="02040503050406030204" pitchFamily="18" charset="0"/>
                          </a:rPr>
                          <m:t> </m:t>
                        </m:r>
                      </m:den>
                    </m:f>
                  </m:oMath>
                </a14:m>
                <a:endParaRPr lang="en-CA" dirty="0"/>
              </a:p>
              <a:p>
                <a14:m>
                  <m:oMath xmlns:m="http://schemas.openxmlformats.org/officeDocument/2006/math">
                    <m:r>
                      <a:rPr lang="en-CA" i="1">
                        <a:latin typeface="Cambria Math" panose="02040503050406030204" pitchFamily="18" charset="0"/>
                      </a:rPr>
                      <m:t>=</m:t>
                    </m:r>
                    <m:f>
                      <m:fPr>
                        <m:ctrlPr>
                          <a:rPr lang="en-CA" i="1">
                            <a:latin typeface="Cambria Math" panose="02040503050406030204" pitchFamily="18" charset="0"/>
                          </a:rPr>
                        </m:ctrlPr>
                      </m:fPr>
                      <m:num>
                        <m:r>
                          <a:rPr lang="en-CA" b="0" i="1" smtClean="0">
                            <a:latin typeface="Cambria Math" panose="02040503050406030204" pitchFamily="18" charset="0"/>
                          </a:rPr>
                          <m:t>500000</m:t>
                        </m:r>
                        <m:r>
                          <a:rPr lang="en-CA" i="1">
                            <a:latin typeface="Cambria Math" panose="02040503050406030204" pitchFamily="18" charset="0"/>
                          </a:rPr>
                          <m:t>×0.00</m:t>
                        </m:r>
                        <m:r>
                          <a:rPr lang="en-CA" b="0" i="1" smtClean="0">
                            <a:latin typeface="Cambria Math" panose="02040503050406030204" pitchFamily="18" charset="0"/>
                          </a:rPr>
                          <m:t>2</m:t>
                        </m:r>
                        <m:r>
                          <a:rPr lang="en-CA" i="1">
                            <a:latin typeface="Cambria Math" panose="02040503050406030204" pitchFamily="18" charset="0"/>
                          </a:rPr>
                          <m:t>5</m:t>
                        </m:r>
                      </m:num>
                      <m:den>
                        <m:d>
                          <m:dPr>
                            <m:ctrlPr>
                              <a:rPr lang="en-CA" i="1">
                                <a:latin typeface="Cambria Math" panose="02040503050406030204" pitchFamily="18" charset="0"/>
                              </a:rPr>
                            </m:ctrlPr>
                          </m:dPr>
                          <m:e>
                            <m:r>
                              <a:rPr lang="en-CA" i="1">
                                <a:latin typeface="Cambria Math" panose="02040503050406030204" pitchFamily="18" charset="0"/>
                              </a:rPr>
                              <m:t>1−</m:t>
                            </m:r>
                            <m:f>
                              <m:fPr>
                                <m:ctrlPr>
                                  <a:rPr lang="en-CA" i="1">
                                    <a:latin typeface="Cambria Math" panose="02040503050406030204" pitchFamily="18" charset="0"/>
                                  </a:rPr>
                                </m:ctrlPr>
                              </m:fPr>
                              <m:num>
                                <m:r>
                                  <a:rPr lang="en-CA" i="1">
                                    <a:latin typeface="Cambria Math" panose="02040503050406030204" pitchFamily="18" charset="0"/>
                                  </a:rPr>
                                  <m:t>1</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1+0.00</m:t>
                                        </m:r>
                                        <m:r>
                                          <a:rPr lang="en-CA" b="0" i="1" smtClean="0">
                                            <a:latin typeface="Cambria Math" panose="02040503050406030204" pitchFamily="18" charset="0"/>
                                          </a:rPr>
                                          <m:t>2</m:t>
                                        </m:r>
                                        <m:r>
                                          <a:rPr lang="en-CA" i="1">
                                            <a:latin typeface="Cambria Math" panose="02040503050406030204" pitchFamily="18" charset="0"/>
                                          </a:rPr>
                                          <m:t>5</m:t>
                                        </m:r>
                                      </m:e>
                                    </m:d>
                                  </m:e>
                                  <m:sup>
                                    <m:r>
                                      <a:rPr lang="en-CA" b="0" i="1" smtClean="0">
                                        <a:latin typeface="Cambria Math" panose="02040503050406030204" pitchFamily="18" charset="0"/>
                                      </a:rPr>
                                      <m:t>24</m:t>
                                    </m:r>
                                    <m:r>
                                      <a:rPr lang="en-CA" i="1">
                                        <a:latin typeface="Cambria Math" panose="02040503050406030204" pitchFamily="18" charset="0"/>
                                      </a:rPr>
                                      <m:t>0</m:t>
                                    </m:r>
                                  </m:sup>
                                </m:sSup>
                              </m:den>
                            </m:f>
                            <m:r>
                              <a:rPr lang="en-CA" i="1">
                                <a:latin typeface="Cambria Math" panose="02040503050406030204" pitchFamily="18" charset="0"/>
                              </a:rPr>
                              <m:t> </m:t>
                            </m:r>
                          </m:e>
                        </m:d>
                        <m:r>
                          <a:rPr lang="en-CA" i="1">
                            <a:latin typeface="Cambria Math" panose="02040503050406030204" pitchFamily="18" charset="0"/>
                          </a:rPr>
                          <m:t> </m:t>
                        </m:r>
                      </m:den>
                    </m:f>
                  </m:oMath>
                </a14:m>
                <a:endParaRPr lang="en-CA" dirty="0"/>
              </a:p>
              <a:p>
                <a14:m>
                  <m:oMath xmlns:m="http://schemas.openxmlformats.org/officeDocument/2006/math">
                    <m:r>
                      <a:rPr lang="en-CA" i="1">
                        <a:latin typeface="Cambria Math" panose="02040503050406030204" pitchFamily="18" charset="0"/>
                      </a:rPr>
                      <m:t>=2</m:t>
                    </m:r>
                    <m:r>
                      <a:rPr lang="en-CA" b="0" i="1" smtClean="0">
                        <a:latin typeface="Cambria Math" panose="02040503050406030204" pitchFamily="18" charset="0"/>
                      </a:rPr>
                      <m:t>773 </m:t>
                    </m:r>
                    <m:r>
                      <a:rPr lang="en-CA" b="0" i="1" smtClean="0">
                        <a:latin typeface="Cambria Math" panose="02040503050406030204" pitchFamily="18" charset="0"/>
                      </a:rPr>
                      <m:t>𝑑𝑜𝑙𝑙𝑎𝑟</m:t>
                    </m:r>
                    <m:r>
                      <a:rPr lang="en-CA" i="1">
                        <a:latin typeface="Cambria Math" panose="02040503050406030204" pitchFamily="18" charset="0"/>
                      </a:rPr>
                      <m:t> </m:t>
                    </m:r>
                  </m:oMath>
                </a14:m>
                <a:endParaRPr lang="en-CA" dirty="0"/>
              </a:p>
              <a:p>
                <a:endParaRPr lang="en-CA" dirty="0"/>
              </a:p>
            </p:txBody>
          </p:sp>
        </mc:Choice>
        <mc:Fallback xmlns="">
          <p:sp>
            <p:nvSpPr>
              <p:cNvPr id="3" name="Content Placeholder 2">
                <a:extLst>
                  <a:ext uri="{FF2B5EF4-FFF2-40B4-BE49-F238E27FC236}">
                    <a16:creationId xmlns:a16="http://schemas.microsoft.com/office/drawing/2014/main" id="{F265AA4C-A54D-4CE9-8791-7023DE1AFEC8}"/>
                  </a:ext>
                </a:extLst>
              </p:cNvPr>
              <p:cNvSpPr>
                <a:spLocks noGrp="1" noRot="1" noChangeAspect="1" noMove="1" noResize="1" noEditPoints="1" noAdjustHandles="1" noChangeArrowheads="1" noChangeShapeType="1" noTextEdit="1"/>
              </p:cNvSpPr>
              <p:nvPr>
                <p:ph idx="1"/>
              </p:nvPr>
            </p:nvSpPr>
            <p:spPr>
              <a:blipFill>
                <a:blip r:embed="rId4"/>
                <a:stretch>
                  <a:fillRect l="-928" t="-2801"/>
                </a:stretch>
              </a:blipFill>
            </p:spPr>
            <p:txBody>
              <a:bodyPr/>
              <a:lstStyle/>
              <a:p>
                <a:r>
                  <a:rPr lang="en-CA">
                    <a:noFill/>
                  </a:rPr>
                  <a:t> </a:t>
                </a:r>
              </a:p>
            </p:txBody>
          </p:sp>
        </mc:Fallback>
      </mc:AlternateContent>
    </p:spTree>
    <p:extLst>
      <p:ext uri="{BB962C8B-B14F-4D97-AF65-F5344CB8AC3E}">
        <p14:creationId xmlns:p14="http://schemas.microsoft.com/office/powerpoint/2010/main" val="35411865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07608-9D5E-405A-8A86-398F2B8E71E1}"/>
              </a:ext>
            </a:extLst>
          </p:cNvPr>
          <p:cNvSpPr>
            <a:spLocks noGrp="1"/>
          </p:cNvSpPr>
          <p:nvPr>
            <p:ph type="title"/>
          </p:nvPr>
        </p:nvSpPr>
        <p:spPr/>
        <p:txBody>
          <a:bodyPr/>
          <a:lstStyle/>
          <a:p>
            <a:r>
              <a:rPr lang="en-CA" dirty="0"/>
              <a:t>Solution (Continued)</a:t>
            </a:r>
          </a:p>
        </p:txBody>
      </p:sp>
      <p:sp>
        <p:nvSpPr>
          <p:cNvPr id="3" name="Content Placeholder 2">
            <a:extLst>
              <a:ext uri="{FF2B5EF4-FFF2-40B4-BE49-F238E27FC236}">
                <a16:creationId xmlns:a16="http://schemas.microsoft.com/office/drawing/2014/main" id="{57C76A53-AA8D-407A-81B8-F6E1C678F196}"/>
              </a:ext>
            </a:extLst>
          </p:cNvPr>
          <p:cNvSpPr>
            <a:spLocks noGrp="1"/>
          </p:cNvSpPr>
          <p:nvPr>
            <p:ph idx="1"/>
          </p:nvPr>
        </p:nvSpPr>
        <p:spPr/>
        <p:txBody>
          <a:bodyPr>
            <a:normAutofit lnSpcReduction="10000"/>
          </a:bodyPr>
          <a:lstStyle/>
          <a:p>
            <a:r>
              <a:rPr lang="en-CA" dirty="0"/>
              <a:t>People default on their mortgages because the monthly payment jumps greatly after five years.</a:t>
            </a:r>
          </a:p>
          <a:p>
            <a:r>
              <a:rPr lang="en-CA" dirty="0"/>
              <a:t>The amount of appreciation of housing price</a:t>
            </a:r>
          </a:p>
          <a:p>
            <a:r>
              <a:rPr lang="en-CA" dirty="0"/>
              <a:t>500000*15% = 75000  dollar</a:t>
            </a:r>
          </a:p>
          <a:p>
            <a:r>
              <a:rPr lang="en-CA" dirty="0"/>
              <a:t>The amount of investment in one year</a:t>
            </a:r>
          </a:p>
          <a:p>
            <a:r>
              <a:rPr lang="en-CA" dirty="0"/>
              <a:t>500000*3% = 15000 dollar</a:t>
            </a:r>
          </a:p>
          <a:p>
            <a:r>
              <a:rPr lang="en-CA" dirty="0"/>
              <a:t>Return on invest</a:t>
            </a:r>
          </a:p>
          <a:p>
            <a:r>
              <a:rPr lang="en-CA" dirty="0"/>
              <a:t>75000/15000 – 1 = 4 = 400%</a:t>
            </a:r>
          </a:p>
          <a:p>
            <a:r>
              <a:rPr lang="en-CA" dirty="0"/>
              <a:t>Or   15%/3% - 1 = 4 = 400%</a:t>
            </a:r>
          </a:p>
          <a:p>
            <a:endParaRPr lang="en-CA" dirty="0"/>
          </a:p>
          <a:p>
            <a:endParaRPr lang="en-CA" dirty="0"/>
          </a:p>
        </p:txBody>
      </p:sp>
    </p:spTree>
    <p:extLst>
      <p:ext uri="{BB962C8B-B14F-4D97-AF65-F5344CB8AC3E}">
        <p14:creationId xmlns:p14="http://schemas.microsoft.com/office/powerpoint/2010/main" val="32743236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43B30-1145-4E2F-950C-A66A0BE4053F}"/>
              </a:ext>
            </a:extLst>
          </p:cNvPr>
          <p:cNvSpPr>
            <a:spLocks noGrp="1"/>
          </p:cNvSpPr>
          <p:nvPr>
            <p:ph type="title"/>
          </p:nvPr>
        </p:nvSpPr>
        <p:spPr/>
        <p:txBody>
          <a:bodyPr/>
          <a:lstStyle/>
          <a:p>
            <a:r>
              <a:rPr lang="en-CA" dirty="0"/>
              <a:t>Excel calculations</a:t>
            </a:r>
          </a:p>
        </p:txBody>
      </p:sp>
      <p:sp>
        <p:nvSpPr>
          <p:cNvPr id="3" name="Content Placeholder 2">
            <a:extLst>
              <a:ext uri="{FF2B5EF4-FFF2-40B4-BE49-F238E27FC236}">
                <a16:creationId xmlns:a16="http://schemas.microsoft.com/office/drawing/2014/main" id="{967A47D5-9C54-4578-AFC0-4224A87A64D9}"/>
              </a:ext>
            </a:extLst>
          </p:cNvPr>
          <p:cNvSpPr>
            <a:spLocks noGrp="1"/>
          </p:cNvSpPr>
          <p:nvPr>
            <p:ph idx="1"/>
          </p:nvPr>
        </p:nvSpPr>
        <p:spPr/>
        <p:txBody>
          <a:bodyPr/>
          <a:lstStyle/>
          <a:p>
            <a:r>
              <a:rPr lang="en-CA" dirty="0"/>
              <a:t>For Excel calculations, please check</a:t>
            </a:r>
          </a:p>
          <a:p>
            <a:r>
              <a:rPr lang="en-CA" dirty="0">
                <a:hlinkClick r:id="rId2"/>
              </a:rPr>
              <a:t>http://web.unbc.ca/~chenj/course/422/notes/notes.xlsx</a:t>
            </a:r>
            <a:endParaRPr lang="en-CA" dirty="0"/>
          </a:p>
          <a:p>
            <a:r>
              <a:rPr lang="en-CA" dirty="0"/>
              <a:t>Sheet Monetary Policy, example 2</a:t>
            </a:r>
          </a:p>
          <a:p>
            <a:r>
              <a:rPr lang="en-CA" dirty="0"/>
              <a:t>The following slide is the summary of the results.</a:t>
            </a:r>
          </a:p>
          <a:p>
            <a:endParaRPr lang="en-CA" dirty="0"/>
          </a:p>
        </p:txBody>
      </p:sp>
    </p:spTree>
    <p:extLst>
      <p:ext uri="{BB962C8B-B14F-4D97-AF65-F5344CB8AC3E}">
        <p14:creationId xmlns:p14="http://schemas.microsoft.com/office/powerpoint/2010/main" val="54967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B31FE-9BBD-4467-9DA8-CFCD70003BA2}"/>
              </a:ext>
            </a:extLst>
          </p:cNvPr>
          <p:cNvSpPr>
            <a:spLocks noGrp="1"/>
          </p:cNvSpPr>
          <p:nvPr>
            <p:ph type="title"/>
          </p:nvPr>
        </p:nvSpPr>
        <p:spPr/>
        <p:txBody>
          <a:bodyPr/>
          <a:lstStyle/>
          <a:p>
            <a:r>
              <a:rPr lang="en-CA" dirty="0"/>
              <a:t>1. Summary</a:t>
            </a:r>
          </a:p>
        </p:txBody>
      </p:sp>
      <p:sp>
        <p:nvSpPr>
          <p:cNvPr id="3" name="Content Placeholder 2">
            <a:extLst>
              <a:ext uri="{FF2B5EF4-FFF2-40B4-BE49-F238E27FC236}">
                <a16:creationId xmlns:a16="http://schemas.microsoft.com/office/drawing/2014/main" id="{4C21506B-A780-4088-8FFF-2C3C3CB8FAD9}"/>
              </a:ext>
            </a:extLst>
          </p:cNvPr>
          <p:cNvSpPr>
            <a:spLocks noGrp="1"/>
          </p:cNvSpPr>
          <p:nvPr>
            <p:ph idx="1"/>
          </p:nvPr>
        </p:nvSpPr>
        <p:spPr/>
        <p:txBody>
          <a:bodyPr/>
          <a:lstStyle/>
          <a:p>
            <a:r>
              <a:rPr lang="en-CA" dirty="0"/>
              <a:t>In modern financial system, discount rate is very low compared with history.</a:t>
            </a:r>
          </a:p>
          <a:p>
            <a:r>
              <a:rPr lang="en-CA" dirty="0"/>
              <a:t>Historically, interest rate is around 20%. Today credit card rate is still around 20%. But central bank discount rate is often around zero. </a:t>
            </a:r>
          </a:p>
          <a:p>
            <a:r>
              <a:rPr lang="en-CA" dirty="0"/>
              <a:t>Low discount rate increases asset value.</a:t>
            </a:r>
          </a:p>
          <a:p>
            <a:r>
              <a:rPr lang="en-CA" dirty="0"/>
              <a:t>Example: A perpetual bond has 6% coupon payment. When interest rate drops from 6% to 3%, bond value doubles.</a:t>
            </a:r>
          </a:p>
          <a:p>
            <a:endParaRPr lang="en-CA" dirty="0"/>
          </a:p>
        </p:txBody>
      </p:sp>
    </p:spTree>
    <p:extLst>
      <p:ext uri="{BB962C8B-B14F-4D97-AF65-F5344CB8AC3E}">
        <p14:creationId xmlns:p14="http://schemas.microsoft.com/office/powerpoint/2010/main" val="8936465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7A21B-6142-4811-8576-0369DDCFD8FF}"/>
              </a:ext>
            </a:extLst>
          </p:cNvPr>
          <p:cNvSpPr>
            <a:spLocks noGrp="1"/>
          </p:cNvSpPr>
          <p:nvPr>
            <p:ph type="title"/>
          </p:nvPr>
        </p:nvSpPr>
        <p:spPr/>
        <p:txBody>
          <a:bodyPr/>
          <a:lstStyle/>
          <a:p>
            <a:endParaRPr lang="en-CA" dirty="0"/>
          </a:p>
        </p:txBody>
      </p:sp>
      <p:graphicFrame>
        <p:nvGraphicFramePr>
          <p:cNvPr id="4" name="Content Placeholder 3">
            <a:extLst>
              <a:ext uri="{FF2B5EF4-FFF2-40B4-BE49-F238E27FC236}">
                <a16:creationId xmlns:a16="http://schemas.microsoft.com/office/drawing/2014/main" id="{99A3BAE7-11AA-45ED-B8AC-09492954202F}"/>
              </a:ext>
            </a:extLst>
          </p:cNvPr>
          <p:cNvGraphicFramePr>
            <a:graphicFrameLocks noGrp="1"/>
          </p:cNvGraphicFramePr>
          <p:nvPr>
            <p:ph idx="1"/>
            <p:extLst>
              <p:ext uri="{D42A27DB-BD31-4B8C-83A1-F6EECF244321}">
                <p14:modId xmlns:p14="http://schemas.microsoft.com/office/powerpoint/2010/main" val="1714368944"/>
              </p:ext>
            </p:extLst>
          </p:nvPr>
        </p:nvGraphicFramePr>
        <p:xfrm>
          <a:off x="1418897" y="1912884"/>
          <a:ext cx="8125897" cy="4945116"/>
        </p:xfrm>
        <a:graphic>
          <a:graphicData uri="http://schemas.openxmlformats.org/drawingml/2006/table">
            <a:tbl>
              <a:tblPr>
                <a:tableStyleId>{5C22544A-7EE6-4342-B048-85BDC9FD1C3A}</a:tableStyleId>
              </a:tblPr>
              <a:tblGrid>
                <a:gridCol w="6414799">
                  <a:extLst>
                    <a:ext uri="{9D8B030D-6E8A-4147-A177-3AD203B41FA5}">
                      <a16:colId xmlns:a16="http://schemas.microsoft.com/office/drawing/2014/main" val="401503749"/>
                    </a:ext>
                  </a:extLst>
                </a:gridCol>
                <a:gridCol w="1711098">
                  <a:extLst>
                    <a:ext uri="{9D8B030D-6E8A-4147-A177-3AD203B41FA5}">
                      <a16:colId xmlns:a16="http://schemas.microsoft.com/office/drawing/2014/main" val="2683362681"/>
                    </a:ext>
                  </a:extLst>
                </a:gridCol>
              </a:tblGrid>
              <a:tr h="449556">
                <a:tc>
                  <a:txBody>
                    <a:bodyPr/>
                    <a:lstStyle/>
                    <a:p>
                      <a:pPr algn="l" fontAlgn="b"/>
                      <a:r>
                        <a:rPr lang="en-CA" sz="2400" u="none" strike="noStrike" dirty="0">
                          <a:effectLst/>
                        </a:rPr>
                        <a:t>House price</a:t>
                      </a:r>
                      <a:endParaRPr lang="en-CA" sz="2400" b="0" i="0" u="none" strike="noStrike" dirty="0">
                        <a:effectLst/>
                        <a:latin typeface="Arial" panose="020B0604020202020204" pitchFamily="34" charset="0"/>
                      </a:endParaRPr>
                    </a:p>
                  </a:txBody>
                  <a:tcPr marL="5443" marR="5443" marT="5443" marB="0" anchor="b"/>
                </a:tc>
                <a:tc>
                  <a:txBody>
                    <a:bodyPr/>
                    <a:lstStyle/>
                    <a:p>
                      <a:pPr algn="r" fontAlgn="b"/>
                      <a:r>
                        <a:rPr lang="en-CA" sz="2400" u="none" strike="noStrike">
                          <a:effectLst/>
                        </a:rPr>
                        <a:t>500,000</a:t>
                      </a:r>
                      <a:endParaRPr lang="en-CA" sz="2400" b="0" i="0" u="none" strike="noStrike">
                        <a:effectLst/>
                        <a:latin typeface="Arial" panose="020B0604020202020204" pitchFamily="34" charset="0"/>
                      </a:endParaRPr>
                    </a:p>
                  </a:txBody>
                  <a:tcPr marL="5443" marR="5443" marT="5443" marB="0" anchor="b"/>
                </a:tc>
                <a:extLst>
                  <a:ext uri="{0D108BD9-81ED-4DB2-BD59-A6C34878D82A}">
                    <a16:rowId xmlns:a16="http://schemas.microsoft.com/office/drawing/2014/main" val="2773389527"/>
                  </a:ext>
                </a:extLst>
              </a:tr>
              <a:tr h="449556">
                <a:tc>
                  <a:txBody>
                    <a:bodyPr/>
                    <a:lstStyle/>
                    <a:p>
                      <a:pPr algn="l" fontAlgn="b"/>
                      <a:r>
                        <a:rPr lang="en-CA" sz="2400" u="none" strike="noStrike" dirty="0">
                          <a:effectLst/>
                        </a:rPr>
                        <a:t>mortgage rate</a:t>
                      </a:r>
                      <a:endParaRPr lang="en-CA" sz="2400" b="0" i="0" u="none" strike="noStrike" dirty="0">
                        <a:effectLst/>
                        <a:latin typeface="Arial" panose="020B0604020202020204" pitchFamily="34" charset="0"/>
                      </a:endParaRPr>
                    </a:p>
                  </a:txBody>
                  <a:tcPr marL="5443" marR="5443" marT="5443" marB="0" anchor="b"/>
                </a:tc>
                <a:tc>
                  <a:txBody>
                    <a:bodyPr/>
                    <a:lstStyle/>
                    <a:p>
                      <a:pPr algn="r" fontAlgn="b"/>
                      <a:r>
                        <a:rPr lang="en-CA" sz="2400" u="none" strike="noStrike">
                          <a:effectLst/>
                        </a:rPr>
                        <a:t>3%</a:t>
                      </a:r>
                      <a:endParaRPr lang="en-CA" sz="2400" b="0" i="0" u="none" strike="noStrike">
                        <a:effectLst/>
                        <a:latin typeface="Arial" panose="020B0604020202020204" pitchFamily="34" charset="0"/>
                      </a:endParaRPr>
                    </a:p>
                  </a:txBody>
                  <a:tcPr marL="5443" marR="5443" marT="5443" marB="0" anchor="b"/>
                </a:tc>
                <a:extLst>
                  <a:ext uri="{0D108BD9-81ED-4DB2-BD59-A6C34878D82A}">
                    <a16:rowId xmlns:a16="http://schemas.microsoft.com/office/drawing/2014/main" val="3333499250"/>
                  </a:ext>
                </a:extLst>
              </a:tr>
              <a:tr h="449556">
                <a:tc>
                  <a:txBody>
                    <a:bodyPr/>
                    <a:lstStyle/>
                    <a:p>
                      <a:pPr algn="l" fontAlgn="b"/>
                      <a:r>
                        <a:rPr lang="en-CA" sz="2400" u="none" strike="noStrike" dirty="0">
                          <a:effectLst/>
                        </a:rPr>
                        <a:t>monthly rate</a:t>
                      </a:r>
                      <a:endParaRPr lang="en-CA" sz="2400" b="0" i="0" u="none" strike="noStrike" dirty="0">
                        <a:effectLst/>
                        <a:latin typeface="Arial" panose="020B0604020202020204" pitchFamily="34" charset="0"/>
                      </a:endParaRPr>
                    </a:p>
                  </a:txBody>
                  <a:tcPr marL="5443" marR="5443" marT="5443" marB="0" anchor="b"/>
                </a:tc>
                <a:tc>
                  <a:txBody>
                    <a:bodyPr/>
                    <a:lstStyle/>
                    <a:p>
                      <a:pPr algn="r" fontAlgn="b"/>
                      <a:r>
                        <a:rPr lang="en-CA" sz="2400" u="none" strike="noStrike">
                          <a:effectLst/>
                        </a:rPr>
                        <a:t>0.0025</a:t>
                      </a:r>
                      <a:endParaRPr lang="en-CA" sz="2400" b="0" i="0" u="none" strike="noStrike">
                        <a:effectLst/>
                        <a:latin typeface="Arial" panose="020B0604020202020204" pitchFamily="34" charset="0"/>
                      </a:endParaRPr>
                    </a:p>
                  </a:txBody>
                  <a:tcPr marL="5443" marR="5443" marT="5443" marB="0" anchor="b"/>
                </a:tc>
                <a:extLst>
                  <a:ext uri="{0D108BD9-81ED-4DB2-BD59-A6C34878D82A}">
                    <a16:rowId xmlns:a16="http://schemas.microsoft.com/office/drawing/2014/main" val="2437910283"/>
                  </a:ext>
                </a:extLst>
              </a:tr>
              <a:tr h="449556">
                <a:tc>
                  <a:txBody>
                    <a:bodyPr/>
                    <a:lstStyle/>
                    <a:p>
                      <a:pPr algn="l" fontAlgn="b"/>
                      <a:r>
                        <a:rPr lang="en-CA" sz="2400" u="none" strike="noStrike" dirty="0">
                          <a:effectLst/>
                        </a:rPr>
                        <a:t>monthly interest payment</a:t>
                      </a:r>
                      <a:endParaRPr lang="en-CA" sz="2400" b="0" i="0" u="none" strike="noStrike" dirty="0">
                        <a:effectLst/>
                        <a:latin typeface="Arial" panose="020B0604020202020204" pitchFamily="34" charset="0"/>
                      </a:endParaRPr>
                    </a:p>
                  </a:txBody>
                  <a:tcPr marL="5443" marR="5443" marT="5443" marB="0" anchor="b"/>
                </a:tc>
                <a:tc>
                  <a:txBody>
                    <a:bodyPr/>
                    <a:lstStyle/>
                    <a:p>
                      <a:pPr algn="r" fontAlgn="b"/>
                      <a:r>
                        <a:rPr lang="en-CA" sz="2400" u="none" strike="noStrike">
                          <a:effectLst/>
                        </a:rPr>
                        <a:t>1250</a:t>
                      </a:r>
                      <a:endParaRPr lang="en-CA" sz="2400" b="0" i="0" u="none" strike="noStrike">
                        <a:effectLst/>
                        <a:latin typeface="Arial" panose="020B0604020202020204" pitchFamily="34" charset="0"/>
                      </a:endParaRPr>
                    </a:p>
                  </a:txBody>
                  <a:tcPr marL="5443" marR="5443" marT="5443" marB="0" anchor="b"/>
                </a:tc>
                <a:extLst>
                  <a:ext uri="{0D108BD9-81ED-4DB2-BD59-A6C34878D82A}">
                    <a16:rowId xmlns:a16="http://schemas.microsoft.com/office/drawing/2014/main" val="2303355760"/>
                  </a:ext>
                </a:extLst>
              </a:tr>
              <a:tr h="449556">
                <a:tc>
                  <a:txBody>
                    <a:bodyPr/>
                    <a:lstStyle/>
                    <a:p>
                      <a:pPr algn="l" fontAlgn="b"/>
                      <a:r>
                        <a:rPr lang="en-US" sz="2400" u="none" strike="noStrike">
                          <a:effectLst/>
                        </a:rPr>
                        <a:t>duration for payment in principle and interest</a:t>
                      </a:r>
                      <a:endParaRPr lang="en-US" sz="2400" b="0" i="0" u="none" strike="noStrike">
                        <a:effectLst/>
                        <a:latin typeface="Arial" panose="020B0604020202020204" pitchFamily="34" charset="0"/>
                      </a:endParaRPr>
                    </a:p>
                  </a:txBody>
                  <a:tcPr marL="5443" marR="5443" marT="5443" marB="0" anchor="b"/>
                </a:tc>
                <a:tc>
                  <a:txBody>
                    <a:bodyPr/>
                    <a:lstStyle/>
                    <a:p>
                      <a:pPr algn="r" fontAlgn="b"/>
                      <a:r>
                        <a:rPr lang="en-CA" sz="2400" u="none" strike="noStrike">
                          <a:effectLst/>
                        </a:rPr>
                        <a:t>20</a:t>
                      </a:r>
                      <a:endParaRPr lang="en-CA" sz="2400" b="0" i="0" u="none" strike="noStrike">
                        <a:effectLst/>
                        <a:latin typeface="Arial" panose="020B0604020202020204" pitchFamily="34" charset="0"/>
                      </a:endParaRPr>
                    </a:p>
                  </a:txBody>
                  <a:tcPr marL="5443" marR="5443" marT="5443" marB="0" anchor="b"/>
                </a:tc>
                <a:extLst>
                  <a:ext uri="{0D108BD9-81ED-4DB2-BD59-A6C34878D82A}">
                    <a16:rowId xmlns:a16="http://schemas.microsoft.com/office/drawing/2014/main" val="4067975071"/>
                  </a:ext>
                </a:extLst>
              </a:tr>
              <a:tr h="449556">
                <a:tc>
                  <a:txBody>
                    <a:bodyPr/>
                    <a:lstStyle/>
                    <a:p>
                      <a:pPr algn="l" fontAlgn="b"/>
                      <a:r>
                        <a:rPr lang="en-CA" sz="2400" u="none" strike="noStrike">
                          <a:effectLst/>
                        </a:rPr>
                        <a:t>payment period</a:t>
                      </a:r>
                      <a:endParaRPr lang="en-CA" sz="2400" b="0" i="0" u="none" strike="noStrike">
                        <a:effectLst/>
                        <a:latin typeface="Arial" panose="020B0604020202020204" pitchFamily="34" charset="0"/>
                      </a:endParaRPr>
                    </a:p>
                  </a:txBody>
                  <a:tcPr marL="5443" marR="5443" marT="5443" marB="0" anchor="b"/>
                </a:tc>
                <a:tc>
                  <a:txBody>
                    <a:bodyPr/>
                    <a:lstStyle/>
                    <a:p>
                      <a:pPr algn="r" fontAlgn="b"/>
                      <a:r>
                        <a:rPr lang="en-CA" sz="2400" u="none" strike="noStrike">
                          <a:effectLst/>
                        </a:rPr>
                        <a:t>240</a:t>
                      </a:r>
                      <a:endParaRPr lang="en-CA" sz="2400" b="0" i="0" u="none" strike="noStrike">
                        <a:effectLst/>
                        <a:latin typeface="Arial" panose="020B0604020202020204" pitchFamily="34" charset="0"/>
                      </a:endParaRPr>
                    </a:p>
                  </a:txBody>
                  <a:tcPr marL="5443" marR="5443" marT="5443" marB="0" anchor="b"/>
                </a:tc>
                <a:extLst>
                  <a:ext uri="{0D108BD9-81ED-4DB2-BD59-A6C34878D82A}">
                    <a16:rowId xmlns:a16="http://schemas.microsoft.com/office/drawing/2014/main" val="38825517"/>
                  </a:ext>
                </a:extLst>
              </a:tr>
              <a:tr h="449556">
                <a:tc>
                  <a:txBody>
                    <a:bodyPr/>
                    <a:lstStyle/>
                    <a:p>
                      <a:pPr algn="l" fontAlgn="b"/>
                      <a:r>
                        <a:rPr lang="en-US" sz="2400" u="none" strike="noStrike">
                          <a:effectLst/>
                        </a:rPr>
                        <a:t>monthly payment for the last 20 years</a:t>
                      </a:r>
                      <a:endParaRPr lang="en-US" sz="2400" b="0" i="0" u="none" strike="noStrike">
                        <a:effectLst/>
                        <a:latin typeface="Arial" panose="020B0604020202020204" pitchFamily="34" charset="0"/>
                      </a:endParaRPr>
                    </a:p>
                  </a:txBody>
                  <a:tcPr marL="5443" marR="5443" marT="5443" marB="0" anchor="b"/>
                </a:tc>
                <a:tc>
                  <a:txBody>
                    <a:bodyPr/>
                    <a:lstStyle/>
                    <a:p>
                      <a:pPr algn="r" fontAlgn="b"/>
                      <a:r>
                        <a:rPr lang="en-CA" sz="2400" u="none" strike="noStrike" dirty="0">
                          <a:effectLst/>
                        </a:rPr>
                        <a:t>2773</a:t>
                      </a:r>
                      <a:endParaRPr lang="en-CA" sz="2400" b="0" i="0" u="none" strike="noStrike" dirty="0">
                        <a:effectLst/>
                        <a:latin typeface="Arial" panose="020B0604020202020204" pitchFamily="34" charset="0"/>
                      </a:endParaRPr>
                    </a:p>
                  </a:txBody>
                  <a:tcPr marL="5443" marR="5443" marT="5443" marB="0" anchor="b"/>
                </a:tc>
                <a:extLst>
                  <a:ext uri="{0D108BD9-81ED-4DB2-BD59-A6C34878D82A}">
                    <a16:rowId xmlns:a16="http://schemas.microsoft.com/office/drawing/2014/main" val="3959013917"/>
                  </a:ext>
                </a:extLst>
              </a:tr>
              <a:tr h="449556">
                <a:tc>
                  <a:txBody>
                    <a:bodyPr/>
                    <a:lstStyle/>
                    <a:p>
                      <a:pPr algn="l" fontAlgn="b"/>
                      <a:r>
                        <a:rPr lang="en-CA" sz="2400" u="none" strike="noStrike">
                          <a:effectLst/>
                        </a:rPr>
                        <a:t>percentage of capital gain</a:t>
                      </a:r>
                      <a:endParaRPr lang="en-CA" sz="2400" b="0" i="0" u="none" strike="noStrike">
                        <a:effectLst/>
                        <a:latin typeface="Arial" panose="020B0604020202020204" pitchFamily="34" charset="0"/>
                      </a:endParaRPr>
                    </a:p>
                  </a:txBody>
                  <a:tcPr marL="5443" marR="5443" marT="5443" marB="0" anchor="b"/>
                </a:tc>
                <a:tc>
                  <a:txBody>
                    <a:bodyPr/>
                    <a:lstStyle/>
                    <a:p>
                      <a:pPr algn="r" fontAlgn="b"/>
                      <a:r>
                        <a:rPr lang="en-CA" sz="2400" u="none" strike="noStrike">
                          <a:effectLst/>
                        </a:rPr>
                        <a:t>15%</a:t>
                      </a:r>
                      <a:endParaRPr lang="en-CA" sz="2400" b="0" i="0" u="none" strike="noStrike">
                        <a:effectLst/>
                        <a:latin typeface="Arial" panose="020B0604020202020204" pitchFamily="34" charset="0"/>
                      </a:endParaRPr>
                    </a:p>
                  </a:txBody>
                  <a:tcPr marL="5443" marR="5443" marT="5443" marB="0" anchor="b"/>
                </a:tc>
                <a:extLst>
                  <a:ext uri="{0D108BD9-81ED-4DB2-BD59-A6C34878D82A}">
                    <a16:rowId xmlns:a16="http://schemas.microsoft.com/office/drawing/2014/main" val="1841862766"/>
                  </a:ext>
                </a:extLst>
              </a:tr>
              <a:tr h="449556">
                <a:tc>
                  <a:txBody>
                    <a:bodyPr/>
                    <a:lstStyle/>
                    <a:p>
                      <a:pPr algn="l" fontAlgn="b"/>
                      <a:r>
                        <a:rPr lang="en-CA" sz="2400" u="none" strike="noStrike">
                          <a:effectLst/>
                        </a:rPr>
                        <a:t>total capital gain</a:t>
                      </a:r>
                      <a:endParaRPr lang="en-CA" sz="2400" b="0" i="0" u="none" strike="noStrike">
                        <a:effectLst/>
                        <a:latin typeface="Arial" panose="020B0604020202020204" pitchFamily="34" charset="0"/>
                      </a:endParaRPr>
                    </a:p>
                  </a:txBody>
                  <a:tcPr marL="5443" marR="5443" marT="5443" marB="0" anchor="b"/>
                </a:tc>
                <a:tc>
                  <a:txBody>
                    <a:bodyPr/>
                    <a:lstStyle/>
                    <a:p>
                      <a:pPr algn="r" fontAlgn="b"/>
                      <a:r>
                        <a:rPr lang="en-CA" sz="2400" u="none" strike="noStrike">
                          <a:effectLst/>
                        </a:rPr>
                        <a:t>75000</a:t>
                      </a:r>
                      <a:endParaRPr lang="en-CA" sz="2400" b="0" i="0" u="none" strike="noStrike">
                        <a:effectLst/>
                        <a:latin typeface="Arial" panose="020B0604020202020204" pitchFamily="34" charset="0"/>
                      </a:endParaRPr>
                    </a:p>
                  </a:txBody>
                  <a:tcPr marL="5443" marR="5443" marT="5443" marB="0" anchor="b"/>
                </a:tc>
                <a:extLst>
                  <a:ext uri="{0D108BD9-81ED-4DB2-BD59-A6C34878D82A}">
                    <a16:rowId xmlns:a16="http://schemas.microsoft.com/office/drawing/2014/main" val="4096314797"/>
                  </a:ext>
                </a:extLst>
              </a:tr>
              <a:tr h="449556">
                <a:tc>
                  <a:txBody>
                    <a:bodyPr/>
                    <a:lstStyle/>
                    <a:p>
                      <a:pPr algn="l" fontAlgn="b"/>
                      <a:r>
                        <a:rPr lang="en-CA" sz="2400" u="none" strike="noStrike">
                          <a:effectLst/>
                        </a:rPr>
                        <a:t>capital invested</a:t>
                      </a:r>
                      <a:endParaRPr lang="en-CA" sz="2400" b="0" i="0" u="none" strike="noStrike">
                        <a:effectLst/>
                        <a:latin typeface="Arial" panose="020B0604020202020204" pitchFamily="34" charset="0"/>
                      </a:endParaRPr>
                    </a:p>
                  </a:txBody>
                  <a:tcPr marL="5443" marR="5443" marT="5443" marB="0" anchor="b"/>
                </a:tc>
                <a:tc>
                  <a:txBody>
                    <a:bodyPr/>
                    <a:lstStyle/>
                    <a:p>
                      <a:pPr algn="r" fontAlgn="b"/>
                      <a:r>
                        <a:rPr lang="en-CA" sz="2400" u="none" strike="noStrike">
                          <a:effectLst/>
                        </a:rPr>
                        <a:t>15000</a:t>
                      </a:r>
                      <a:endParaRPr lang="en-CA" sz="2400" b="0" i="0" u="none" strike="noStrike">
                        <a:effectLst/>
                        <a:latin typeface="Arial" panose="020B0604020202020204" pitchFamily="34" charset="0"/>
                      </a:endParaRPr>
                    </a:p>
                  </a:txBody>
                  <a:tcPr marL="5443" marR="5443" marT="5443" marB="0" anchor="b"/>
                </a:tc>
                <a:extLst>
                  <a:ext uri="{0D108BD9-81ED-4DB2-BD59-A6C34878D82A}">
                    <a16:rowId xmlns:a16="http://schemas.microsoft.com/office/drawing/2014/main" val="729911560"/>
                  </a:ext>
                </a:extLst>
              </a:tr>
              <a:tr h="449556">
                <a:tc>
                  <a:txBody>
                    <a:bodyPr/>
                    <a:lstStyle/>
                    <a:p>
                      <a:pPr algn="l" fontAlgn="b"/>
                      <a:r>
                        <a:rPr lang="en-CA" sz="2400" u="none" strike="noStrike">
                          <a:effectLst/>
                        </a:rPr>
                        <a:t>rate of return</a:t>
                      </a:r>
                      <a:endParaRPr lang="en-CA" sz="2400" b="0" i="0" u="none" strike="noStrike">
                        <a:effectLst/>
                        <a:latin typeface="Arial" panose="020B0604020202020204" pitchFamily="34" charset="0"/>
                      </a:endParaRPr>
                    </a:p>
                  </a:txBody>
                  <a:tcPr marL="5443" marR="5443" marT="5443" marB="0" anchor="b"/>
                </a:tc>
                <a:tc>
                  <a:txBody>
                    <a:bodyPr/>
                    <a:lstStyle/>
                    <a:p>
                      <a:pPr algn="r" fontAlgn="b"/>
                      <a:r>
                        <a:rPr lang="en-CA" sz="2400" u="none" strike="noStrike" dirty="0">
                          <a:effectLst/>
                        </a:rPr>
                        <a:t>4.00</a:t>
                      </a:r>
                      <a:endParaRPr lang="en-CA" sz="2400" b="0" i="0" u="none" strike="noStrike" dirty="0">
                        <a:effectLst/>
                        <a:latin typeface="Arial" panose="020B0604020202020204" pitchFamily="34" charset="0"/>
                      </a:endParaRPr>
                    </a:p>
                  </a:txBody>
                  <a:tcPr marL="5443" marR="5443" marT="5443" marB="0" anchor="b"/>
                </a:tc>
                <a:extLst>
                  <a:ext uri="{0D108BD9-81ED-4DB2-BD59-A6C34878D82A}">
                    <a16:rowId xmlns:a16="http://schemas.microsoft.com/office/drawing/2014/main" val="2343781449"/>
                  </a:ext>
                </a:extLst>
              </a:tr>
            </a:tbl>
          </a:graphicData>
        </a:graphic>
      </p:graphicFrame>
    </p:spTree>
    <p:extLst>
      <p:ext uri="{BB962C8B-B14F-4D97-AF65-F5344CB8AC3E}">
        <p14:creationId xmlns:p14="http://schemas.microsoft.com/office/powerpoint/2010/main" val="23886995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7410E-DA9E-43F7-9A08-AB169B027245}"/>
              </a:ext>
            </a:extLst>
          </p:cNvPr>
          <p:cNvSpPr>
            <a:spLocks noGrp="1"/>
          </p:cNvSpPr>
          <p:nvPr>
            <p:ph type="title"/>
          </p:nvPr>
        </p:nvSpPr>
        <p:spPr/>
        <p:txBody>
          <a:bodyPr/>
          <a:lstStyle/>
          <a:p>
            <a:r>
              <a:rPr lang="en-CA" dirty="0"/>
              <a:t>Highlights of the solutions</a:t>
            </a:r>
          </a:p>
        </p:txBody>
      </p:sp>
      <p:sp>
        <p:nvSpPr>
          <p:cNvPr id="3" name="Content Placeholder 2">
            <a:extLst>
              <a:ext uri="{FF2B5EF4-FFF2-40B4-BE49-F238E27FC236}">
                <a16:creationId xmlns:a16="http://schemas.microsoft.com/office/drawing/2014/main" id="{62A3611C-8B78-472B-93BF-AEA79BC3A189}"/>
              </a:ext>
            </a:extLst>
          </p:cNvPr>
          <p:cNvSpPr>
            <a:spLocks noGrp="1"/>
          </p:cNvSpPr>
          <p:nvPr>
            <p:ph idx="1"/>
          </p:nvPr>
        </p:nvSpPr>
        <p:spPr/>
        <p:txBody>
          <a:bodyPr>
            <a:noAutofit/>
          </a:bodyPr>
          <a:lstStyle/>
          <a:p>
            <a:r>
              <a:rPr lang="en-CA" sz="3600" dirty="0"/>
              <a:t>The housing price is half million. There is no down payment. The initial monthly payment is only 1250 dollar. </a:t>
            </a:r>
          </a:p>
          <a:p>
            <a:r>
              <a:rPr lang="en-CA" sz="3600" dirty="0"/>
              <a:t>It is cheaper to own than to rent. This is why so many people choose to buy houses with ARM.</a:t>
            </a:r>
          </a:p>
          <a:p>
            <a:r>
              <a:rPr lang="en-CA" sz="3600" dirty="0"/>
              <a:t>After five years, the monthly payment rises to 2773 dollar, more than double the earlier payment.</a:t>
            </a:r>
          </a:p>
          <a:p>
            <a:r>
              <a:rPr lang="en-CA" sz="3600" dirty="0"/>
              <a:t>This is why many people default on their mortgages.</a:t>
            </a:r>
          </a:p>
          <a:p>
            <a:endParaRPr lang="en-CA" sz="3600" dirty="0"/>
          </a:p>
          <a:p>
            <a:endParaRPr lang="en-CA" sz="3600" dirty="0"/>
          </a:p>
          <a:p>
            <a:endParaRPr lang="en-CA" sz="3600" dirty="0"/>
          </a:p>
          <a:p>
            <a:endParaRPr lang="en-CA" sz="3600" dirty="0"/>
          </a:p>
        </p:txBody>
      </p:sp>
    </p:spTree>
    <p:extLst>
      <p:ext uri="{BB962C8B-B14F-4D97-AF65-F5344CB8AC3E}">
        <p14:creationId xmlns:p14="http://schemas.microsoft.com/office/powerpoint/2010/main" val="41208811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19DDA-EDF2-4CB8-ABF7-C7580946713F}"/>
              </a:ext>
            </a:extLst>
          </p:cNvPr>
          <p:cNvSpPr>
            <a:spLocks noGrp="1"/>
          </p:cNvSpPr>
          <p:nvPr>
            <p:ph type="title"/>
          </p:nvPr>
        </p:nvSpPr>
        <p:spPr/>
        <p:txBody>
          <a:bodyPr/>
          <a:lstStyle/>
          <a:p>
            <a:r>
              <a:rPr lang="en-CA" dirty="0"/>
              <a:t>Highlights of the solutions (Continued)</a:t>
            </a:r>
          </a:p>
        </p:txBody>
      </p:sp>
      <p:sp>
        <p:nvSpPr>
          <p:cNvPr id="3" name="Content Placeholder 2">
            <a:extLst>
              <a:ext uri="{FF2B5EF4-FFF2-40B4-BE49-F238E27FC236}">
                <a16:creationId xmlns:a16="http://schemas.microsoft.com/office/drawing/2014/main" id="{E2D28848-BAE4-4173-A2DB-759BB599EB44}"/>
              </a:ext>
            </a:extLst>
          </p:cNvPr>
          <p:cNvSpPr>
            <a:spLocks noGrp="1"/>
          </p:cNvSpPr>
          <p:nvPr>
            <p:ph idx="1"/>
          </p:nvPr>
        </p:nvSpPr>
        <p:spPr/>
        <p:txBody>
          <a:bodyPr>
            <a:normAutofit/>
          </a:bodyPr>
          <a:lstStyle/>
          <a:p>
            <a:r>
              <a:rPr lang="en-CA" sz="3600" dirty="0"/>
              <a:t>The rate of return on housing investment is 400%, an extremely high value.</a:t>
            </a:r>
          </a:p>
          <a:p>
            <a:r>
              <a:rPr lang="en-CA" sz="3600" dirty="0"/>
              <a:t>This is why investors love buying houses with ARM.</a:t>
            </a:r>
          </a:p>
          <a:p>
            <a:r>
              <a:rPr lang="en-CA" sz="3600" dirty="0"/>
              <a:t>Since ARMs are so popular with the customers, banks love to provide the service to earn high income. There is little incentive to be more prudent.</a:t>
            </a:r>
          </a:p>
        </p:txBody>
      </p:sp>
    </p:spTree>
    <p:extLst>
      <p:ext uri="{BB962C8B-B14F-4D97-AF65-F5344CB8AC3E}">
        <p14:creationId xmlns:p14="http://schemas.microsoft.com/office/powerpoint/2010/main" val="18080125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dirty="0"/>
              <a:t>Discussion</a:t>
            </a:r>
          </a:p>
        </p:txBody>
      </p:sp>
      <p:sp>
        <p:nvSpPr>
          <p:cNvPr id="33795" name="Content Placeholder 2"/>
          <p:cNvSpPr>
            <a:spLocks noGrp="1"/>
          </p:cNvSpPr>
          <p:nvPr>
            <p:ph idx="1"/>
          </p:nvPr>
        </p:nvSpPr>
        <p:spPr/>
        <p:txBody>
          <a:bodyPr>
            <a:normAutofit lnSpcReduction="10000"/>
          </a:bodyPr>
          <a:lstStyle/>
          <a:p>
            <a:pPr eaLnBrk="1" hangingPunct="1"/>
            <a:r>
              <a:rPr lang="en-US" sz="4000" dirty="0"/>
              <a:t>Many ARMs were initiated after 2001.</a:t>
            </a:r>
          </a:p>
          <a:p>
            <a:pPr eaLnBrk="1" hangingPunct="1"/>
            <a:r>
              <a:rPr lang="en-US" sz="4000" dirty="0"/>
              <a:t>Housing market peaked at 2006.</a:t>
            </a:r>
          </a:p>
          <a:p>
            <a:pPr eaLnBrk="1" hangingPunct="1"/>
            <a:r>
              <a:rPr lang="en-US" sz="4000" dirty="0"/>
              <a:t>Defaults occurred in a large scale from 2007 to 2008. </a:t>
            </a:r>
          </a:p>
          <a:p>
            <a:pPr eaLnBrk="1" hangingPunct="1"/>
            <a:r>
              <a:rPr lang="en-US" sz="4000" dirty="0"/>
              <a:t>Any relations?</a:t>
            </a:r>
          </a:p>
          <a:p>
            <a:pPr eaLnBrk="1" hangingPunct="1"/>
            <a:r>
              <a:rPr lang="en-US" sz="4000" dirty="0"/>
              <a:t>The movie and the book, The Big Short, offer good stories about that period of time.</a:t>
            </a:r>
          </a:p>
          <a:p>
            <a:pPr eaLnBrk="1" hangingPunct="1"/>
            <a:endParaRPr lang="en-US" sz="4000" dirty="0"/>
          </a:p>
        </p:txBody>
      </p:sp>
    </p:spTree>
    <p:extLst>
      <p:ext uri="{BB962C8B-B14F-4D97-AF65-F5344CB8AC3E}">
        <p14:creationId xmlns:p14="http://schemas.microsoft.com/office/powerpoint/2010/main" val="20474460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2A072-C121-415F-BB8E-F8985FBDDF1E}"/>
              </a:ext>
            </a:extLst>
          </p:cNvPr>
          <p:cNvSpPr>
            <a:spLocks noGrp="1"/>
          </p:cNvSpPr>
          <p:nvPr>
            <p:ph type="title"/>
          </p:nvPr>
        </p:nvSpPr>
        <p:spPr/>
        <p:txBody>
          <a:bodyPr/>
          <a:lstStyle/>
          <a:p>
            <a:r>
              <a:rPr lang="en-US" altLang="en-US" dirty="0"/>
              <a:t>Bond price change with different maturity</a:t>
            </a:r>
            <a:endParaRPr lang="en-CA" dirty="0"/>
          </a:p>
        </p:txBody>
      </p:sp>
      <p:sp>
        <p:nvSpPr>
          <p:cNvPr id="3" name="Content Placeholder 2">
            <a:extLst>
              <a:ext uri="{FF2B5EF4-FFF2-40B4-BE49-F238E27FC236}">
                <a16:creationId xmlns:a16="http://schemas.microsoft.com/office/drawing/2014/main" id="{FD7C483D-F700-4BA1-9DFC-B07FB608262F}"/>
              </a:ext>
            </a:extLst>
          </p:cNvPr>
          <p:cNvSpPr>
            <a:spLocks noGrp="1"/>
          </p:cNvSpPr>
          <p:nvPr>
            <p:ph idx="1"/>
          </p:nvPr>
        </p:nvSpPr>
        <p:spPr/>
        <p:txBody>
          <a:bodyPr/>
          <a:lstStyle/>
          <a:p>
            <a:r>
              <a:rPr lang="en-CA" dirty="0"/>
              <a:t>Bonds have different maturities.</a:t>
            </a:r>
          </a:p>
          <a:p>
            <a:r>
              <a:rPr lang="en-CA" dirty="0"/>
              <a:t>Some mature in five years. Some last for thirty years. </a:t>
            </a:r>
          </a:p>
          <a:p>
            <a:r>
              <a:rPr lang="en-CA" dirty="0"/>
              <a:t>When interest rate changes, bond prices change. But the amounts of change are different for different bonds.</a:t>
            </a:r>
          </a:p>
          <a:p>
            <a:r>
              <a:rPr lang="en-CA" dirty="0"/>
              <a:t>How the price changes are related to the maturities of the bonds?</a:t>
            </a:r>
          </a:p>
        </p:txBody>
      </p:sp>
    </p:spTree>
    <p:extLst>
      <p:ext uri="{BB962C8B-B14F-4D97-AF65-F5344CB8AC3E}">
        <p14:creationId xmlns:p14="http://schemas.microsoft.com/office/powerpoint/2010/main" val="11372859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8EFFA-F830-45C0-A5AC-4C61C7D13DC1}"/>
              </a:ext>
            </a:extLst>
          </p:cNvPr>
          <p:cNvSpPr>
            <a:spLocks noGrp="1"/>
          </p:cNvSpPr>
          <p:nvPr>
            <p:ph type="title"/>
          </p:nvPr>
        </p:nvSpPr>
        <p:spPr/>
        <p:txBody>
          <a:bodyPr/>
          <a:lstStyle/>
          <a:p>
            <a:r>
              <a:rPr lang="en-CA" dirty="0"/>
              <a:t>Example 3</a:t>
            </a:r>
          </a:p>
        </p:txBody>
      </p:sp>
      <p:sp>
        <p:nvSpPr>
          <p:cNvPr id="3" name="Content Placeholder 2">
            <a:extLst>
              <a:ext uri="{FF2B5EF4-FFF2-40B4-BE49-F238E27FC236}">
                <a16:creationId xmlns:a16="http://schemas.microsoft.com/office/drawing/2014/main" id="{E7ABCFBD-3481-4E0A-B2FC-33331544C3C6}"/>
              </a:ext>
            </a:extLst>
          </p:cNvPr>
          <p:cNvSpPr>
            <a:spLocks noGrp="1"/>
          </p:cNvSpPr>
          <p:nvPr>
            <p:ph idx="1"/>
          </p:nvPr>
        </p:nvSpPr>
        <p:spPr/>
        <p:txBody>
          <a:bodyPr/>
          <a:lstStyle/>
          <a:p>
            <a:r>
              <a:rPr lang="en-CA" dirty="0"/>
              <a:t>There are two zero coupon bonds. The principal of both bonds is one thousand dollar. The maturities of two bonds are five years and ten years respectively. The initial interest rate is 8% per year. What are the prices of the five year bond and the ten year bond? When the interest rate declines to 6% per year, what are the new prices of the two bonds? What are the percentage changes of their prices?</a:t>
            </a:r>
          </a:p>
          <a:p>
            <a:endParaRPr lang="en-CA" dirty="0"/>
          </a:p>
          <a:p>
            <a:endParaRPr lang="en-CA" dirty="0"/>
          </a:p>
        </p:txBody>
      </p:sp>
    </p:spTree>
    <p:extLst>
      <p:ext uri="{BB962C8B-B14F-4D97-AF65-F5344CB8AC3E}">
        <p14:creationId xmlns:p14="http://schemas.microsoft.com/office/powerpoint/2010/main" val="38613607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43B30-1145-4E2F-950C-A66A0BE4053F}"/>
              </a:ext>
            </a:extLst>
          </p:cNvPr>
          <p:cNvSpPr>
            <a:spLocks noGrp="1"/>
          </p:cNvSpPr>
          <p:nvPr>
            <p:ph type="title"/>
          </p:nvPr>
        </p:nvSpPr>
        <p:spPr/>
        <p:txBody>
          <a:bodyPr/>
          <a:lstStyle/>
          <a:p>
            <a:r>
              <a:rPr lang="en-CA" dirty="0"/>
              <a:t>Excel calculations</a:t>
            </a:r>
          </a:p>
        </p:txBody>
      </p:sp>
      <p:sp>
        <p:nvSpPr>
          <p:cNvPr id="3" name="Content Placeholder 2">
            <a:extLst>
              <a:ext uri="{FF2B5EF4-FFF2-40B4-BE49-F238E27FC236}">
                <a16:creationId xmlns:a16="http://schemas.microsoft.com/office/drawing/2014/main" id="{967A47D5-9C54-4578-AFC0-4224A87A64D9}"/>
              </a:ext>
            </a:extLst>
          </p:cNvPr>
          <p:cNvSpPr>
            <a:spLocks noGrp="1"/>
          </p:cNvSpPr>
          <p:nvPr>
            <p:ph idx="1"/>
          </p:nvPr>
        </p:nvSpPr>
        <p:spPr/>
        <p:txBody>
          <a:bodyPr/>
          <a:lstStyle/>
          <a:p>
            <a:r>
              <a:rPr lang="en-CA" dirty="0"/>
              <a:t>For Excel calculations, please check</a:t>
            </a:r>
          </a:p>
          <a:p>
            <a:r>
              <a:rPr lang="en-CA" dirty="0">
                <a:hlinkClick r:id="rId2"/>
              </a:rPr>
              <a:t>http://web.unbc.ca/~chenj/course/422/notes/notes.xlsx</a:t>
            </a:r>
            <a:endParaRPr lang="en-CA" dirty="0"/>
          </a:p>
          <a:p>
            <a:r>
              <a:rPr lang="en-CA" dirty="0"/>
              <a:t>Sheet Monetary Policy, example 3</a:t>
            </a:r>
          </a:p>
          <a:p>
            <a:r>
              <a:rPr lang="en-CA" dirty="0"/>
              <a:t>The following slide is the summary of the results.</a:t>
            </a:r>
          </a:p>
          <a:p>
            <a:endParaRPr lang="en-CA" dirty="0"/>
          </a:p>
        </p:txBody>
      </p:sp>
    </p:spTree>
    <p:extLst>
      <p:ext uri="{BB962C8B-B14F-4D97-AF65-F5344CB8AC3E}">
        <p14:creationId xmlns:p14="http://schemas.microsoft.com/office/powerpoint/2010/main" val="16653669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endParaRPr lang="en-US" alt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733010"/>
              </p:ext>
            </p:extLst>
          </p:nvPr>
        </p:nvGraphicFramePr>
        <p:xfrm>
          <a:off x="1072055" y="1690682"/>
          <a:ext cx="9792103" cy="4357032"/>
        </p:xfrm>
        <a:graphic>
          <a:graphicData uri="http://schemas.openxmlformats.org/drawingml/2006/table">
            <a:tbl>
              <a:tblPr>
                <a:tableStyleId>{5C22544A-7EE6-4342-B048-85BDC9FD1C3A}</a:tableStyleId>
              </a:tblPr>
              <a:tblGrid>
                <a:gridCol w="6601908">
                  <a:extLst>
                    <a:ext uri="{9D8B030D-6E8A-4147-A177-3AD203B41FA5}">
                      <a16:colId xmlns:a16="http://schemas.microsoft.com/office/drawing/2014/main" val="20000"/>
                    </a:ext>
                  </a:extLst>
                </a:gridCol>
                <a:gridCol w="1574382">
                  <a:extLst>
                    <a:ext uri="{9D8B030D-6E8A-4147-A177-3AD203B41FA5}">
                      <a16:colId xmlns:a16="http://schemas.microsoft.com/office/drawing/2014/main" val="20001"/>
                    </a:ext>
                  </a:extLst>
                </a:gridCol>
                <a:gridCol w="1615813">
                  <a:extLst>
                    <a:ext uri="{9D8B030D-6E8A-4147-A177-3AD203B41FA5}">
                      <a16:colId xmlns:a16="http://schemas.microsoft.com/office/drawing/2014/main" val="20002"/>
                    </a:ext>
                  </a:extLst>
                </a:gridCol>
              </a:tblGrid>
              <a:tr h="726172">
                <a:tc>
                  <a:txBody>
                    <a:bodyPr/>
                    <a:lstStyle/>
                    <a:p>
                      <a:pPr algn="l" fontAlgn="b"/>
                      <a:r>
                        <a:rPr lang="en-US" sz="2800" u="none" strike="noStrike" dirty="0">
                          <a:effectLst/>
                        </a:rPr>
                        <a:t>maturity in years</a:t>
                      </a:r>
                      <a:endParaRPr lang="en-US" sz="2800" b="0" i="0" u="none" strike="noStrike" dirty="0">
                        <a:effectLst/>
                        <a:latin typeface="Arial"/>
                      </a:endParaRPr>
                    </a:p>
                  </a:txBody>
                  <a:tcPr marL="6350" marR="6350" marT="6350" marB="0" anchor="b"/>
                </a:tc>
                <a:tc>
                  <a:txBody>
                    <a:bodyPr/>
                    <a:lstStyle/>
                    <a:p>
                      <a:pPr algn="r" fontAlgn="b"/>
                      <a:r>
                        <a:rPr lang="en-US" sz="2800" u="none" strike="noStrike">
                          <a:effectLst/>
                        </a:rPr>
                        <a:t>5</a:t>
                      </a:r>
                      <a:endParaRPr lang="en-US" sz="2800" b="0" i="0" u="none" strike="noStrike">
                        <a:effectLst/>
                        <a:latin typeface="Arial"/>
                      </a:endParaRPr>
                    </a:p>
                  </a:txBody>
                  <a:tcPr marL="6350" marR="6350" marT="6350" marB="0" anchor="b"/>
                </a:tc>
                <a:tc>
                  <a:txBody>
                    <a:bodyPr/>
                    <a:lstStyle/>
                    <a:p>
                      <a:pPr algn="r" fontAlgn="b"/>
                      <a:r>
                        <a:rPr lang="en-US" sz="2800" u="none" strike="noStrike">
                          <a:effectLst/>
                        </a:rPr>
                        <a:t>10</a:t>
                      </a:r>
                      <a:endParaRPr lang="en-US" sz="2800" b="0" i="0" u="none" strike="noStrike">
                        <a:effectLst/>
                        <a:latin typeface="Arial"/>
                      </a:endParaRPr>
                    </a:p>
                  </a:txBody>
                  <a:tcPr marL="6350" marR="6350" marT="6350" marB="0" anchor="b"/>
                </a:tc>
                <a:extLst>
                  <a:ext uri="{0D108BD9-81ED-4DB2-BD59-A6C34878D82A}">
                    <a16:rowId xmlns:a16="http://schemas.microsoft.com/office/drawing/2014/main" val="10000"/>
                  </a:ext>
                </a:extLst>
              </a:tr>
              <a:tr h="726172">
                <a:tc>
                  <a:txBody>
                    <a:bodyPr/>
                    <a:lstStyle/>
                    <a:p>
                      <a:pPr algn="l" fontAlgn="b"/>
                      <a:r>
                        <a:rPr lang="en-US" sz="2800" u="none" strike="noStrike" dirty="0">
                          <a:effectLst/>
                        </a:rPr>
                        <a:t>initial interest rate</a:t>
                      </a:r>
                      <a:endParaRPr lang="en-US" sz="2800" b="0" i="0" u="none" strike="noStrike" dirty="0">
                        <a:effectLst/>
                        <a:latin typeface="Arial"/>
                      </a:endParaRPr>
                    </a:p>
                  </a:txBody>
                  <a:tcPr marL="6350" marR="6350" marT="6350" marB="0" anchor="b"/>
                </a:tc>
                <a:tc>
                  <a:txBody>
                    <a:bodyPr/>
                    <a:lstStyle/>
                    <a:p>
                      <a:pPr algn="r" fontAlgn="b"/>
                      <a:r>
                        <a:rPr lang="en-US" sz="2800" u="none" strike="noStrike">
                          <a:effectLst/>
                        </a:rPr>
                        <a:t>8%</a:t>
                      </a:r>
                      <a:endParaRPr lang="en-US" sz="2800" b="0" i="0" u="none" strike="noStrike">
                        <a:effectLst/>
                        <a:latin typeface="Arial"/>
                      </a:endParaRPr>
                    </a:p>
                  </a:txBody>
                  <a:tcPr marL="6350" marR="6350" marT="6350" marB="0" anchor="b"/>
                </a:tc>
                <a:tc>
                  <a:txBody>
                    <a:bodyPr/>
                    <a:lstStyle/>
                    <a:p>
                      <a:pPr algn="l" fontAlgn="b"/>
                      <a:endParaRPr lang="en-US" sz="2800" b="0" i="0" u="none" strike="noStrike">
                        <a:effectLst/>
                        <a:latin typeface="Arial"/>
                      </a:endParaRPr>
                    </a:p>
                  </a:txBody>
                  <a:tcPr marL="6350" marR="6350" marT="6350" marB="0" anchor="b"/>
                </a:tc>
                <a:extLst>
                  <a:ext uri="{0D108BD9-81ED-4DB2-BD59-A6C34878D82A}">
                    <a16:rowId xmlns:a16="http://schemas.microsoft.com/office/drawing/2014/main" val="10001"/>
                  </a:ext>
                </a:extLst>
              </a:tr>
              <a:tr h="726172">
                <a:tc>
                  <a:txBody>
                    <a:bodyPr/>
                    <a:lstStyle/>
                    <a:p>
                      <a:pPr algn="l" fontAlgn="b"/>
                      <a:r>
                        <a:rPr lang="en-US" sz="2800" u="none" strike="noStrike" dirty="0">
                          <a:effectLst/>
                        </a:rPr>
                        <a:t>initial price for zero coupon bond</a:t>
                      </a:r>
                      <a:endParaRPr lang="en-US" sz="2800" b="0" i="0" u="none" strike="noStrike" dirty="0">
                        <a:effectLst/>
                        <a:latin typeface="Arial"/>
                      </a:endParaRPr>
                    </a:p>
                  </a:txBody>
                  <a:tcPr marL="6350" marR="6350" marT="6350" marB="0" anchor="b"/>
                </a:tc>
                <a:tc>
                  <a:txBody>
                    <a:bodyPr/>
                    <a:lstStyle/>
                    <a:p>
                      <a:pPr algn="r" fontAlgn="b"/>
                      <a:r>
                        <a:rPr lang="en-US" sz="2800" u="none" strike="noStrike">
                          <a:effectLst/>
                        </a:rPr>
                        <a:t>680.58</a:t>
                      </a:r>
                      <a:endParaRPr lang="en-US" sz="2800" b="0" i="0" u="none" strike="noStrike">
                        <a:effectLst/>
                        <a:latin typeface="Arial"/>
                      </a:endParaRPr>
                    </a:p>
                  </a:txBody>
                  <a:tcPr marL="6350" marR="6350" marT="6350" marB="0" anchor="b"/>
                </a:tc>
                <a:tc>
                  <a:txBody>
                    <a:bodyPr/>
                    <a:lstStyle/>
                    <a:p>
                      <a:pPr algn="r" fontAlgn="b"/>
                      <a:r>
                        <a:rPr lang="en-US" sz="2800" u="none" strike="noStrike">
                          <a:effectLst/>
                        </a:rPr>
                        <a:t>463.19</a:t>
                      </a:r>
                      <a:endParaRPr lang="en-US" sz="2800" b="0" i="0" u="none" strike="noStrike">
                        <a:effectLst/>
                        <a:latin typeface="Arial"/>
                      </a:endParaRPr>
                    </a:p>
                  </a:txBody>
                  <a:tcPr marL="6350" marR="6350" marT="6350" marB="0" anchor="b"/>
                </a:tc>
                <a:extLst>
                  <a:ext uri="{0D108BD9-81ED-4DB2-BD59-A6C34878D82A}">
                    <a16:rowId xmlns:a16="http://schemas.microsoft.com/office/drawing/2014/main" val="10002"/>
                  </a:ext>
                </a:extLst>
              </a:tr>
              <a:tr h="726172">
                <a:tc>
                  <a:txBody>
                    <a:bodyPr/>
                    <a:lstStyle/>
                    <a:p>
                      <a:pPr algn="l" fontAlgn="b"/>
                      <a:r>
                        <a:rPr lang="en-US" sz="2800" u="none" strike="noStrike" dirty="0">
                          <a:effectLst/>
                        </a:rPr>
                        <a:t>new interest rate</a:t>
                      </a:r>
                      <a:endParaRPr lang="en-US" sz="2800" b="0" i="0" u="none" strike="noStrike" dirty="0">
                        <a:effectLst/>
                        <a:latin typeface="Arial"/>
                      </a:endParaRPr>
                    </a:p>
                  </a:txBody>
                  <a:tcPr marL="6350" marR="6350" marT="6350" marB="0" anchor="b"/>
                </a:tc>
                <a:tc>
                  <a:txBody>
                    <a:bodyPr/>
                    <a:lstStyle/>
                    <a:p>
                      <a:pPr algn="r" fontAlgn="b"/>
                      <a:r>
                        <a:rPr lang="en-US" sz="2800" u="none" strike="noStrike" dirty="0">
                          <a:effectLst/>
                        </a:rPr>
                        <a:t>6%</a:t>
                      </a:r>
                      <a:endParaRPr lang="en-US" sz="2800" b="0" i="0" u="none" strike="noStrike" dirty="0">
                        <a:effectLst/>
                        <a:latin typeface="Arial"/>
                      </a:endParaRPr>
                    </a:p>
                  </a:txBody>
                  <a:tcPr marL="6350" marR="6350" marT="6350" marB="0" anchor="b"/>
                </a:tc>
                <a:tc>
                  <a:txBody>
                    <a:bodyPr/>
                    <a:lstStyle/>
                    <a:p>
                      <a:pPr algn="l" fontAlgn="b"/>
                      <a:endParaRPr lang="en-US" sz="2800" b="0" i="0" u="none" strike="noStrike">
                        <a:effectLst/>
                        <a:latin typeface="Arial"/>
                      </a:endParaRPr>
                    </a:p>
                  </a:txBody>
                  <a:tcPr marL="6350" marR="6350" marT="6350" marB="0" anchor="b"/>
                </a:tc>
                <a:extLst>
                  <a:ext uri="{0D108BD9-81ED-4DB2-BD59-A6C34878D82A}">
                    <a16:rowId xmlns:a16="http://schemas.microsoft.com/office/drawing/2014/main" val="10003"/>
                  </a:ext>
                </a:extLst>
              </a:tr>
              <a:tr h="726172">
                <a:tc>
                  <a:txBody>
                    <a:bodyPr/>
                    <a:lstStyle/>
                    <a:p>
                      <a:pPr algn="l" fontAlgn="b"/>
                      <a:r>
                        <a:rPr lang="en-US" sz="2800" u="none" strike="noStrike" dirty="0">
                          <a:effectLst/>
                        </a:rPr>
                        <a:t>new price for zero coupon bond</a:t>
                      </a:r>
                      <a:endParaRPr lang="en-US" sz="2800" b="0" i="0" u="none" strike="noStrike" dirty="0">
                        <a:effectLst/>
                        <a:latin typeface="Arial"/>
                      </a:endParaRPr>
                    </a:p>
                  </a:txBody>
                  <a:tcPr marL="6350" marR="6350" marT="6350" marB="0" anchor="b"/>
                </a:tc>
                <a:tc>
                  <a:txBody>
                    <a:bodyPr/>
                    <a:lstStyle/>
                    <a:p>
                      <a:pPr algn="r" fontAlgn="b"/>
                      <a:r>
                        <a:rPr lang="en-US" sz="2800" u="none" strike="noStrike" dirty="0">
                          <a:effectLst/>
                        </a:rPr>
                        <a:t>747.26</a:t>
                      </a:r>
                      <a:endParaRPr lang="en-US" sz="2800" b="0" i="0" u="none" strike="noStrike" dirty="0">
                        <a:effectLst/>
                        <a:latin typeface="Arial"/>
                      </a:endParaRPr>
                    </a:p>
                  </a:txBody>
                  <a:tcPr marL="6350" marR="6350" marT="6350" marB="0" anchor="b"/>
                </a:tc>
                <a:tc>
                  <a:txBody>
                    <a:bodyPr/>
                    <a:lstStyle/>
                    <a:p>
                      <a:pPr algn="r" fontAlgn="b"/>
                      <a:r>
                        <a:rPr lang="en-US" sz="2800" u="none" strike="noStrike" dirty="0">
                          <a:effectLst/>
                        </a:rPr>
                        <a:t>558.39</a:t>
                      </a:r>
                      <a:endParaRPr lang="en-US" sz="2800" b="0" i="0" u="none" strike="noStrike" dirty="0">
                        <a:effectLst/>
                        <a:latin typeface="Arial"/>
                      </a:endParaRPr>
                    </a:p>
                  </a:txBody>
                  <a:tcPr marL="6350" marR="6350" marT="6350" marB="0" anchor="b"/>
                </a:tc>
                <a:extLst>
                  <a:ext uri="{0D108BD9-81ED-4DB2-BD59-A6C34878D82A}">
                    <a16:rowId xmlns:a16="http://schemas.microsoft.com/office/drawing/2014/main" val="10004"/>
                  </a:ext>
                </a:extLst>
              </a:tr>
              <a:tr h="726172">
                <a:tc>
                  <a:txBody>
                    <a:bodyPr/>
                    <a:lstStyle/>
                    <a:p>
                      <a:pPr algn="l" fontAlgn="b"/>
                      <a:r>
                        <a:rPr lang="en-US" sz="2800" u="none" strike="noStrike" dirty="0">
                          <a:effectLst/>
                        </a:rPr>
                        <a:t>percentage of change</a:t>
                      </a:r>
                      <a:endParaRPr lang="en-US" sz="2800" b="0" i="0" u="none" strike="noStrike" dirty="0">
                        <a:effectLst/>
                        <a:latin typeface="Arial"/>
                      </a:endParaRPr>
                    </a:p>
                  </a:txBody>
                  <a:tcPr marL="6350" marR="6350" marT="6350" marB="0" anchor="b"/>
                </a:tc>
                <a:tc>
                  <a:txBody>
                    <a:bodyPr/>
                    <a:lstStyle/>
                    <a:p>
                      <a:pPr algn="r" fontAlgn="b"/>
                      <a:r>
                        <a:rPr lang="en-US" sz="2800" u="none" strike="noStrike" dirty="0">
                          <a:effectLst/>
                        </a:rPr>
                        <a:t>0.098</a:t>
                      </a:r>
                      <a:endParaRPr lang="en-US" sz="2800" b="0" i="0" u="none" strike="noStrike" dirty="0">
                        <a:effectLst/>
                        <a:latin typeface="Arial"/>
                      </a:endParaRPr>
                    </a:p>
                  </a:txBody>
                  <a:tcPr marL="6350" marR="6350" marT="6350" marB="0" anchor="b"/>
                </a:tc>
                <a:tc>
                  <a:txBody>
                    <a:bodyPr/>
                    <a:lstStyle/>
                    <a:p>
                      <a:pPr algn="r" fontAlgn="b"/>
                      <a:r>
                        <a:rPr lang="en-US" sz="2800" u="none" strike="noStrike" dirty="0">
                          <a:effectLst/>
                        </a:rPr>
                        <a:t>0.2055</a:t>
                      </a:r>
                      <a:endParaRPr lang="en-US" sz="2800" b="0" i="0" u="none" strike="noStrike" dirty="0">
                        <a:effectLst/>
                        <a:latin typeface="Arial"/>
                      </a:endParaRPr>
                    </a:p>
                  </a:txBody>
                  <a:tcPr marL="6350" marR="6350" marT="6350" marB="0" anchor="b"/>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810560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dirty="0"/>
              <a:t>Conclusion</a:t>
            </a:r>
          </a:p>
        </p:txBody>
      </p:sp>
      <p:sp>
        <p:nvSpPr>
          <p:cNvPr id="29699" name="Content Placeholder 2"/>
          <p:cNvSpPr>
            <a:spLocks noGrp="1"/>
          </p:cNvSpPr>
          <p:nvPr>
            <p:ph idx="1"/>
          </p:nvPr>
        </p:nvSpPr>
        <p:spPr/>
        <p:txBody>
          <a:bodyPr>
            <a:normAutofit/>
          </a:bodyPr>
          <a:lstStyle/>
          <a:p>
            <a:r>
              <a:rPr lang="en-US" altLang="en-US" sz="3600" dirty="0"/>
              <a:t>Long term bonds are more sensitive to interest rate change</a:t>
            </a:r>
          </a:p>
          <a:p>
            <a:r>
              <a:rPr lang="en-US" altLang="en-US" sz="3600" dirty="0"/>
              <a:t>In general, long term projects are more sensitive to environmental changes.</a:t>
            </a:r>
          </a:p>
        </p:txBody>
      </p:sp>
    </p:spTree>
    <p:extLst>
      <p:ext uri="{BB962C8B-B14F-4D97-AF65-F5344CB8AC3E}">
        <p14:creationId xmlns:p14="http://schemas.microsoft.com/office/powerpoint/2010/main" val="42245338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Securitizing long term mortgages</a:t>
            </a:r>
          </a:p>
        </p:txBody>
      </p:sp>
      <p:sp>
        <p:nvSpPr>
          <p:cNvPr id="31747" name="Content Placeholder 2"/>
          <p:cNvSpPr>
            <a:spLocks noGrp="1"/>
          </p:cNvSpPr>
          <p:nvPr>
            <p:ph idx="1"/>
          </p:nvPr>
        </p:nvSpPr>
        <p:spPr/>
        <p:txBody>
          <a:bodyPr>
            <a:normAutofit fontScale="85000" lnSpcReduction="20000"/>
          </a:bodyPr>
          <a:lstStyle/>
          <a:p>
            <a:r>
              <a:rPr lang="en-US" altLang="en-US" sz="3600" dirty="0"/>
              <a:t>Financial industry securitize long term mortgages into mortgage bonds.</a:t>
            </a:r>
          </a:p>
          <a:p>
            <a:r>
              <a:rPr lang="en-US" altLang="en-US" sz="3600" dirty="0"/>
              <a:t> They sell the mortgage bonds to many different investors.</a:t>
            </a:r>
          </a:p>
          <a:p>
            <a:r>
              <a:rPr lang="en-US" altLang="en-US" sz="3600" dirty="0"/>
              <a:t>This reduces the risk of mortgage originators, such as banks.</a:t>
            </a:r>
          </a:p>
          <a:p>
            <a:r>
              <a:rPr lang="en-US" altLang="en-US" sz="3600" dirty="0"/>
              <a:t>The reduced risk increases issuance of mortgages.</a:t>
            </a:r>
          </a:p>
          <a:p>
            <a:r>
              <a:rPr lang="en-US" altLang="en-US" sz="3600" dirty="0"/>
              <a:t>The demand for more mortgages increases housing constructions and increases the sizes of houses.</a:t>
            </a:r>
          </a:p>
          <a:p>
            <a:r>
              <a:rPr lang="en-US" altLang="en-US" sz="3600" dirty="0"/>
              <a:t>The increase of the sizes of the housing market increases the leverage of the economy.</a:t>
            </a:r>
          </a:p>
          <a:p>
            <a:r>
              <a:rPr lang="en-US" altLang="en-US" sz="3600" dirty="0"/>
              <a:t>This sows the seeds for large scale financial crisis. </a:t>
            </a:r>
          </a:p>
        </p:txBody>
      </p:sp>
    </p:spTree>
    <p:extLst>
      <p:ext uri="{BB962C8B-B14F-4D97-AF65-F5344CB8AC3E}">
        <p14:creationId xmlns:p14="http://schemas.microsoft.com/office/powerpoint/2010/main" val="2204200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0A829-5AA3-4038-B63B-106D3B28C164}"/>
              </a:ext>
            </a:extLst>
          </p:cNvPr>
          <p:cNvSpPr>
            <a:spLocks noGrp="1"/>
          </p:cNvSpPr>
          <p:nvPr>
            <p:ph type="title"/>
          </p:nvPr>
        </p:nvSpPr>
        <p:spPr/>
        <p:txBody>
          <a:bodyPr/>
          <a:lstStyle/>
          <a:p>
            <a:r>
              <a:rPr lang="en-CA" dirty="0"/>
              <a:t>Low discount rate increases value in the distant future.</a:t>
            </a:r>
          </a:p>
        </p:txBody>
      </p:sp>
      <p:sp>
        <p:nvSpPr>
          <p:cNvPr id="3" name="Content Placeholder 2">
            <a:extLst>
              <a:ext uri="{FF2B5EF4-FFF2-40B4-BE49-F238E27FC236}">
                <a16:creationId xmlns:a16="http://schemas.microsoft.com/office/drawing/2014/main" id="{EF057A1A-AF28-455F-9792-1493B8A8F5AA}"/>
              </a:ext>
            </a:extLst>
          </p:cNvPr>
          <p:cNvSpPr>
            <a:spLocks noGrp="1"/>
          </p:cNvSpPr>
          <p:nvPr>
            <p:ph idx="1"/>
          </p:nvPr>
        </p:nvSpPr>
        <p:spPr/>
        <p:txBody>
          <a:bodyPr>
            <a:normAutofit/>
          </a:bodyPr>
          <a:lstStyle/>
          <a:p>
            <a:r>
              <a:rPr lang="en-CA" dirty="0"/>
              <a:t>Suppose the discount rate is 10%. There is a 20 year par bond, which has a coupon rate of 10%. What are the values of cashflows from the  first half and the second half?</a:t>
            </a:r>
          </a:p>
          <a:p>
            <a:r>
              <a:rPr lang="en-CA" dirty="0"/>
              <a:t>Calculation shows that value from the first half is 61 dollar and from the second half is 39 dollar.</a:t>
            </a:r>
          </a:p>
          <a:p>
            <a:r>
              <a:rPr lang="en-CA" dirty="0"/>
              <a:t>Suppose the discount rate is 1%. There is a 20 year par bond, which has a coupon rate of 1%. What are the values of cashflows from the  first half and the second half?</a:t>
            </a:r>
          </a:p>
          <a:p>
            <a:r>
              <a:rPr lang="en-CA" dirty="0"/>
              <a:t>Calculation shows that value from the first half is 9 dollar and from the second half is 91 dollar.</a:t>
            </a:r>
          </a:p>
        </p:txBody>
      </p:sp>
    </p:spTree>
    <p:extLst>
      <p:ext uri="{BB962C8B-B14F-4D97-AF65-F5344CB8AC3E}">
        <p14:creationId xmlns:p14="http://schemas.microsoft.com/office/powerpoint/2010/main" val="41309540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03EF5-4DE1-45B1-BE30-B1147C11D64C}"/>
              </a:ext>
            </a:extLst>
          </p:cNvPr>
          <p:cNvSpPr>
            <a:spLocks noGrp="1"/>
          </p:cNvSpPr>
          <p:nvPr>
            <p:ph type="title"/>
          </p:nvPr>
        </p:nvSpPr>
        <p:spPr/>
        <p:txBody>
          <a:bodyPr/>
          <a:lstStyle/>
          <a:p>
            <a:r>
              <a:rPr lang="en-US" altLang="en-US" dirty="0"/>
              <a:t>3. Theory of discounting and monetary policy</a:t>
            </a:r>
            <a:endParaRPr lang="en-CA" dirty="0"/>
          </a:p>
        </p:txBody>
      </p:sp>
      <p:sp>
        <p:nvSpPr>
          <p:cNvPr id="3" name="Content Placeholder 2">
            <a:extLst>
              <a:ext uri="{FF2B5EF4-FFF2-40B4-BE49-F238E27FC236}">
                <a16:creationId xmlns:a16="http://schemas.microsoft.com/office/drawing/2014/main" id="{FB84C75C-409B-4A26-AB89-F97C1F4AA68A}"/>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14436666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endParaRPr lang="en-US" altLang="en-US" dirty="0"/>
          </a:p>
        </p:txBody>
      </p:sp>
      <p:sp>
        <p:nvSpPr>
          <p:cNvPr id="3075" name="Rectangle 3"/>
          <p:cNvSpPr>
            <a:spLocks noGrp="1" noChangeArrowheads="1"/>
          </p:cNvSpPr>
          <p:nvPr>
            <p:ph type="body" idx="1"/>
          </p:nvPr>
        </p:nvSpPr>
        <p:spPr/>
        <p:txBody>
          <a:bodyPr>
            <a:noAutofit/>
          </a:bodyPr>
          <a:lstStyle/>
          <a:p>
            <a:pPr eaLnBrk="1" hangingPunct="1">
              <a:lnSpc>
                <a:spcPct val="90000"/>
              </a:lnSpc>
            </a:pPr>
            <a:r>
              <a:rPr lang="en-US" altLang="en-US" sz="3600" dirty="0"/>
              <a:t>The concept of a “discount rate” is central to economic analysis … Because of this centrality, the choice of an appropriate discount rate is one of the most critical problems in all of economics. And yet, to be perfectly honest, a great deal of uncertainty beclouds this very issue. … The most critical single problem with discounting future benefits and cost is that no consensus now exists, or for that matter has ever existed, about what actual rate of interest to use. (Weitzman, 2001, p. 260) </a:t>
            </a:r>
          </a:p>
        </p:txBody>
      </p:sp>
    </p:spTree>
    <p:extLst>
      <p:ext uri="{BB962C8B-B14F-4D97-AF65-F5344CB8AC3E}">
        <p14:creationId xmlns:p14="http://schemas.microsoft.com/office/powerpoint/2010/main" val="2231519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endParaRPr lang="en-US" altLang="en-US" dirty="0"/>
          </a:p>
        </p:txBody>
      </p:sp>
      <p:sp>
        <p:nvSpPr>
          <p:cNvPr id="4099" name="Rectangle 3"/>
          <p:cNvSpPr>
            <a:spLocks noGrp="1" noChangeArrowheads="1"/>
          </p:cNvSpPr>
          <p:nvPr>
            <p:ph type="body" idx="1"/>
          </p:nvPr>
        </p:nvSpPr>
        <p:spPr/>
        <p:txBody>
          <a:bodyPr>
            <a:normAutofit/>
          </a:bodyPr>
          <a:lstStyle/>
          <a:p>
            <a:pPr eaLnBrk="1" hangingPunct="1"/>
            <a:r>
              <a:rPr lang="en-US" altLang="zh-CN" sz="4000" dirty="0">
                <a:ea typeface="宋体" panose="02010600030101010101" pitchFamily="2" charset="-122"/>
              </a:rPr>
              <a:t>The main problem in the theory of discounting is that “an economist who knows the literature well” is “able to justify </a:t>
            </a:r>
            <a:r>
              <a:rPr lang="en-US" altLang="zh-CN" sz="4000" i="1" dirty="0">
                <a:ea typeface="宋体" panose="02010600030101010101" pitchFamily="2" charset="-122"/>
              </a:rPr>
              <a:t>any</a:t>
            </a:r>
            <a:r>
              <a:rPr lang="en-US" altLang="zh-CN" sz="4000" dirty="0">
                <a:ea typeface="宋体" panose="02010600030101010101" pitchFamily="2" charset="-122"/>
              </a:rPr>
              <a:t> reasonable social discount rate by some internally consistent story”.  </a:t>
            </a:r>
            <a:endParaRPr lang="en-US" altLang="en-US" sz="4000" dirty="0"/>
          </a:p>
        </p:txBody>
      </p:sp>
    </p:spTree>
    <p:extLst>
      <p:ext uri="{BB962C8B-B14F-4D97-AF65-F5344CB8AC3E}">
        <p14:creationId xmlns:p14="http://schemas.microsoft.com/office/powerpoint/2010/main" val="39784674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dirty="0"/>
              <a:t>Some puzzles (Puzzle 1)</a:t>
            </a:r>
          </a:p>
        </p:txBody>
      </p:sp>
      <p:sp>
        <p:nvSpPr>
          <p:cNvPr id="5123" name="Rectangle 3"/>
          <p:cNvSpPr>
            <a:spLocks noGrp="1" noChangeArrowheads="1"/>
          </p:cNvSpPr>
          <p:nvPr>
            <p:ph type="body" idx="1"/>
          </p:nvPr>
        </p:nvSpPr>
        <p:spPr/>
        <p:txBody>
          <a:bodyPr>
            <a:normAutofit/>
          </a:bodyPr>
          <a:lstStyle/>
          <a:p>
            <a:pPr eaLnBrk="1" hangingPunct="1">
              <a:lnSpc>
                <a:spcPct val="90000"/>
              </a:lnSpc>
            </a:pPr>
            <a:r>
              <a:rPr lang="en-US" altLang="en-US" sz="3200" dirty="0"/>
              <a:t>The borrowing rates for banks are very low. But the credit card interest rates that banks charge their customers are very high. How can the large interest rate differential be maintained over a long time? </a:t>
            </a:r>
          </a:p>
          <a:p>
            <a:pPr eaLnBrk="1" hangingPunct="1">
              <a:lnSpc>
                <a:spcPct val="90000"/>
              </a:lnSpc>
            </a:pPr>
            <a:r>
              <a:rPr lang="en-US" altLang="en-US" sz="3200" dirty="0"/>
              <a:t>From another perspective, individuals can obtain a line of credit or mortgage at much lower interest rate than the credit card interest rate. Why do so many people still maintain a large amount of credit card debt, without replacing it with a line of credit or mortgage refinancing? </a:t>
            </a:r>
          </a:p>
        </p:txBody>
      </p:sp>
    </p:spTree>
    <p:extLst>
      <p:ext uri="{BB962C8B-B14F-4D97-AF65-F5344CB8AC3E}">
        <p14:creationId xmlns:p14="http://schemas.microsoft.com/office/powerpoint/2010/main" val="16026098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dirty="0"/>
              <a:t>Puzzle 2</a:t>
            </a:r>
          </a:p>
        </p:txBody>
      </p:sp>
      <p:sp>
        <p:nvSpPr>
          <p:cNvPr id="6147" name="Rectangle 3"/>
          <p:cNvSpPr>
            <a:spLocks noGrp="1" noChangeArrowheads="1"/>
          </p:cNvSpPr>
          <p:nvPr>
            <p:ph type="body" idx="1"/>
          </p:nvPr>
        </p:nvSpPr>
        <p:spPr/>
        <p:txBody>
          <a:bodyPr>
            <a:noAutofit/>
          </a:bodyPr>
          <a:lstStyle/>
          <a:p>
            <a:pPr eaLnBrk="1" hangingPunct="1">
              <a:lnSpc>
                <a:spcPct val="90000"/>
              </a:lnSpc>
            </a:pPr>
            <a:r>
              <a:rPr lang="en-US" altLang="en-US" sz="3200" dirty="0"/>
              <a:t>Most economists are staunch proponents on the efficiency of markets, especially when a market is very liquid and transparent. The short term money market is among the most liquid and transparent markets in the world. </a:t>
            </a:r>
          </a:p>
          <a:p>
            <a:pPr eaLnBrk="1" hangingPunct="1">
              <a:lnSpc>
                <a:spcPct val="90000"/>
              </a:lnSpc>
            </a:pPr>
            <a:r>
              <a:rPr lang="en-US" altLang="en-US" sz="3200" dirty="0"/>
              <a:t>Yet, most economists support that the short term discount rate, possibly the most important factor affecting economic performance, should be determined by a small group of “independent” professionals from central banks. </a:t>
            </a:r>
          </a:p>
          <a:p>
            <a:pPr eaLnBrk="1" hangingPunct="1">
              <a:lnSpc>
                <a:spcPct val="90000"/>
              </a:lnSpc>
            </a:pPr>
            <a:r>
              <a:rPr lang="en-US" altLang="en-US" sz="3200" dirty="0"/>
              <a:t>Does that mean the market is only capable of being efficient on minor issues and not on major issues? </a:t>
            </a:r>
          </a:p>
        </p:txBody>
      </p:sp>
    </p:spTree>
    <p:extLst>
      <p:ext uri="{BB962C8B-B14F-4D97-AF65-F5344CB8AC3E}">
        <p14:creationId xmlns:p14="http://schemas.microsoft.com/office/powerpoint/2010/main" val="15775704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dirty="0"/>
              <a:t>Puzzle 3</a:t>
            </a:r>
          </a:p>
        </p:txBody>
      </p:sp>
      <p:sp>
        <p:nvSpPr>
          <p:cNvPr id="7171" name="Rectangle 3"/>
          <p:cNvSpPr>
            <a:spLocks noGrp="1" noChangeArrowheads="1"/>
          </p:cNvSpPr>
          <p:nvPr>
            <p:ph type="body" idx="1"/>
          </p:nvPr>
        </p:nvSpPr>
        <p:spPr/>
        <p:txBody>
          <a:bodyPr>
            <a:noAutofit/>
          </a:bodyPr>
          <a:lstStyle/>
          <a:p>
            <a:pPr eaLnBrk="1" hangingPunct="1">
              <a:lnSpc>
                <a:spcPct val="90000"/>
              </a:lnSpc>
            </a:pPr>
            <a:r>
              <a:rPr lang="en-US" altLang="en-US" sz="3200" dirty="0"/>
              <a:t>In general, yield curves slope upward. Loans with longer maturity pay higher interest rates than loans with shorter maturity. At the same time, empirical evidence suggests that humans discount the long term future at lower rates than the short term future. This pattern is called hyperbolic discounting. Many policy papers also advocate discounting long term projects at lower rates than short term projects. </a:t>
            </a:r>
          </a:p>
          <a:p>
            <a:pPr eaLnBrk="1" hangingPunct="1">
              <a:lnSpc>
                <a:spcPct val="90000"/>
              </a:lnSpc>
            </a:pPr>
            <a:r>
              <a:rPr lang="en-US" altLang="en-US" sz="3200" b="1" dirty="0"/>
              <a:t> </a:t>
            </a:r>
            <a:r>
              <a:rPr lang="en-US" altLang="en-US" sz="3200" dirty="0"/>
              <a:t>Why do market discount rates and psychological and policy discount rates move at different directions with the increase of project duration? </a:t>
            </a:r>
          </a:p>
        </p:txBody>
      </p:sp>
    </p:spTree>
    <p:extLst>
      <p:ext uri="{BB962C8B-B14F-4D97-AF65-F5344CB8AC3E}">
        <p14:creationId xmlns:p14="http://schemas.microsoft.com/office/powerpoint/2010/main" val="32309913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altLang="en-US" dirty="0"/>
              <a:t>Puzzle 4	</a:t>
            </a:r>
          </a:p>
        </p:txBody>
      </p:sp>
      <p:sp>
        <p:nvSpPr>
          <p:cNvPr id="8195" name="Content Placeholder 2"/>
          <p:cNvSpPr>
            <a:spLocks noGrp="1"/>
          </p:cNvSpPr>
          <p:nvPr>
            <p:ph idx="1"/>
          </p:nvPr>
        </p:nvSpPr>
        <p:spPr/>
        <p:txBody>
          <a:bodyPr>
            <a:normAutofit fontScale="92500" lnSpcReduction="20000"/>
          </a:bodyPr>
          <a:lstStyle/>
          <a:p>
            <a:pPr eaLnBrk="1" hangingPunct="1"/>
            <a:r>
              <a:rPr lang="en-US" altLang="en-US" sz="3600" dirty="0"/>
              <a:t>It is free to accumulate any amount of credit card debt, which often pay interest as high as 30%? This is defended as freedom of choice.</a:t>
            </a:r>
          </a:p>
          <a:p>
            <a:pPr eaLnBrk="1" hangingPunct="1"/>
            <a:r>
              <a:rPr lang="en-US" altLang="en-US" sz="3600" dirty="0"/>
              <a:t>Why it is mandatory for people to deduct their income  for retirement, which typically yield very low return? </a:t>
            </a:r>
          </a:p>
          <a:p>
            <a:pPr eaLnBrk="1" hangingPunct="1"/>
            <a:r>
              <a:rPr lang="en-US" altLang="en-US" sz="3600" dirty="0"/>
              <a:t>From the deduction rate and payment rate, it can be implied the return on CPP (Canada Pension Plan), a government pension plan, is around zero.</a:t>
            </a:r>
          </a:p>
          <a:p>
            <a:pPr eaLnBrk="1" hangingPunct="1"/>
            <a:r>
              <a:rPr lang="en-US" altLang="en-US" sz="3600" dirty="0"/>
              <a:t>Why the pension deduction, which is mandatory, has been increasing over time?</a:t>
            </a:r>
          </a:p>
          <a:p>
            <a:pPr eaLnBrk="1" hangingPunct="1"/>
            <a:endParaRPr lang="en-US" altLang="en-US" dirty="0"/>
          </a:p>
          <a:p>
            <a:pPr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30915896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0F50E-1502-48A1-9F65-12D0DBAB4707}"/>
              </a:ext>
            </a:extLst>
          </p:cNvPr>
          <p:cNvSpPr>
            <a:spLocks noGrp="1"/>
          </p:cNvSpPr>
          <p:nvPr>
            <p:ph type="title"/>
          </p:nvPr>
        </p:nvSpPr>
        <p:spPr/>
        <p:txBody>
          <a:bodyPr/>
          <a:lstStyle/>
          <a:p>
            <a:r>
              <a:rPr lang="en-CA" dirty="0"/>
              <a:t>Understanding these puzzles about discounting rates</a:t>
            </a:r>
          </a:p>
        </p:txBody>
      </p:sp>
      <p:sp>
        <p:nvSpPr>
          <p:cNvPr id="3" name="Content Placeholder 2">
            <a:extLst>
              <a:ext uri="{FF2B5EF4-FFF2-40B4-BE49-F238E27FC236}">
                <a16:creationId xmlns:a16="http://schemas.microsoft.com/office/drawing/2014/main" id="{9D0FC625-9202-46E1-AE1C-1AF1CB8BBF0A}"/>
              </a:ext>
            </a:extLst>
          </p:cNvPr>
          <p:cNvSpPr>
            <a:spLocks noGrp="1"/>
          </p:cNvSpPr>
          <p:nvPr>
            <p:ph idx="1"/>
          </p:nvPr>
        </p:nvSpPr>
        <p:spPr/>
        <p:txBody>
          <a:bodyPr/>
          <a:lstStyle/>
          <a:p>
            <a:r>
              <a:rPr lang="en-CA" dirty="0"/>
              <a:t>After presenting these puzzles, we will try to understand them one by one.</a:t>
            </a:r>
          </a:p>
        </p:txBody>
      </p:sp>
    </p:spTree>
    <p:extLst>
      <p:ext uri="{BB962C8B-B14F-4D97-AF65-F5344CB8AC3E}">
        <p14:creationId xmlns:p14="http://schemas.microsoft.com/office/powerpoint/2010/main" val="40036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dirty="0"/>
              <a:t>Human discounting rates</a:t>
            </a:r>
          </a:p>
        </p:txBody>
      </p:sp>
      <p:sp>
        <p:nvSpPr>
          <p:cNvPr id="9219" name="Rectangle 3"/>
          <p:cNvSpPr>
            <a:spLocks noGrp="1" noChangeArrowheads="1"/>
          </p:cNvSpPr>
          <p:nvPr>
            <p:ph type="body" idx="1"/>
          </p:nvPr>
        </p:nvSpPr>
        <p:spPr/>
        <p:txBody>
          <a:bodyPr>
            <a:normAutofit/>
          </a:bodyPr>
          <a:lstStyle/>
          <a:p>
            <a:pPr eaLnBrk="1" hangingPunct="1"/>
            <a:r>
              <a:rPr lang="en-US" altLang="en-US" sz="3600" dirty="0"/>
              <a:t>Experiments</a:t>
            </a:r>
          </a:p>
          <a:p>
            <a:pPr lvl="1" eaLnBrk="1" hangingPunct="1"/>
            <a:r>
              <a:rPr lang="en-US" altLang="en-US" sz="3600" dirty="0"/>
              <a:t>Depending on the designs of the experiments, results vary. </a:t>
            </a:r>
          </a:p>
          <a:p>
            <a:pPr lvl="1" eaLnBrk="1" hangingPunct="1"/>
            <a:r>
              <a:rPr lang="en-US" altLang="en-US" sz="3600" dirty="0"/>
              <a:t>Overall, discount rates for humans are very high. </a:t>
            </a:r>
          </a:p>
          <a:p>
            <a:pPr lvl="1" eaLnBrk="1" hangingPunct="1"/>
            <a:r>
              <a:rPr lang="en-US" altLang="en-US" sz="3600" dirty="0"/>
              <a:t>If showed pictures of beautiful ladies before surveys, discount rates can be extremely high for men.</a:t>
            </a:r>
          </a:p>
        </p:txBody>
      </p:sp>
    </p:spTree>
    <p:extLst>
      <p:ext uri="{BB962C8B-B14F-4D97-AF65-F5344CB8AC3E}">
        <p14:creationId xmlns:p14="http://schemas.microsoft.com/office/powerpoint/2010/main" val="9436084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sz="4000" dirty="0"/>
              <a:t>What determine human psychological discount rates? On the first puzzle</a:t>
            </a:r>
          </a:p>
        </p:txBody>
      </p:sp>
      <p:sp>
        <p:nvSpPr>
          <p:cNvPr id="10243" name="Rectangle 3"/>
          <p:cNvSpPr>
            <a:spLocks noGrp="1" noChangeArrowheads="1"/>
          </p:cNvSpPr>
          <p:nvPr>
            <p:ph type="body" idx="1"/>
          </p:nvPr>
        </p:nvSpPr>
        <p:spPr/>
        <p:txBody>
          <a:bodyPr>
            <a:normAutofit lnSpcReduction="10000"/>
          </a:bodyPr>
          <a:lstStyle/>
          <a:p>
            <a:pPr eaLnBrk="1" hangingPunct="1">
              <a:lnSpc>
                <a:spcPct val="90000"/>
              </a:lnSpc>
            </a:pPr>
            <a:r>
              <a:rPr lang="en-US" altLang="en-US" sz="3600" dirty="0"/>
              <a:t>For human beings, it is from our evolutionary past.</a:t>
            </a:r>
          </a:p>
          <a:p>
            <a:pPr eaLnBrk="1" hangingPunct="1">
              <a:lnSpc>
                <a:spcPct val="90000"/>
              </a:lnSpc>
            </a:pPr>
            <a:r>
              <a:rPr lang="en-US" altLang="en-US" sz="3600" dirty="0"/>
              <a:t>In old times, the probability of death is high.</a:t>
            </a:r>
          </a:p>
          <a:p>
            <a:pPr eaLnBrk="1" hangingPunct="1">
              <a:lnSpc>
                <a:spcPct val="90000"/>
              </a:lnSpc>
            </a:pPr>
            <a:r>
              <a:rPr lang="en-US" altLang="en-US" sz="3600" dirty="0"/>
              <a:t>Hence the discount rate into the future is high.</a:t>
            </a:r>
          </a:p>
          <a:p>
            <a:r>
              <a:rPr lang="en-US" altLang="en-US" sz="3600" dirty="0"/>
              <a:t>Credit card rates, at about 30% per year, seem normal to many people. They don’t have strong enough motivation to change to different methods of financing.</a:t>
            </a:r>
          </a:p>
          <a:p>
            <a:pPr eaLnBrk="1" hangingPunct="1">
              <a:lnSpc>
                <a:spcPct val="90000"/>
              </a:lnSpc>
            </a:pPr>
            <a:r>
              <a:rPr lang="en-US" altLang="en-US" sz="3600" dirty="0"/>
              <a:t>This resolves the first puzzle.</a:t>
            </a:r>
          </a:p>
        </p:txBody>
      </p:sp>
    </p:spTree>
    <p:extLst>
      <p:ext uri="{BB962C8B-B14F-4D97-AF65-F5344CB8AC3E}">
        <p14:creationId xmlns:p14="http://schemas.microsoft.com/office/powerpoint/2010/main" val="1222228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7FD98-745B-4197-82A5-1620D9D6BBEB}"/>
              </a:ext>
            </a:extLst>
          </p:cNvPr>
          <p:cNvSpPr>
            <a:spLocks noGrp="1"/>
          </p:cNvSpPr>
          <p:nvPr>
            <p:ph type="title"/>
          </p:nvPr>
        </p:nvSpPr>
        <p:spPr/>
        <p:txBody>
          <a:bodyPr/>
          <a:lstStyle/>
          <a:p>
            <a:r>
              <a:rPr lang="en-CA" dirty="0"/>
              <a:t>Observation</a:t>
            </a:r>
          </a:p>
        </p:txBody>
      </p:sp>
      <p:sp>
        <p:nvSpPr>
          <p:cNvPr id="3" name="Content Placeholder 2">
            <a:extLst>
              <a:ext uri="{FF2B5EF4-FFF2-40B4-BE49-F238E27FC236}">
                <a16:creationId xmlns:a16="http://schemas.microsoft.com/office/drawing/2014/main" id="{B0C60ECF-1B3B-4482-A95F-87B7FDC74DAF}"/>
              </a:ext>
            </a:extLst>
          </p:cNvPr>
          <p:cNvSpPr>
            <a:spLocks noGrp="1"/>
          </p:cNvSpPr>
          <p:nvPr>
            <p:ph idx="1"/>
          </p:nvPr>
        </p:nvSpPr>
        <p:spPr/>
        <p:txBody>
          <a:bodyPr/>
          <a:lstStyle/>
          <a:p>
            <a:r>
              <a:rPr lang="en-CA" dirty="0"/>
              <a:t>In a low discount rate environment, yield is low.</a:t>
            </a:r>
          </a:p>
          <a:p>
            <a:r>
              <a:rPr lang="en-CA" dirty="0"/>
              <a:t>Most values from assets come from distant future.</a:t>
            </a:r>
          </a:p>
          <a:p>
            <a:r>
              <a:rPr lang="en-CA" dirty="0"/>
              <a:t>People become extremely optimistic in a low discount rate environment.</a:t>
            </a:r>
          </a:p>
          <a:p>
            <a:r>
              <a:rPr lang="en-CA" dirty="0"/>
              <a:t>The key of success is to convince others about your own bright future.</a:t>
            </a:r>
          </a:p>
          <a:p>
            <a:r>
              <a:rPr lang="en-CA" dirty="0"/>
              <a:t>You have to have a talent of a great religious leader so people will have faith on you.</a:t>
            </a:r>
          </a:p>
          <a:p>
            <a:r>
              <a:rPr lang="en-CA" dirty="0"/>
              <a:t>In a low discount rate environment, frauds flourish.</a:t>
            </a:r>
          </a:p>
        </p:txBody>
      </p:sp>
    </p:spTree>
    <p:extLst>
      <p:ext uri="{BB962C8B-B14F-4D97-AF65-F5344CB8AC3E}">
        <p14:creationId xmlns:p14="http://schemas.microsoft.com/office/powerpoint/2010/main" val="8004286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D39C0-5EEA-4D53-ADD1-A60D9F08FDB4}"/>
              </a:ext>
            </a:extLst>
          </p:cNvPr>
          <p:cNvSpPr>
            <a:spLocks noGrp="1"/>
          </p:cNvSpPr>
          <p:nvPr>
            <p:ph type="title"/>
          </p:nvPr>
        </p:nvSpPr>
        <p:spPr/>
        <p:txBody>
          <a:bodyPr/>
          <a:lstStyle/>
          <a:p>
            <a:r>
              <a:rPr lang="en-CA" dirty="0"/>
              <a:t>On the second puzzle</a:t>
            </a:r>
          </a:p>
        </p:txBody>
      </p:sp>
      <p:sp>
        <p:nvSpPr>
          <p:cNvPr id="3" name="Content Placeholder 2">
            <a:extLst>
              <a:ext uri="{FF2B5EF4-FFF2-40B4-BE49-F238E27FC236}">
                <a16:creationId xmlns:a16="http://schemas.microsoft.com/office/drawing/2014/main" id="{C67A6F32-6195-4527-8F14-2A468D2070B8}"/>
              </a:ext>
            </a:extLst>
          </p:cNvPr>
          <p:cNvSpPr>
            <a:spLocks noGrp="1"/>
          </p:cNvSpPr>
          <p:nvPr>
            <p:ph idx="1"/>
          </p:nvPr>
        </p:nvSpPr>
        <p:spPr/>
        <p:txBody>
          <a:bodyPr>
            <a:normAutofit/>
          </a:bodyPr>
          <a:lstStyle/>
          <a:p>
            <a:r>
              <a:rPr lang="en-CA" sz="3600" dirty="0"/>
              <a:t>We have discussed earlier that human psychological discount rates are very high.</a:t>
            </a:r>
          </a:p>
          <a:p>
            <a:r>
              <a:rPr lang="en-CA" sz="3600" dirty="0"/>
              <a:t>We also learned that low discount rates stimulate economic growth.</a:t>
            </a:r>
          </a:p>
          <a:p>
            <a:r>
              <a:rPr lang="en-CA" sz="3600" dirty="0"/>
              <a:t>To stimulate economic growth, we need low discount rate, which can be most easily maintained by government actions.</a:t>
            </a:r>
          </a:p>
        </p:txBody>
      </p:sp>
    </p:spTree>
    <p:extLst>
      <p:ext uri="{BB962C8B-B14F-4D97-AF65-F5344CB8AC3E}">
        <p14:creationId xmlns:p14="http://schemas.microsoft.com/office/powerpoint/2010/main" val="7205154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8DB78-969A-437E-8983-D067CB795BCC}"/>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C1B60661-298C-46B7-BD37-087416C2217A}"/>
              </a:ext>
            </a:extLst>
          </p:cNvPr>
          <p:cNvSpPr>
            <a:spLocks noGrp="1"/>
          </p:cNvSpPr>
          <p:nvPr>
            <p:ph idx="1"/>
          </p:nvPr>
        </p:nvSpPr>
        <p:spPr/>
        <p:txBody>
          <a:bodyPr>
            <a:normAutofit/>
          </a:bodyPr>
          <a:lstStyle/>
          <a:p>
            <a:r>
              <a:rPr lang="en-CA" sz="3600" dirty="0"/>
              <a:t>In practice, governments, through central banks, provides lending to banks at low interest rate.</a:t>
            </a:r>
          </a:p>
          <a:p>
            <a:r>
              <a:rPr lang="en-US" altLang="en-US" sz="3600" dirty="0"/>
              <a:t>All other interest rates are anchored around this low rate.</a:t>
            </a:r>
          </a:p>
          <a:p>
            <a:r>
              <a:rPr lang="en-US" altLang="en-US" sz="3600" dirty="0"/>
              <a:t>Low discount rate environment increases equity value and encourages economic growth.</a:t>
            </a:r>
            <a:endParaRPr lang="en-CA" sz="3600" dirty="0"/>
          </a:p>
          <a:p>
            <a:endParaRPr lang="en-CA" sz="3600" dirty="0"/>
          </a:p>
        </p:txBody>
      </p:sp>
    </p:spTree>
    <p:extLst>
      <p:ext uri="{BB962C8B-B14F-4D97-AF65-F5344CB8AC3E}">
        <p14:creationId xmlns:p14="http://schemas.microsoft.com/office/powerpoint/2010/main" val="35480951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dirty="0"/>
              <a:t>Summary</a:t>
            </a:r>
          </a:p>
        </p:txBody>
      </p:sp>
      <p:sp>
        <p:nvSpPr>
          <p:cNvPr id="15363" name="Rectangle 3"/>
          <p:cNvSpPr>
            <a:spLocks noGrp="1" noChangeArrowheads="1"/>
          </p:cNvSpPr>
          <p:nvPr>
            <p:ph type="body" idx="1"/>
          </p:nvPr>
        </p:nvSpPr>
        <p:spPr/>
        <p:txBody>
          <a:bodyPr/>
          <a:lstStyle/>
          <a:p>
            <a:pPr eaLnBrk="1" hangingPunct="1"/>
            <a:r>
              <a:rPr lang="en-US" altLang="en-US" sz="4000" dirty="0"/>
              <a:t>In modern society, we prefer discount rates that are lower than human psychological discount rate. Low discount rate can be more effectively managed by central banks instead of directly determined by financial markets.</a:t>
            </a:r>
          </a:p>
          <a:p>
            <a:pPr eaLnBrk="1" hangingPunct="1"/>
            <a:r>
              <a:rPr lang="en-US" altLang="en-US" sz="4000" dirty="0"/>
              <a:t>This resolves the second puzzle.</a:t>
            </a:r>
          </a:p>
          <a:p>
            <a:pPr eaLnBrk="1" hangingPunct="1"/>
            <a:endParaRPr lang="en-US" altLang="en-US" sz="4000" dirty="0"/>
          </a:p>
          <a:p>
            <a:pPr eaLnBrk="1" hangingPunct="1"/>
            <a:endParaRPr lang="en-US" altLang="en-US" dirty="0"/>
          </a:p>
          <a:p>
            <a:pPr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16831719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sz="4000" dirty="0"/>
              <a:t>Consequences of low discount rate policy</a:t>
            </a:r>
          </a:p>
        </p:txBody>
      </p:sp>
      <p:sp>
        <p:nvSpPr>
          <p:cNvPr id="16387" name="Rectangle 3"/>
          <p:cNvSpPr>
            <a:spLocks noGrp="1" noChangeArrowheads="1"/>
          </p:cNvSpPr>
          <p:nvPr>
            <p:ph type="body" idx="1"/>
          </p:nvPr>
        </p:nvSpPr>
        <p:spPr/>
        <p:txBody>
          <a:bodyPr>
            <a:normAutofit fontScale="77500" lnSpcReduction="20000"/>
          </a:bodyPr>
          <a:lstStyle/>
          <a:p>
            <a:pPr eaLnBrk="1" hangingPunct="1"/>
            <a:r>
              <a:rPr lang="en-US" altLang="en-US" sz="4400" dirty="0"/>
              <a:t>Low discount rate policy benefits borrowers instead of lenders. </a:t>
            </a:r>
          </a:p>
          <a:p>
            <a:pPr eaLnBrk="1" hangingPunct="1"/>
            <a:r>
              <a:rPr lang="en-US" altLang="en-US" sz="4400" dirty="0"/>
              <a:t>As a result, saving rates in countries of low discount rates, which include all the wealthy countries, are low. </a:t>
            </a:r>
          </a:p>
          <a:p>
            <a:pPr eaLnBrk="1" hangingPunct="1"/>
            <a:r>
              <a:rPr lang="en-US" altLang="en-US" sz="4400" dirty="0"/>
              <a:t>It favors high fixed cost investments, as the borrowing cost is low</a:t>
            </a:r>
          </a:p>
          <a:p>
            <a:pPr eaLnBrk="1" hangingPunct="1"/>
            <a:r>
              <a:rPr lang="en-US" altLang="en-US" sz="4400" dirty="0"/>
              <a:t>Long duration investments are highly valued, as future earnings are highly valued.</a:t>
            </a:r>
          </a:p>
          <a:p>
            <a:pPr eaLnBrk="1" hangingPunct="1"/>
            <a:r>
              <a:rPr lang="en-US" altLang="en-US" sz="4400" dirty="0"/>
              <a:t>Fraud is rampant in a low discount environment. People can’t assess distant future accurately.</a:t>
            </a:r>
          </a:p>
          <a:p>
            <a:endParaRPr lang="en-US" altLang="en-US" sz="4400" dirty="0"/>
          </a:p>
          <a:p>
            <a:pPr eaLnBrk="1" hangingPunct="1"/>
            <a:endParaRPr lang="en-US" altLang="en-US" sz="4400" dirty="0"/>
          </a:p>
          <a:p>
            <a:pPr eaLnBrk="1" hangingPunct="1"/>
            <a:endParaRPr lang="en-US" altLang="en-US" sz="4400" dirty="0"/>
          </a:p>
          <a:p>
            <a:pPr eaLnBrk="1" hangingPunct="1">
              <a:buFontTx/>
              <a:buNone/>
            </a:pPr>
            <a:endParaRPr lang="en-US" altLang="en-US" sz="4400" dirty="0"/>
          </a:p>
        </p:txBody>
      </p:sp>
    </p:spTree>
    <p:extLst>
      <p:ext uri="{BB962C8B-B14F-4D97-AF65-F5344CB8AC3E}">
        <p14:creationId xmlns:p14="http://schemas.microsoft.com/office/powerpoint/2010/main" val="77010222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5AD4D-0FC5-4DA7-9F6D-A8080B00BDC9}"/>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BE7FA257-7588-4D94-B645-05D6D79032F3}"/>
              </a:ext>
            </a:extLst>
          </p:cNvPr>
          <p:cNvSpPr>
            <a:spLocks noGrp="1"/>
          </p:cNvSpPr>
          <p:nvPr>
            <p:ph idx="1"/>
          </p:nvPr>
        </p:nvSpPr>
        <p:spPr/>
        <p:txBody>
          <a:bodyPr/>
          <a:lstStyle/>
          <a:p>
            <a:r>
              <a:rPr lang="en-US" altLang="en-US" dirty="0"/>
              <a:t>Asset values are high</a:t>
            </a:r>
          </a:p>
          <a:p>
            <a:r>
              <a:rPr lang="en-US" altLang="en-US" dirty="0"/>
              <a:t>Fertility rates will be low due to high fixed cost in a society.</a:t>
            </a:r>
          </a:p>
          <a:p>
            <a:r>
              <a:rPr lang="en-US" dirty="0"/>
              <a:t>The society will  eventually decline due to below replacement rate fertility and population aging.</a:t>
            </a:r>
          </a:p>
          <a:p>
            <a:r>
              <a:rPr lang="en-US" dirty="0"/>
              <a:t>In a low discount rate environment, we talk about future excessively.</a:t>
            </a:r>
          </a:p>
          <a:p>
            <a:r>
              <a:rPr lang="en-US" dirty="0"/>
              <a:t>But there is no real future because of the </a:t>
            </a:r>
            <a:r>
              <a:rPr lang="en-US"/>
              <a:t>low fertility rate.</a:t>
            </a:r>
          </a:p>
          <a:p>
            <a:endParaRPr lang="en-US" dirty="0"/>
          </a:p>
        </p:txBody>
      </p:sp>
    </p:spTree>
    <p:extLst>
      <p:ext uri="{BB962C8B-B14F-4D97-AF65-F5344CB8AC3E}">
        <p14:creationId xmlns:p14="http://schemas.microsoft.com/office/powerpoint/2010/main" val="281786879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dirty="0"/>
              <a:t>On the third puzzle</a:t>
            </a:r>
          </a:p>
        </p:txBody>
      </p:sp>
      <p:sp>
        <p:nvSpPr>
          <p:cNvPr id="21507" name="Rectangle 3"/>
          <p:cNvSpPr>
            <a:spLocks noGrp="1" noChangeArrowheads="1"/>
          </p:cNvSpPr>
          <p:nvPr>
            <p:ph type="body" idx="1"/>
          </p:nvPr>
        </p:nvSpPr>
        <p:spPr/>
        <p:txBody>
          <a:bodyPr/>
          <a:lstStyle/>
          <a:p>
            <a:pPr eaLnBrk="1" hangingPunct="1"/>
            <a:r>
              <a:rPr lang="en-US" altLang="en-US" sz="4400" dirty="0"/>
              <a:t>Discounting, duration and uncertainty</a:t>
            </a:r>
          </a:p>
          <a:p>
            <a:pPr eaLnBrk="1" hangingPunct="1"/>
            <a:r>
              <a:rPr lang="en-US" altLang="en-US" sz="4400" dirty="0"/>
              <a:t>For the same project, longer duration, higher uncertainty.</a:t>
            </a:r>
          </a:p>
          <a:p>
            <a:pPr eaLnBrk="1" hangingPunct="1"/>
            <a:r>
              <a:rPr lang="en-US" altLang="en-US" sz="4400" dirty="0"/>
              <a:t>For different projects, only low uncertainty projects are designed to last long. </a:t>
            </a:r>
          </a:p>
          <a:p>
            <a:pPr eaLnBrk="1" hangingPunct="1"/>
            <a:endParaRPr lang="en-US" altLang="en-US" dirty="0"/>
          </a:p>
        </p:txBody>
      </p:sp>
    </p:spTree>
    <p:extLst>
      <p:ext uri="{BB962C8B-B14F-4D97-AF65-F5344CB8AC3E}">
        <p14:creationId xmlns:p14="http://schemas.microsoft.com/office/powerpoint/2010/main" val="408686072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Resolution of the third puzzle</a:t>
            </a:r>
          </a:p>
        </p:txBody>
      </p:sp>
      <p:sp>
        <p:nvSpPr>
          <p:cNvPr id="23555" name="Rectangle 3"/>
          <p:cNvSpPr>
            <a:spLocks noGrp="1" noChangeArrowheads="1"/>
          </p:cNvSpPr>
          <p:nvPr>
            <p:ph type="body" idx="1"/>
          </p:nvPr>
        </p:nvSpPr>
        <p:spPr/>
        <p:txBody>
          <a:bodyPr>
            <a:normAutofit fontScale="85000" lnSpcReduction="10000"/>
          </a:bodyPr>
          <a:lstStyle/>
          <a:p>
            <a:pPr eaLnBrk="1" hangingPunct="1"/>
            <a:r>
              <a:rPr lang="en-US" altLang="en-US" sz="4400" dirty="0"/>
              <a:t>Low discount rate is associated with low uncertainty, long duration systems.</a:t>
            </a:r>
          </a:p>
          <a:p>
            <a:pPr eaLnBrk="1" hangingPunct="1"/>
            <a:r>
              <a:rPr lang="en-US" altLang="en-US" sz="4400" dirty="0"/>
              <a:t>So human mind associate long duration with low discount rate.</a:t>
            </a:r>
          </a:p>
          <a:p>
            <a:pPr eaLnBrk="1" hangingPunct="1"/>
            <a:r>
              <a:rPr lang="en-US" altLang="en-US" sz="4400" dirty="0"/>
              <a:t>Yield curves are about the same types of bonds. Longer duration means higher chance of defaults. So  corresponding discount rates will be higher.</a:t>
            </a:r>
          </a:p>
          <a:p>
            <a:pPr eaLnBrk="1" hangingPunct="1"/>
            <a:r>
              <a:rPr lang="en-US" altLang="en-US" sz="4400" dirty="0"/>
              <a:t>This resolves the third puzzle.</a:t>
            </a:r>
          </a:p>
        </p:txBody>
      </p:sp>
    </p:spTree>
    <p:extLst>
      <p:ext uri="{BB962C8B-B14F-4D97-AF65-F5344CB8AC3E}">
        <p14:creationId xmlns:p14="http://schemas.microsoft.com/office/powerpoint/2010/main" val="1285627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dirty="0"/>
              <a:t>Policy implications</a:t>
            </a:r>
          </a:p>
        </p:txBody>
      </p:sp>
      <p:sp>
        <p:nvSpPr>
          <p:cNvPr id="24579" name="Rectangle 3"/>
          <p:cNvSpPr>
            <a:spLocks noGrp="1" noChangeArrowheads="1"/>
          </p:cNvSpPr>
          <p:nvPr>
            <p:ph type="body" idx="1"/>
          </p:nvPr>
        </p:nvSpPr>
        <p:spPr/>
        <p:txBody>
          <a:bodyPr>
            <a:normAutofit/>
          </a:bodyPr>
          <a:lstStyle/>
          <a:p>
            <a:pPr eaLnBrk="1" hangingPunct="1"/>
            <a:r>
              <a:rPr lang="en-US" altLang="en-US" sz="3600" dirty="0"/>
              <a:t>We should not force low discount rate on long term issues if uncertainty is high.</a:t>
            </a:r>
          </a:p>
          <a:p>
            <a:pPr lvl="1" eaLnBrk="1" hangingPunct="1"/>
            <a:r>
              <a:rPr lang="en-US" altLang="en-US" sz="3600" dirty="0"/>
              <a:t>Massive funding are poured into climate change related projects, such as corn and sugar cane ethanol, carbon offset, electric cars. </a:t>
            </a:r>
          </a:p>
          <a:p>
            <a:pPr lvl="1" eaLnBrk="1" hangingPunct="1"/>
            <a:r>
              <a:rPr lang="en-US" altLang="en-US" sz="3600" dirty="0"/>
              <a:t>The excuse is that these projects will have massive long term benefits. </a:t>
            </a:r>
          </a:p>
          <a:p>
            <a:pPr lvl="1" eaLnBrk="1" hangingPunct="1"/>
            <a:endParaRPr lang="en-US" altLang="en-US" sz="3600" dirty="0"/>
          </a:p>
          <a:p>
            <a:pPr lvl="1" eaLnBrk="1" hangingPunct="1"/>
            <a:endParaRPr lang="en-US" altLang="en-US" sz="3600" dirty="0"/>
          </a:p>
          <a:p>
            <a:pPr eaLnBrk="1" hangingPunct="1"/>
            <a:endParaRPr lang="en-US" altLang="en-US" dirty="0"/>
          </a:p>
        </p:txBody>
      </p:sp>
    </p:spTree>
    <p:extLst>
      <p:ext uri="{BB962C8B-B14F-4D97-AF65-F5344CB8AC3E}">
        <p14:creationId xmlns:p14="http://schemas.microsoft.com/office/powerpoint/2010/main" val="10898095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B2694-3988-4A07-A28C-FCC8F555B33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D2ACBBC-995B-4F54-A830-5277B54E1E24}"/>
              </a:ext>
            </a:extLst>
          </p:cNvPr>
          <p:cNvSpPr>
            <a:spLocks noGrp="1"/>
          </p:cNvSpPr>
          <p:nvPr>
            <p:ph idx="1"/>
          </p:nvPr>
        </p:nvSpPr>
        <p:spPr/>
        <p:txBody>
          <a:bodyPr>
            <a:normAutofit/>
          </a:bodyPr>
          <a:lstStyle/>
          <a:p>
            <a:pPr lvl="1"/>
            <a:r>
              <a:rPr lang="en-CA" sz="3600" dirty="0"/>
              <a:t>However, many projects, such as corn based ethanol production, actually generate negative net energy. </a:t>
            </a:r>
            <a:endParaRPr lang="en-US" altLang="en-US" sz="3600" dirty="0"/>
          </a:p>
          <a:p>
            <a:pPr lvl="1" eaLnBrk="1" hangingPunct="1"/>
            <a:r>
              <a:rPr lang="en-US" altLang="en-US" sz="3600" dirty="0"/>
              <a:t>Carbon offset programs are often the source of massive frauds.</a:t>
            </a:r>
            <a:r>
              <a:rPr lang="en-CA" sz="3600" dirty="0"/>
              <a:t> </a:t>
            </a:r>
          </a:p>
        </p:txBody>
      </p:sp>
    </p:spTree>
    <p:extLst>
      <p:ext uri="{BB962C8B-B14F-4D97-AF65-F5344CB8AC3E}">
        <p14:creationId xmlns:p14="http://schemas.microsoft.com/office/powerpoint/2010/main" val="29034288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sz="4000" dirty="0"/>
              <a:t>Preconditions for low discount rate policy</a:t>
            </a:r>
          </a:p>
        </p:txBody>
      </p:sp>
      <p:sp>
        <p:nvSpPr>
          <p:cNvPr id="25603" name="Rectangle 3"/>
          <p:cNvSpPr>
            <a:spLocks noGrp="1" noChangeArrowheads="1"/>
          </p:cNvSpPr>
          <p:nvPr>
            <p:ph type="body" idx="1"/>
          </p:nvPr>
        </p:nvSpPr>
        <p:spPr/>
        <p:txBody>
          <a:bodyPr>
            <a:normAutofit/>
          </a:bodyPr>
          <a:lstStyle/>
          <a:p>
            <a:pPr eaLnBrk="1" hangingPunct="1"/>
            <a:r>
              <a:rPr lang="en-US" altLang="en-US" sz="3200" dirty="0"/>
              <a:t>Rapid economic growth has to be possible</a:t>
            </a:r>
          </a:p>
          <a:p>
            <a:pPr lvl="1" eaLnBrk="1" hangingPunct="1"/>
            <a:r>
              <a:rPr lang="en-US" altLang="en-US" sz="3200" dirty="0"/>
              <a:t>An important constraint is the availability of natural resources at low costs</a:t>
            </a:r>
          </a:p>
          <a:p>
            <a:pPr lvl="1" eaLnBrk="1" hangingPunct="1"/>
            <a:r>
              <a:rPr lang="en-US" altLang="en-US" sz="3200" dirty="0"/>
              <a:t>We also need an environment that is relatively free from pandemics.</a:t>
            </a:r>
          </a:p>
          <a:p>
            <a:pPr lvl="1" eaLnBrk="1" hangingPunct="1"/>
            <a:r>
              <a:rPr lang="en-US" altLang="en-US" sz="3200" dirty="0"/>
              <a:t>But an aging society is prone to pandemics.</a:t>
            </a:r>
          </a:p>
          <a:p>
            <a:pPr eaLnBrk="1" hangingPunct="1"/>
            <a:endParaRPr lang="en-US" altLang="en-US" sz="3200" dirty="0"/>
          </a:p>
        </p:txBody>
      </p:sp>
    </p:spTree>
    <p:extLst>
      <p:ext uri="{BB962C8B-B14F-4D97-AF65-F5344CB8AC3E}">
        <p14:creationId xmlns:p14="http://schemas.microsoft.com/office/powerpoint/2010/main" val="3655771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F5C2E-518B-42DA-936E-987999523819}"/>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BCE07AF-37BB-4807-8E15-3CDB59A4A81C}"/>
              </a:ext>
            </a:extLst>
          </p:cNvPr>
          <p:cNvSpPr>
            <a:spLocks noGrp="1"/>
          </p:cNvSpPr>
          <p:nvPr>
            <p:ph idx="1"/>
          </p:nvPr>
        </p:nvSpPr>
        <p:spPr/>
        <p:txBody>
          <a:bodyPr/>
          <a:lstStyle/>
          <a:p>
            <a:r>
              <a:rPr lang="en-CA" dirty="0"/>
              <a:t>Inflation is high.</a:t>
            </a:r>
          </a:p>
          <a:p>
            <a:r>
              <a:rPr lang="en-CA" dirty="0"/>
              <a:t>Increasing wealth gap between asset rich and asset poor.</a:t>
            </a:r>
          </a:p>
          <a:p>
            <a:r>
              <a:rPr lang="en-CA" dirty="0"/>
              <a:t>Young people are usually asset poor and old people are generally asset rich.</a:t>
            </a:r>
          </a:p>
          <a:p>
            <a:r>
              <a:rPr lang="en-CA" dirty="0"/>
              <a:t>Young people don’t have financial means to support a large family.</a:t>
            </a:r>
          </a:p>
          <a:p>
            <a:r>
              <a:rPr lang="en-CA" dirty="0"/>
              <a:t>Fertility drops below replacement rate.</a:t>
            </a:r>
          </a:p>
          <a:p>
            <a:r>
              <a:rPr lang="en-CA" dirty="0"/>
              <a:t>Population ages and society declines.</a:t>
            </a:r>
          </a:p>
          <a:p>
            <a:r>
              <a:rPr lang="en-CA" dirty="0"/>
              <a:t> </a:t>
            </a:r>
          </a:p>
        </p:txBody>
      </p:sp>
    </p:spTree>
    <p:extLst>
      <p:ext uri="{BB962C8B-B14F-4D97-AF65-F5344CB8AC3E}">
        <p14:creationId xmlns:p14="http://schemas.microsoft.com/office/powerpoint/2010/main" val="414085705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A7B95-D9ED-4ADE-B337-6E83443D562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32F7F86F-937C-4485-A3AB-4124F8774C79}"/>
              </a:ext>
            </a:extLst>
          </p:cNvPr>
          <p:cNvSpPr>
            <a:spLocks noGrp="1"/>
          </p:cNvSpPr>
          <p:nvPr>
            <p:ph idx="1"/>
          </p:nvPr>
        </p:nvSpPr>
        <p:spPr/>
        <p:txBody>
          <a:bodyPr/>
          <a:lstStyle/>
          <a:p>
            <a:pPr eaLnBrk="1" hangingPunct="1"/>
            <a:r>
              <a:rPr lang="en-US" altLang="en-US" sz="2800" dirty="0"/>
              <a:t>Effective selection and monitoring systems have to be developed to distinguish projects with genuine high growth potential and project with low probability of high growth potential. </a:t>
            </a:r>
          </a:p>
          <a:p>
            <a:pPr eaLnBrk="1" hangingPunct="1"/>
            <a:r>
              <a:rPr lang="en-US" altLang="en-US" sz="2800" dirty="0"/>
              <a:t>These systems are very expensive and prone to errors in long term forecasting. </a:t>
            </a:r>
          </a:p>
          <a:p>
            <a:pPr eaLnBrk="1" hangingPunct="1"/>
            <a:r>
              <a:rPr lang="en-US" altLang="en-US" sz="2800" dirty="0"/>
              <a:t>Examples: Various green energy projects</a:t>
            </a:r>
            <a:endParaRPr lang="en-CA" dirty="0"/>
          </a:p>
        </p:txBody>
      </p:sp>
    </p:spTree>
    <p:extLst>
      <p:ext uri="{BB962C8B-B14F-4D97-AF65-F5344CB8AC3E}">
        <p14:creationId xmlns:p14="http://schemas.microsoft.com/office/powerpoint/2010/main" val="11831674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dirty="0"/>
              <a:t>Limits to low discount rate</a:t>
            </a:r>
          </a:p>
        </p:txBody>
      </p:sp>
      <p:sp>
        <p:nvSpPr>
          <p:cNvPr id="27651" name="Rectangle 3"/>
          <p:cNvSpPr>
            <a:spLocks noGrp="1" noChangeArrowheads="1"/>
          </p:cNvSpPr>
          <p:nvPr>
            <p:ph type="body" idx="1"/>
          </p:nvPr>
        </p:nvSpPr>
        <p:spPr/>
        <p:txBody>
          <a:bodyPr>
            <a:noAutofit/>
          </a:bodyPr>
          <a:lstStyle/>
          <a:p>
            <a:pPr eaLnBrk="1" hangingPunct="1">
              <a:lnSpc>
                <a:spcPct val="90000"/>
              </a:lnSpc>
            </a:pPr>
            <a:r>
              <a:rPr lang="en-US" altLang="en-US" sz="3200" dirty="0"/>
              <a:t>The biological value of a low discount rate is limited by its requiring the organism to detect which one of all the events occurring over a preceding period of hours or days led to a particular </a:t>
            </a:r>
            <a:r>
              <a:rPr lang="en-US" altLang="en-US" sz="3200" dirty="0" err="1"/>
              <a:t>reinforcer</a:t>
            </a:r>
            <a:r>
              <a:rPr lang="en-US" altLang="en-US" sz="3200" dirty="0"/>
              <a:t>. As the discounting rate falls, the informational load increases. Without substantial discounting, a </a:t>
            </a:r>
            <a:r>
              <a:rPr lang="en-US" altLang="en-US" sz="3200" dirty="0" err="1"/>
              <a:t>reinforcer</a:t>
            </a:r>
            <a:r>
              <a:rPr lang="en-US" altLang="en-US" sz="3200" dirty="0"/>
              <a:t> would act with nearly full force not only on the behaviors that immediately preceded it, but also on those that had been emitted in past hours or days. The task of factoring out which behaviors had actually led to reward could exceed the information processing capacity of a species. (</a:t>
            </a:r>
            <a:r>
              <a:rPr lang="en-US" altLang="zh-CN" sz="3200" dirty="0">
                <a:ea typeface="宋体" panose="02010600030101010101" pitchFamily="2" charset="-122"/>
              </a:rPr>
              <a:t>Ainslie and Herrnstein, 1981)</a:t>
            </a:r>
            <a:endParaRPr lang="en-US" altLang="en-US" sz="3200" dirty="0"/>
          </a:p>
        </p:txBody>
      </p:sp>
    </p:spTree>
    <p:extLst>
      <p:ext uri="{BB962C8B-B14F-4D97-AF65-F5344CB8AC3E}">
        <p14:creationId xmlns:p14="http://schemas.microsoft.com/office/powerpoint/2010/main" val="421344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en-US" dirty="0"/>
              <a:t>High discount rate environment</a:t>
            </a:r>
          </a:p>
        </p:txBody>
      </p:sp>
      <p:sp>
        <p:nvSpPr>
          <p:cNvPr id="28675" name="Rectangle 3"/>
          <p:cNvSpPr>
            <a:spLocks noGrp="1" noChangeArrowheads="1"/>
          </p:cNvSpPr>
          <p:nvPr>
            <p:ph type="body" idx="1"/>
          </p:nvPr>
        </p:nvSpPr>
        <p:spPr/>
        <p:txBody>
          <a:bodyPr>
            <a:noAutofit/>
          </a:bodyPr>
          <a:lstStyle/>
          <a:p>
            <a:pPr eaLnBrk="1" hangingPunct="1"/>
            <a:r>
              <a:rPr lang="en-US" altLang="en-US" sz="3600" dirty="0"/>
              <a:t>Low discount rate environment requires active policy and institutional support.</a:t>
            </a:r>
          </a:p>
          <a:p>
            <a:pPr eaLnBrk="1" hangingPunct="1"/>
            <a:r>
              <a:rPr lang="en-US" altLang="en-US" sz="3600" dirty="0"/>
              <a:t> High discount rate environment requires less active policy or institutional support. Hence it is a passive and low cost environment from institutional point of view. </a:t>
            </a:r>
          </a:p>
          <a:p>
            <a:pPr eaLnBrk="1" hangingPunct="1"/>
            <a:endParaRPr lang="en-US" altLang="en-US" sz="3600" dirty="0"/>
          </a:p>
        </p:txBody>
      </p:sp>
    </p:spTree>
    <p:extLst>
      <p:ext uri="{BB962C8B-B14F-4D97-AF65-F5344CB8AC3E}">
        <p14:creationId xmlns:p14="http://schemas.microsoft.com/office/powerpoint/2010/main" val="41125339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66AE5-5FF5-4281-A049-017738D81F57}"/>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41FEEE73-02BE-48B9-919B-C4ADC79D79CE}"/>
              </a:ext>
            </a:extLst>
          </p:cNvPr>
          <p:cNvSpPr>
            <a:spLocks noGrp="1"/>
          </p:cNvSpPr>
          <p:nvPr>
            <p:ph idx="1"/>
          </p:nvPr>
        </p:nvSpPr>
        <p:spPr/>
        <p:txBody>
          <a:bodyPr>
            <a:normAutofit/>
          </a:bodyPr>
          <a:lstStyle/>
          <a:p>
            <a:r>
              <a:rPr lang="en-US" altLang="en-US" sz="3600" dirty="0"/>
              <a:t>However, at this moment, we may not wish the discount rate to be as high as human nature deems it to be. </a:t>
            </a:r>
          </a:p>
          <a:p>
            <a:r>
              <a:rPr lang="en-US" altLang="en-US" sz="3600" dirty="0"/>
              <a:t>Institutions and policies will still work to keep interest rate lower than the pure market rate.</a:t>
            </a:r>
            <a:endParaRPr lang="en-CA" sz="3600" dirty="0"/>
          </a:p>
        </p:txBody>
      </p:sp>
    </p:spTree>
    <p:extLst>
      <p:ext uri="{BB962C8B-B14F-4D97-AF65-F5344CB8AC3E}">
        <p14:creationId xmlns:p14="http://schemas.microsoft.com/office/powerpoint/2010/main" val="112040457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dirty="0"/>
              <a:t>Policy recommendations</a:t>
            </a:r>
          </a:p>
        </p:txBody>
      </p:sp>
      <p:sp>
        <p:nvSpPr>
          <p:cNvPr id="29699" name="Rectangle 3"/>
          <p:cNvSpPr>
            <a:spLocks noGrp="1" noChangeArrowheads="1"/>
          </p:cNvSpPr>
          <p:nvPr>
            <p:ph type="body" idx="1"/>
          </p:nvPr>
        </p:nvSpPr>
        <p:spPr/>
        <p:txBody>
          <a:bodyPr>
            <a:normAutofit/>
          </a:bodyPr>
          <a:lstStyle/>
          <a:p>
            <a:pPr eaLnBrk="1" hangingPunct="1"/>
            <a:r>
              <a:rPr lang="en-US" altLang="en-US" sz="4000" dirty="0"/>
              <a:t>Higher interest rate than now</a:t>
            </a:r>
          </a:p>
          <a:p>
            <a:pPr eaLnBrk="1" hangingPunct="1"/>
            <a:r>
              <a:rPr lang="en-US" altLang="en-US" sz="4000" dirty="0"/>
              <a:t>How much higher?</a:t>
            </a:r>
          </a:p>
          <a:p>
            <a:pPr eaLnBrk="1" hangingPunct="1"/>
            <a:r>
              <a:rPr lang="en-US" altLang="en-US" sz="4000" dirty="0"/>
              <a:t>Let the market take on more active roles. Governments only insure small depositors, instead of large banks as well. </a:t>
            </a:r>
          </a:p>
          <a:p>
            <a:pPr eaLnBrk="1" hangingPunct="1"/>
            <a:r>
              <a:rPr lang="en-US" altLang="en-US" sz="4000" dirty="0"/>
              <a:t>Interest rate will increase to reflect the risk. </a:t>
            </a:r>
          </a:p>
          <a:p>
            <a:pPr eaLnBrk="1" hangingPunct="1"/>
            <a:endParaRPr lang="en-US" altLang="en-US" sz="4000" dirty="0"/>
          </a:p>
        </p:txBody>
      </p:sp>
    </p:spTree>
    <p:extLst>
      <p:ext uri="{BB962C8B-B14F-4D97-AF65-F5344CB8AC3E}">
        <p14:creationId xmlns:p14="http://schemas.microsoft.com/office/powerpoint/2010/main" val="5167257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endParaRPr lang="en-US" altLang="en-US" dirty="0"/>
          </a:p>
        </p:txBody>
      </p:sp>
      <p:sp>
        <p:nvSpPr>
          <p:cNvPr id="30723" name="Rectangle 3"/>
          <p:cNvSpPr>
            <a:spLocks noGrp="1" noChangeArrowheads="1"/>
          </p:cNvSpPr>
          <p:nvPr>
            <p:ph type="body" idx="1"/>
          </p:nvPr>
        </p:nvSpPr>
        <p:spPr/>
        <p:txBody>
          <a:bodyPr>
            <a:normAutofit fontScale="92500" lnSpcReduction="10000"/>
          </a:bodyPr>
          <a:lstStyle/>
          <a:p>
            <a:pPr eaLnBrk="1" hangingPunct="1"/>
            <a:r>
              <a:rPr lang="en-US" altLang="en-US" sz="3600" dirty="0"/>
              <a:t>In countries with two tier financial systems, such as in China, it is often difficult for private businesses to obtain loans. </a:t>
            </a:r>
          </a:p>
          <a:p>
            <a:pPr eaLnBrk="1" hangingPunct="1"/>
            <a:r>
              <a:rPr lang="en-US" altLang="en-US" sz="3600" dirty="0"/>
              <a:t>Illegal but common practice is to set up private credit unions to attract deposits and make loans. </a:t>
            </a:r>
          </a:p>
          <a:p>
            <a:pPr eaLnBrk="1" hangingPunct="1"/>
            <a:r>
              <a:rPr lang="en-US" altLang="en-US" sz="3600" dirty="0"/>
              <a:t>Deposit rates are much higher than official rates from banks. </a:t>
            </a:r>
          </a:p>
          <a:p>
            <a:pPr eaLnBrk="1" hangingPunct="1"/>
            <a:r>
              <a:rPr lang="en-US" altLang="en-US" sz="3600" dirty="0"/>
              <a:t>This shows that discount rate without government guarantees are much higher. </a:t>
            </a:r>
          </a:p>
          <a:p>
            <a:pPr eaLnBrk="1" hangingPunct="1"/>
            <a:endParaRPr lang="en-US" altLang="en-US" dirty="0"/>
          </a:p>
        </p:txBody>
      </p:sp>
    </p:spTree>
    <p:extLst>
      <p:ext uri="{BB962C8B-B14F-4D97-AF65-F5344CB8AC3E}">
        <p14:creationId xmlns:p14="http://schemas.microsoft.com/office/powerpoint/2010/main" val="24707312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endParaRPr lang="en-US" altLang="en-US" dirty="0"/>
          </a:p>
        </p:txBody>
      </p:sp>
      <p:sp>
        <p:nvSpPr>
          <p:cNvPr id="31747" name="Rectangle 3"/>
          <p:cNvSpPr>
            <a:spLocks noGrp="1" noChangeArrowheads="1"/>
          </p:cNvSpPr>
          <p:nvPr>
            <p:ph type="body" idx="1"/>
          </p:nvPr>
        </p:nvSpPr>
        <p:spPr/>
        <p:txBody>
          <a:bodyPr>
            <a:noAutofit/>
          </a:bodyPr>
          <a:lstStyle/>
          <a:p>
            <a:pPr eaLnBrk="1" hangingPunct="1"/>
            <a:r>
              <a:rPr lang="en-US" altLang="en-US" sz="4000" dirty="0"/>
              <a:t>But doesn’t higher discount rate lower the rate of economic growth? </a:t>
            </a:r>
          </a:p>
          <a:p>
            <a:pPr eaLnBrk="1" hangingPunct="1"/>
            <a:r>
              <a:rPr lang="en-US" altLang="en-US" sz="4000" dirty="0"/>
              <a:t>If the amount of fuel is unlimited, driving at a higher speed will get you further. </a:t>
            </a:r>
          </a:p>
          <a:p>
            <a:pPr eaLnBrk="1" hangingPunct="1"/>
            <a:r>
              <a:rPr lang="en-US" altLang="en-US" sz="4000" dirty="0"/>
              <a:t>If the amount of fuel is limited, driving at 70km/hour will get you further than driving at 150km/hour.</a:t>
            </a:r>
          </a:p>
          <a:p>
            <a:pPr eaLnBrk="1" hangingPunct="1"/>
            <a:r>
              <a:rPr lang="en-US" altLang="en-US" sz="4000" dirty="0"/>
              <a:t> </a:t>
            </a:r>
          </a:p>
        </p:txBody>
      </p:sp>
    </p:spTree>
    <p:extLst>
      <p:ext uri="{BB962C8B-B14F-4D97-AF65-F5344CB8AC3E}">
        <p14:creationId xmlns:p14="http://schemas.microsoft.com/office/powerpoint/2010/main" val="391383661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endParaRPr lang="en-US" altLang="en-US" dirty="0"/>
          </a:p>
        </p:txBody>
      </p:sp>
      <p:sp>
        <p:nvSpPr>
          <p:cNvPr id="32771" name="Rectangle 3"/>
          <p:cNvSpPr>
            <a:spLocks noGrp="1" noChangeArrowheads="1"/>
          </p:cNvSpPr>
          <p:nvPr>
            <p:ph type="body" idx="1"/>
          </p:nvPr>
        </p:nvSpPr>
        <p:spPr/>
        <p:txBody>
          <a:bodyPr/>
          <a:lstStyle/>
          <a:p>
            <a:pPr eaLnBrk="1" hangingPunct="1">
              <a:lnSpc>
                <a:spcPct val="90000"/>
              </a:lnSpc>
            </a:pPr>
            <a:r>
              <a:rPr lang="en-US" altLang="en-US" sz="3200" dirty="0"/>
              <a:t>Low discount rate does stimulate economic growth over short term. </a:t>
            </a:r>
          </a:p>
          <a:p>
            <a:pPr eaLnBrk="1" hangingPunct="1">
              <a:lnSpc>
                <a:spcPct val="90000"/>
              </a:lnSpc>
            </a:pPr>
            <a:r>
              <a:rPr lang="en-US" altLang="en-US" sz="3200" dirty="0"/>
              <a:t>However, with little growth prospect in real economy in most parts of the world, money, which is made abundant under low interest rate environment, is concentrated in real estates, stock market and commodity speculation. </a:t>
            </a:r>
          </a:p>
          <a:p>
            <a:pPr eaLnBrk="1" hangingPunct="1">
              <a:lnSpc>
                <a:spcPct val="90000"/>
              </a:lnSpc>
            </a:pPr>
            <a:r>
              <a:rPr lang="en-US" altLang="en-US" sz="3200" dirty="0"/>
              <a:t>This is what caused eventual collapse of the financial system in 2008</a:t>
            </a:r>
          </a:p>
          <a:p>
            <a:pPr eaLnBrk="1" hangingPunct="1">
              <a:lnSpc>
                <a:spcPct val="90000"/>
              </a:lnSpc>
            </a:pPr>
            <a:endParaRPr lang="en-US" altLang="en-US" sz="3200" dirty="0"/>
          </a:p>
          <a:p>
            <a:pPr eaLnBrk="1" hangingPunct="1">
              <a:lnSpc>
                <a:spcPct val="90000"/>
              </a:lnSpc>
            </a:pPr>
            <a:endParaRPr lang="en-US" altLang="en-US" dirty="0"/>
          </a:p>
        </p:txBody>
      </p:sp>
    </p:spTree>
    <p:extLst>
      <p:ext uri="{BB962C8B-B14F-4D97-AF65-F5344CB8AC3E}">
        <p14:creationId xmlns:p14="http://schemas.microsoft.com/office/powerpoint/2010/main" val="181210474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endParaRPr lang="en-US" altLang="en-US" dirty="0"/>
          </a:p>
        </p:txBody>
      </p:sp>
      <p:sp>
        <p:nvSpPr>
          <p:cNvPr id="33795" name="Rectangle 3"/>
          <p:cNvSpPr>
            <a:spLocks noGrp="1" noChangeArrowheads="1"/>
          </p:cNvSpPr>
          <p:nvPr>
            <p:ph type="body" idx="1"/>
          </p:nvPr>
        </p:nvSpPr>
        <p:spPr/>
        <p:txBody>
          <a:bodyPr>
            <a:normAutofit/>
          </a:bodyPr>
          <a:lstStyle/>
          <a:p>
            <a:pPr eaLnBrk="1" hangingPunct="1">
              <a:lnSpc>
                <a:spcPct val="90000"/>
              </a:lnSpc>
            </a:pPr>
            <a:r>
              <a:rPr lang="en-US" altLang="en-US" sz="3600" dirty="0"/>
              <a:t>In the living world, a system is only sustainable if its biological return is nonnegative.</a:t>
            </a:r>
          </a:p>
          <a:p>
            <a:pPr eaLnBrk="1" hangingPunct="1">
              <a:lnSpc>
                <a:spcPct val="90000"/>
              </a:lnSpc>
            </a:pPr>
            <a:r>
              <a:rPr lang="en-US" altLang="en-US" sz="3600" dirty="0"/>
              <a:t>In any society in which the fertility rate is below replacement rate, policies that promote economic growth will make the society less sustainable. </a:t>
            </a:r>
          </a:p>
        </p:txBody>
      </p:sp>
    </p:spTree>
    <p:extLst>
      <p:ext uri="{BB962C8B-B14F-4D97-AF65-F5344CB8AC3E}">
        <p14:creationId xmlns:p14="http://schemas.microsoft.com/office/powerpoint/2010/main" val="120234959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7DD26-C8C4-4D72-889C-DA21C540F991}"/>
              </a:ext>
            </a:extLst>
          </p:cNvPr>
          <p:cNvSpPr>
            <a:spLocks noGrp="1"/>
          </p:cNvSpPr>
          <p:nvPr>
            <p:ph type="title"/>
          </p:nvPr>
        </p:nvSpPr>
        <p:spPr/>
        <p:txBody>
          <a:bodyPr/>
          <a:lstStyle/>
          <a:p>
            <a:r>
              <a:rPr lang="en-CA" dirty="0"/>
              <a:t>US stock market performance after 2008</a:t>
            </a:r>
          </a:p>
        </p:txBody>
      </p:sp>
      <p:sp>
        <p:nvSpPr>
          <p:cNvPr id="3" name="Content Placeholder 2">
            <a:extLst>
              <a:ext uri="{FF2B5EF4-FFF2-40B4-BE49-F238E27FC236}">
                <a16:creationId xmlns:a16="http://schemas.microsoft.com/office/drawing/2014/main" id="{D79948AF-FB73-4F49-85FE-0C3BDDB7852C}"/>
              </a:ext>
            </a:extLst>
          </p:cNvPr>
          <p:cNvSpPr>
            <a:spLocks noGrp="1"/>
          </p:cNvSpPr>
          <p:nvPr>
            <p:ph idx="1"/>
          </p:nvPr>
        </p:nvSpPr>
        <p:spPr/>
        <p:txBody>
          <a:bodyPr/>
          <a:lstStyle/>
          <a:p>
            <a:r>
              <a:rPr lang="en-CA" dirty="0"/>
              <a:t>US stock market experienced the longest boom in history after 2008.</a:t>
            </a:r>
          </a:p>
          <a:p>
            <a:r>
              <a:rPr lang="en-CA" dirty="0"/>
              <a:t>Many consider it the proof of success of the new monetary policy, or MMT (Modern Monetary Theory).</a:t>
            </a:r>
          </a:p>
          <a:p>
            <a:r>
              <a:rPr lang="en-CA" dirty="0"/>
              <a:t>The key ingredient of the new monetary policy is to keep interest rate low and to keep printing money.</a:t>
            </a:r>
          </a:p>
          <a:p>
            <a:r>
              <a:rPr lang="en-CA" dirty="0"/>
              <a:t>We will look at the US fertility rates after 2000.</a:t>
            </a:r>
          </a:p>
          <a:p>
            <a:endParaRPr lang="en-CA" dirty="0"/>
          </a:p>
        </p:txBody>
      </p:sp>
    </p:spTree>
    <p:extLst>
      <p:ext uri="{BB962C8B-B14F-4D97-AF65-F5344CB8AC3E}">
        <p14:creationId xmlns:p14="http://schemas.microsoft.com/office/powerpoint/2010/main" val="2994246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79FE5-B6C8-4EE2-8C0D-00B5DCF823CD}"/>
              </a:ext>
            </a:extLst>
          </p:cNvPr>
          <p:cNvSpPr>
            <a:spLocks noGrp="1"/>
          </p:cNvSpPr>
          <p:nvPr>
            <p:ph type="title"/>
          </p:nvPr>
        </p:nvSpPr>
        <p:spPr/>
        <p:txBody>
          <a:bodyPr/>
          <a:lstStyle/>
          <a:p>
            <a:r>
              <a:rPr lang="en-CA" dirty="0"/>
              <a:t>Overall</a:t>
            </a:r>
          </a:p>
        </p:txBody>
      </p:sp>
      <p:sp>
        <p:nvSpPr>
          <p:cNvPr id="3" name="Content Placeholder 2">
            <a:extLst>
              <a:ext uri="{FF2B5EF4-FFF2-40B4-BE49-F238E27FC236}">
                <a16:creationId xmlns:a16="http://schemas.microsoft.com/office/drawing/2014/main" id="{AC462148-4D98-485C-BB5A-ADAACF81C05E}"/>
              </a:ext>
            </a:extLst>
          </p:cNvPr>
          <p:cNvSpPr>
            <a:spLocks noGrp="1"/>
          </p:cNvSpPr>
          <p:nvPr>
            <p:ph idx="1"/>
          </p:nvPr>
        </p:nvSpPr>
        <p:spPr/>
        <p:txBody>
          <a:bodyPr/>
          <a:lstStyle/>
          <a:p>
            <a:r>
              <a:rPr lang="en-CA" dirty="0"/>
              <a:t>In a low discount rate environment, the society is obsessed with the future. </a:t>
            </a:r>
          </a:p>
          <a:p>
            <a:r>
              <a:rPr lang="en-CA" dirty="0"/>
              <a:t>There is no future.</a:t>
            </a:r>
          </a:p>
        </p:txBody>
      </p:sp>
    </p:spTree>
    <p:extLst>
      <p:ext uri="{BB962C8B-B14F-4D97-AF65-F5344CB8AC3E}">
        <p14:creationId xmlns:p14="http://schemas.microsoft.com/office/powerpoint/2010/main" val="75931474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0B532-00C9-4A61-8AE9-1C4ED1A4F2AC}"/>
              </a:ext>
            </a:extLst>
          </p:cNvPr>
          <p:cNvSpPr>
            <a:spLocks noGrp="1"/>
          </p:cNvSpPr>
          <p:nvPr>
            <p:ph type="title"/>
          </p:nvPr>
        </p:nvSpPr>
        <p:spPr/>
        <p:txBody>
          <a:bodyPr/>
          <a:lstStyle/>
          <a:p>
            <a:r>
              <a:rPr lang="en-CA" dirty="0"/>
              <a:t>US fertility rate</a:t>
            </a:r>
          </a:p>
        </p:txBody>
      </p:sp>
      <p:graphicFrame>
        <p:nvGraphicFramePr>
          <p:cNvPr id="4" name="Content Placeholder 3">
            <a:extLst>
              <a:ext uri="{FF2B5EF4-FFF2-40B4-BE49-F238E27FC236}">
                <a16:creationId xmlns:a16="http://schemas.microsoft.com/office/drawing/2014/main" id="{F30C1590-AAA2-4E07-9A59-A58AE92F85B0}"/>
              </a:ext>
            </a:extLst>
          </p:cNvPr>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2789714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0DE9-934B-40D8-8756-401E29A08FE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D4289D0-A233-4980-A2B1-BFD8AA37464E}"/>
              </a:ext>
            </a:extLst>
          </p:cNvPr>
          <p:cNvSpPr>
            <a:spLocks noGrp="1"/>
          </p:cNvSpPr>
          <p:nvPr>
            <p:ph idx="1"/>
          </p:nvPr>
        </p:nvSpPr>
        <p:spPr/>
        <p:txBody>
          <a:bodyPr/>
          <a:lstStyle/>
          <a:p>
            <a:r>
              <a:rPr lang="en-CA" dirty="0"/>
              <a:t>US fertility rate has dropped steadily after 2008.</a:t>
            </a:r>
          </a:p>
          <a:p>
            <a:r>
              <a:rPr lang="en-CA" dirty="0"/>
              <a:t>It keeps dropping amid the long bull market.</a:t>
            </a:r>
          </a:p>
          <a:p>
            <a:r>
              <a:rPr lang="en-CA" dirty="0"/>
              <a:t>Now the US fertility is far below the replacement rate.</a:t>
            </a:r>
          </a:p>
          <a:p>
            <a:r>
              <a:rPr lang="en-CA" dirty="0"/>
              <a:t>This shows that the stock market boom doesn’t bring benefit to average households.</a:t>
            </a:r>
          </a:p>
          <a:p>
            <a:r>
              <a:rPr lang="en-CA" dirty="0"/>
              <a:t>Instead it harms the financial capacity of average households.</a:t>
            </a:r>
          </a:p>
          <a:p>
            <a:endParaRPr lang="en-CA" dirty="0"/>
          </a:p>
          <a:p>
            <a:endParaRPr lang="en-CA" dirty="0"/>
          </a:p>
        </p:txBody>
      </p:sp>
    </p:spTree>
    <p:extLst>
      <p:ext uri="{BB962C8B-B14F-4D97-AF65-F5344CB8AC3E}">
        <p14:creationId xmlns:p14="http://schemas.microsoft.com/office/powerpoint/2010/main" val="178798274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01963-D528-44F5-A5B4-F573ED871A6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87C762B-E535-4F58-940F-81309F0FC5C9}"/>
              </a:ext>
            </a:extLst>
          </p:cNvPr>
          <p:cNvSpPr>
            <a:spLocks noGrp="1"/>
          </p:cNvSpPr>
          <p:nvPr>
            <p:ph idx="1"/>
          </p:nvPr>
        </p:nvSpPr>
        <p:spPr/>
        <p:txBody>
          <a:bodyPr>
            <a:normAutofit fontScale="92500" lnSpcReduction="10000"/>
          </a:bodyPr>
          <a:lstStyle/>
          <a:p>
            <a:r>
              <a:rPr lang="en-CA" dirty="0"/>
              <a:t>This should be obvious. </a:t>
            </a:r>
          </a:p>
          <a:p>
            <a:r>
              <a:rPr lang="en-CA" dirty="0"/>
              <a:t>Money printing is always a way of wealth transfer, not a way of wealth creation.</a:t>
            </a:r>
          </a:p>
          <a:p>
            <a:r>
              <a:rPr lang="en-CA" dirty="0"/>
              <a:t>Specifically, money printing transfer wealth from the working class to the elite; money printing transfer wealth from the working people to the retired; money printing transfer wealth from real economic sectors to financial sectors.</a:t>
            </a:r>
          </a:p>
          <a:p>
            <a:r>
              <a:rPr lang="en-CA" dirty="0"/>
              <a:t>Money printing exacerbates the mismatch between biological capacity and financial capacity.</a:t>
            </a:r>
          </a:p>
          <a:p>
            <a:r>
              <a:rPr lang="en-CA" dirty="0"/>
              <a:t>This is why fertility rates are so low in countries with powerful governments. </a:t>
            </a:r>
          </a:p>
        </p:txBody>
      </p:sp>
    </p:spTree>
    <p:extLst>
      <p:ext uri="{BB962C8B-B14F-4D97-AF65-F5344CB8AC3E}">
        <p14:creationId xmlns:p14="http://schemas.microsoft.com/office/powerpoint/2010/main" val="161971179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en-US" dirty="0"/>
              <a:t>Past, Present and Future</a:t>
            </a:r>
          </a:p>
        </p:txBody>
      </p:sp>
      <p:sp>
        <p:nvSpPr>
          <p:cNvPr id="26627" name="Rectangle 3"/>
          <p:cNvSpPr>
            <a:spLocks noGrp="1" noChangeArrowheads="1"/>
          </p:cNvSpPr>
          <p:nvPr>
            <p:ph type="body" idx="1"/>
          </p:nvPr>
        </p:nvSpPr>
        <p:spPr/>
        <p:txBody>
          <a:bodyPr>
            <a:normAutofit fontScale="92500" lnSpcReduction="20000"/>
          </a:bodyPr>
          <a:lstStyle/>
          <a:p>
            <a:pPr eaLnBrk="1" hangingPunct="1"/>
            <a:r>
              <a:rPr lang="en-US" altLang="en-US" sz="4000" dirty="0"/>
              <a:t>In the most time of past several hundred years, low discount rate, high fixed cost societies are more competitive and spread out. </a:t>
            </a:r>
          </a:p>
          <a:p>
            <a:pPr eaLnBrk="1" hangingPunct="1"/>
            <a:r>
              <a:rPr lang="en-US" altLang="en-US" sz="4000" dirty="0"/>
              <a:t>However, in the last several decades, the trend has reversed. Low discount rate, high fixed cost societies face below replacement fertility rate and population aging.</a:t>
            </a:r>
          </a:p>
          <a:p>
            <a:pPr eaLnBrk="1" hangingPunct="1"/>
            <a:r>
              <a:rPr lang="en-US" altLang="en-US" sz="4000" dirty="0"/>
              <a:t>High discount rate, low fixed cost societies are spreading out. It is time to reconsider  and reverse low discount rate policy. </a:t>
            </a:r>
          </a:p>
        </p:txBody>
      </p:sp>
    </p:spTree>
    <p:extLst>
      <p:ext uri="{BB962C8B-B14F-4D97-AF65-F5344CB8AC3E}">
        <p14:creationId xmlns:p14="http://schemas.microsoft.com/office/powerpoint/2010/main" val="411394602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2D207-09E2-4449-9D9E-09E74D88DB56}"/>
              </a:ext>
            </a:extLst>
          </p:cNvPr>
          <p:cNvSpPr>
            <a:spLocks noGrp="1"/>
          </p:cNvSpPr>
          <p:nvPr>
            <p:ph type="title"/>
          </p:nvPr>
        </p:nvSpPr>
        <p:spPr/>
        <p:txBody>
          <a:bodyPr/>
          <a:lstStyle/>
          <a:p>
            <a:r>
              <a:rPr lang="en-CA" dirty="0"/>
              <a:t>Reference</a:t>
            </a:r>
          </a:p>
        </p:txBody>
      </p:sp>
      <p:sp>
        <p:nvSpPr>
          <p:cNvPr id="3" name="Content Placeholder 2">
            <a:extLst>
              <a:ext uri="{FF2B5EF4-FFF2-40B4-BE49-F238E27FC236}">
                <a16:creationId xmlns:a16="http://schemas.microsoft.com/office/drawing/2014/main" id="{7982D1D5-CFB3-4762-8441-F59C77B98D3E}"/>
              </a:ext>
            </a:extLst>
          </p:cNvPr>
          <p:cNvSpPr>
            <a:spLocks noGrp="1"/>
          </p:cNvSpPr>
          <p:nvPr>
            <p:ph idx="1"/>
          </p:nvPr>
        </p:nvSpPr>
        <p:spPr/>
        <p:txBody>
          <a:bodyPr/>
          <a:lstStyle/>
          <a:p>
            <a:r>
              <a:rPr lang="en-CA" dirty="0"/>
              <a:t>For more systematic discussion, please refer to</a:t>
            </a:r>
          </a:p>
          <a:p>
            <a:r>
              <a:rPr lang="en-US" dirty="0"/>
              <a:t>  </a:t>
            </a:r>
            <a:r>
              <a:rPr lang="en-US" u="sng" dirty="0">
                <a:hlinkClick r:id="rId2"/>
              </a:rPr>
              <a:t>The Nature of Discounting</a:t>
            </a:r>
            <a:r>
              <a:rPr lang="en-US" dirty="0"/>
              <a:t>, </a:t>
            </a:r>
            <a:r>
              <a:rPr lang="en-US" i="1" dirty="0"/>
              <a:t>Structural Change and Economic Dynamics</a:t>
            </a:r>
            <a:r>
              <a:rPr lang="en-US" dirty="0"/>
              <a:t>, (2012), Vol. 23, p. 313-324</a:t>
            </a:r>
          </a:p>
          <a:p>
            <a:endParaRPr lang="en-CA" dirty="0"/>
          </a:p>
          <a:p>
            <a:endParaRPr lang="en-CA" dirty="0"/>
          </a:p>
        </p:txBody>
      </p:sp>
    </p:spTree>
    <p:extLst>
      <p:ext uri="{BB962C8B-B14F-4D97-AF65-F5344CB8AC3E}">
        <p14:creationId xmlns:p14="http://schemas.microsoft.com/office/powerpoint/2010/main" val="372084268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D7F48-D605-44F6-8DC1-94A3DD3E4589}"/>
              </a:ext>
            </a:extLst>
          </p:cNvPr>
          <p:cNvSpPr>
            <a:spLocks noGrp="1"/>
          </p:cNvSpPr>
          <p:nvPr>
            <p:ph type="title"/>
          </p:nvPr>
        </p:nvSpPr>
        <p:spPr/>
        <p:txBody>
          <a:bodyPr/>
          <a:lstStyle/>
          <a:p>
            <a:r>
              <a:rPr lang="en-CA" dirty="0"/>
              <a:t>4. Richard Cantillon and Cantillon effect</a:t>
            </a:r>
          </a:p>
        </p:txBody>
      </p:sp>
      <p:sp>
        <p:nvSpPr>
          <p:cNvPr id="3" name="Content Placeholder 2">
            <a:extLst>
              <a:ext uri="{FF2B5EF4-FFF2-40B4-BE49-F238E27FC236}">
                <a16:creationId xmlns:a16="http://schemas.microsoft.com/office/drawing/2014/main" id="{EC2FB2D0-5BA1-4F47-9A68-F1A9DA46C20B}"/>
              </a:ext>
            </a:extLst>
          </p:cNvPr>
          <p:cNvSpPr>
            <a:spLocks noGrp="1"/>
          </p:cNvSpPr>
          <p:nvPr>
            <p:ph idx="1"/>
          </p:nvPr>
        </p:nvSpPr>
        <p:spPr/>
        <p:txBody>
          <a:bodyPr>
            <a:normAutofit/>
          </a:bodyPr>
          <a:lstStyle/>
          <a:p>
            <a:r>
              <a:rPr lang="en-CA" dirty="0"/>
              <a:t>Richard Cantillon (1680s – 1734?) was an Irish French banker and economist.</a:t>
            </a:r>
          </a:p>
          <a:p>
            <a:r>
              <a:rPr lang="en-US" b="0" i="0" dirty="0">
                <a:solidFill>
                  <a:srgbClr val="202122"/>
                </a:solidFill>
                <a:effectLst/>
                <a:latin typeface="Arial" panose="020B0604020202020204" pitchFamily="34" charset="0"/>
              </a:rPr>
              <a:t>During the late 1710s and early 1720s, Cantillon speculated in, and later helped fund, </a:t>
            </a:r>
            <a:r>
              <a:rPr lang="en-US" b="0" i="0" u="none" strike="noStrike" dirty="0">
                <a:solidFill>
                  <a:srgbClr val="0645AD"/>
                </a:solidFill>
                <a:effectLst/>
                <a:latin typeface="Arial" panose="020B0604020202020204" pitchFamily="34" charset="0"/>
                <a:hlinkClick r:id="rId2" tooltip="John Law (economist)"/>
              </a:rPr>
              <a:t>John Law</a:t>
            </a:r>
            <a:r>
              <a:rPr lang="en-US" b="0" i="0" dirty="0">
                <a:solidFill>
                  <a:srgbClr val="202122"/>
                </a:solidFill>
                <a:effectLst/>
                <a:latin typeface="Arial" panose="020B0604020202020204" pitchFamily="34" charset="0"/>
              </a:rPr>
              <a:t>'s </a:t>
            </a:r>
            <a:r>
              <a:rPr lang="en-US" b="0" i="0" u="none" strike="noStrike" dirty="0">
                <a:solidFill>
                  <a:srgbClr val="0645AD"/>
                </a:solidFill>
                <a:effectLst/>
                <a:latin typeface="Arial" panose="020B0604020202020204" pitchFamily="34" charset="0"/>
                <a:hlinkClick r:id="rId3" tooltip="Mississippi Company"/>
              </a:rPr>
              <a:t>Mississippi Company</a:t>
            </a:r>
            <a:r>
              <a:rPr lang="en-US" b="0" i="0" dirty="0">
                <a:solidFill>
                  <a:srgbClr val="202122"/>
                </a:solidFill>
                <a:effectLst/>
                <a:latin typeface="Arial" panose="020B0604020202020204" pitchFamily="34" charset="0"/>
              </a:rPr>
              <a:t>, from which he acquired great wealth. </a:t>
            </a:r>
          </a:p>
          <a:p>
            <a:r>
              <a:rPr lang="en-US" b="0" i="0" dirty="0">
                <a:solidFill>
                  <a:srgbClr val="202122"/>
                </a:solidFill>
                <a:effectLst/>
                <a:latin typeface="Arial" panose="020B0604020202020204" pitchFamily="34" charset="0"/>
              </a:rPr>
              <a:t>However, his success came at a cost to his debtors, who pursued him with lawsuits, criminal charges, and even murder plots until his death in 1734.</a:t>
            </a:r>
            <a:endParaRPr lang="en-CA" dirty="0"/>
          </a:p>
          <a:p>
            <a:endParaRPr lang="en-CA" b="0" i="1" dirty="0">
              <a:solidFill>
                <a:srgbClr val="333333"/>
              </a:solidFill>
              <a:effectLst/>
              <a:latin typeface="Sitka Text" panose="02000505000000020004" pitchFamily="2" charset="0"/>
            </a:endParaRPr>
          </a:p>
          <a:p>
            <a:endParaRPr lang="en-CA" dirty="0"/>
          </a:p>
        </p:txBody>
      </p:sp>
    </p:spTree>
    <p:extLst>
      <p:ext uri="{BB962C8B-B14F-4D97-AF65-F5344CB8AC3E}">
        <p14:creationId xmlns:p14="http://schemas.microsoft.com/office/powerpoint/2010/main" val="17122011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570D8-A9BF-467E-81D8-FA74EE97D9C2}"/>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E10A2DC7-7DD5-409A-9085-02E200564301}"/>
              </a:ext>
            </a:extLst>
          </p:cNvPr>
          <p:cNvSpPr>
            <a:spLocks noGrp="1"/>
          </p:cNvSpPr>
          <p:nvPr>
            <p:ph idx="1"/>
          </p:nvPr>
        </p:nvSpPr>
        <p:spPr/>
        <p:txBody>
          <a:bodyPr>
            <a:normAutofit/>
          </a:bodyPr>
          <a:lstStyle/>
          <a:p>
            <a:r>
              <a:rPr lang="en-CA" dirty="0"/>
              <a:t>He wrote </a:t>
            </a:r>
            <a:r>
              <a:rPr lang="en-US" b="0" i="1" dirty="0">
                <a:solidFill>
                  <a:srgbClr val="333333"/>
                </a:solidFill>
                <a:effectLst/>
                <a:latin typeface="Sitka Text" panose="02000505000000020004" pitchFamily="2" charset="0"/>
              </a:rPr>
              <a:t>Essay on the Nature of Trade in General</a:t>
            </a:r>
            <a:r>
              <a:rPr lang="en-CA" b="0" i="1" dirty="0">
                <a:solidFill>
                  <a:srgbClr val="333333"/>
                </a:solidFill>
                <a:effectLst/>
                <a:latin typeface="Sitka Text" panose="02000505000000020004" pitchFamily="2" charset="0"/>
              </a:rPr>
              <a:t>.</a:t>
            </a:r>
          </a:p>
          <a:p>
            <a:r>
              <a:rPr lang="en-CA" dirty="0">
                <a:solidFill>
                  <a:srgbClr val="333333"/>
                </a:solidFill>
                <a:latin typeface="Sitka Text" panose="02000505000000020004" pitchFamily="2" charset="0"/>
              </a:rPr>
              <a:t>It was initially circulated around 1730s and published in 1755</a:t>
            </a:r>
          </a:p>
          <a:p>
            <a:r>
              <a:rPr lang="en-CA" dirty="0"/>
              <a:t>It was the first systematic presentation of economic theory</a:t>
            </a:r>
          </a:p>
          <a:p>
            <a:r>
              <a:rPr lang="en-US" dirty="0">
                <a:solidFill>
                  <a:srgbClr val="202122"/>
                </a:solidFill>
                <a:latin typeface="Arial" panose="020B0604020202020204" pitchFamily="34" charset="0"/>
              </a:rPr>
              <a:t>The</a:t>
            </a:r>
            <a:r>
              <a:rPr lang="en-US" b="0" i="0" dirty="0">
                <a:solidFill>
                  <a:srgbClr val="202122"/>
                </a:solidFill>
                <a:effectLst/>
                <a:latin typeface="Arial" panose="020B0604020202020204" pitchFamily="34" charset="0"/>
              </a:rPr>
              <a:t> book was considered by </a:t>
            </a:r>
            <a:r>
              <a:rPr lang="en-US" b="0" i="0" u="none" strike="noStrike" dirty="0">
                <a:solidFill>
                  <a:srgbClr val="0645AD"/>
                </a:solidFill>
                <a:effectLst/>
                <a:latin typeface="Arial" panose="020B0604020202020204" pitchFamily="34" charset="0"/>
                <a:hlinkClick r:id="rId2" tooltip="William Stanley Jevons"/>
              </a:rPr>
              <a:t>William Stanley Jevons</a:t>
            </a:r>
            <a:r>
              <a:rPr lang="en-US" b="0" i="0" dirty="0">
                <a:solidFill>
                  <a:srgbClr val="202122"/>
                </a:solidFill>
                <a:effectLst/>
                <a:latin typeface="Arial" panose="020B0604020202020204" pitchFamily="34" charset="0"/>
              </a:rPr>
              <a:t> to be the "cradle of </a:t>
            </a:r>
            <a:r>
              <a:rPr lang="en-US" b="0" i="0" u="none" strike="noStrike" dirty="0">
                <a:solidFill>
                  <a:srgbClr val="0645AD"/>
                </a:solidFill>
                <a:effectLst/>
                <a:latin typeface="Arial" panose="020B0604020202020204" pitchFamily="34" charset="0"/>
                <a:hlinkClick r:id="rId3" tooltip="Political economy"/>
              </a:rPr>
              <a:t>political economy</a:t>
            </a:r>
            <a:r>
              <a:rPr lang="en-US" b="0" i="0" dirty="0">
                <a:solidFill>
                  <a:srgbClr val="202122"/>
                </a:solidFill>
                <a:effectLst/>
                <a:latin typeface="Arial" panose="020B0604020202020204" pitchFamily="34" charset="0"/>
              </a:rPr>
              <a:t>".</a:t>
            </a:r>
            <a:endParaRPr lang="en-CA" dirty="0"/>
          </a:p>
          <a:p>
            <a:endParaRPr lang="en-CA" dirty="0"/>
          </a:p>
        </p:txBody>
      </p:sp>
    </p:spTree>
    <p:extLst>
      <p:ext uri="{BB962C8B-B14F-4D97-AF65-F5344CB8AC3E}">
        <p14:creationId xmlns:p14="http://schemas.microsoft.com/office/powerpoint/2010/main" val="16771522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FE7A2-7BA7-48FE-979B-2BC925500EFE}"/>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5F6BC317-ABD2-4596-A284-B9774021A9DF}"/>
              </a:ext>
            </a:extLst>
          </p:cNvPr>
          <p:cNvSpPr>
            <a:spLocks noGrp="1"/>
          </p:cNvSpPr>
          <p:nvPr>
            <p:ph idx="1"/>
          </p:nvPr>
        </p:nvSpPr>
        <p:spPr/>
        <p:txBody>
          <a:bodyPr/>
          <a:lstStyle/>
          <a:p>
            <a:r>
              <a:rPr lang="en-CA" dirty="0"/>
              <a:t>Cantillon observed that the increased money supply won’t be distributed evenly among the population. Those who close to money get money first and get more money.</a:t>
            </a:r>
          </a:p>
          <a:p>
            <a:r>
              <a:rPr lang="en-CA" dirty="0"/>
              <a:t>For example, the rescue packages during pandemics are not distributed evenly among the population. In general, the more powerful people get more rescue money than the less powerful. </a:t>
            </a:r>
          </a:p>
          <a:p>
            <a:r>
              <a:rPr lang="en-CA" dirty="0"/>
              <a:t>This is why stock price soars and housing prices soars during pandemics, despite economic downturn.</a:t>
            </a:r>
          </a:p>
          <a:p>
            <a:r>
              <a:rPr lang="en-CA" dirty="0"/>
              <a:t>This phenomena is called Cantillon effect.</a:t>
            </a:r>
          </a:p>
        </p:txBody>
      </p:sp>
    </p:spTree>
    <p:extLst>
      <p:ext uri="{BB962C8B-B14F-4D97-AF65-F5344CB8AC3E}">
        <p14:creationId xmlns:p14="http://schemas.microsoft.com/office/powerpoint/2010/main" val="73258461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D06D7-E8A8-4433-8B5D-0E8E75E7A470}"/>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A87D2E21-BFED-4DCF-BA19-0ED3270A6FA4}"/>
              </a:ext>
            </a:extLst>
          </p:cNvPr>
          <p:cNvSpPr>
            <a:spLocks noGrp="1"/>
          </p:cNvSpPr>
          <p:nvPr>
            <p:ph idx="1"/>
          </p:nvPr>
        </p:nvSpPr>
        <p:spPr/>
        <p:txBody>
          <a:bodyPr/>
          <a:lstStyle/>
          <a:p>
            <a:r>
              <a:rPr lang="en-CA" dirty="0"/>
              <a:t>Cantillon effect can be generalized to any asymmetry, such as information asymmetry, in economic and social life.</a:t>
            </a:r>
          </a:p>
          <a:p>
            <a:r>
              <a:rPr lang="en-CA" dirty="0"/>
              <a:t>Better informed can take advantages from changes of monetary policies and other policies, while less informed lag behind.</a:t>
            </a:r>
          </a:p>
          <a:p>
            <a:r>
              <a:rPr lang="en-CA" dirty="0"/>
              <a:t>The trading performances of many politicians, who decide the nation’s economic and financial policies, are much better than the performance of </a:t>
            </a:r>
            <a:r>
              <a:rPr lang="en-CA"/>
              <a:t>Warren Buffet. </a:t>
            </a:r>
            <a:endParaRPr lang="en-CA" dirty="0"/>
          </a:p>
          <a:p>
            <a:endParaRPr lang="en-CA" dirty="0"/>
          </a:p>
        </p:txBody>
      </p:sp>
    </p:spTree>
    <p:extLst>
      <p:ext uri="{BB962C8B-B14F-4D97-AF65-F5344CB8AC3E}">
        <p14:creationId xmlns:p14="http://schemas.microsoft.com/office/powerpoint/2010/main" val="160808143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75E1C-9924-43C9-9AD3-F527383FCB76}"/>
              </a:ext>
            </a:extLst>
          </p:cNvPr>
          <p:cNvSpPr>
            <a:spLocks noGrp="1"/>
          </p:cNvSpPr>
          <p:nvPr>
            <p:ph type="title"/>
          </p:nvPr>
        </p:nvSpPr>
        <p:spPr/>
        <p:txBody>
          <a:bodyPr/>
          <a:lstStyle/>
          <a:p>
            <a:r>
              <a:rPr lang="en-CA" dirty="0"/>
              <a:t>Some more detailed discussion about Cantillon effect</a:t>
            </a:r>
          </a:p>
        </p:txBody>
      </p:sp>
      <p:sp>
        <p:nvSpPr>
          <p:cNvPr id="3" name="Content Placeholder 2">
            <a:extLst>
              <a:ext uri="{FF2B5EF4-FFF2-40B4-BE49-F238E27FC236}">
                <a16:creationId xmlns:a16="http://schemas.microsoft.com/office/drawing/2014/main" id="{5FBE2EF3-FC50-4E95-8796-C48BB3E52E10}"/>
              </a:ext>
            </a:extLst>
          </p:cNvPr>
          <p:cNvSpPr>
            <a:spLocks noGrp="1"/>
          </p:cNvSpPr>
          <p:nvPr>
            <p:ph idx="1"/>
          </p:nvPr>
        </p:nvSpPr>
        <p:spPr/>
        <p:txBody>
          <a:bodyPr/>
          <a:lstStyle/>
          <a:p>
            <a:r>
              <a:rPr lang="en-CA" dirty="0"/>
              <a:t>An article</a:t>
            </a:r>
          </a:p>
          <a:p>
            <a:r>
              <a:rPr lang="en-US" b="0" i="0" dirty="0">
                <a:effectLst/>
                <a:latin typeface="Segoe UI" panose="020B0502040204020203" pitchFamily="34" charset="0"/>
                <a:hlinkClick r:id="rId2"/>
              </a:rPr>
              <a:t>The Cantillon Effect: Why Wall Street Gets a Bailout and You Don't - BIG by Matt Stoller (substack.com)</a:t>
            </a:r>
            <a:endParaRPr lang="en-CA" b="0" i="0" dirty="0">
              <a:effectLst/>
              <a:latin typeface="Segoe UI" panose="020B0502040204020203" pitchFamily="34" charset="0"/>
            </a:endParaRPr>
          </a:p>
          <a:p>
            <a:r>
              <a:rPr lang="en-CA" dirty="0">
                <a:latin typeface="Segoe UI" panose="020B0502040204020203" pitchFamily="34" charset="0"/>
              </a:rPr>
              <a:t>A video: How to profit from massive inflation ahead?</a:t>
            </a:r>
          </a:p>
          <a:p>
            <a:r>
              <a:rPr lang="en-CA" b="0" i="0" dirty="0">
                <a:effectLst/>
                <a:latin typeface="Calibri" panose="020F0502020204030204" pitchFamily="34" charset="0"/>
                <a:hlinkClick r:id="rId3"/>
              </a:rPr>
              <a:t>https://youtu.be/9HfGKl-1gug</a:t>
            </a:r>
            <a:endParaRPr lang="en-CA" dirty="0"/>
          </a:p>
        </p:txBody>
      </p:sp>
    </p:spTree>
    <p:extLst>
      <p:ext uri="{BB962C8B-B14F-4D97-AF65-F5344CB8AC3E}">
        <p14:creationId xmlns:p14="http://schemas.microsoft.com/office/powerpoint/2010/main" val="1288839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44030-5B6F-4C64-AF55-D473E8DE7626}"/>
              </a:ext>
            </a:extLst>
          </p:cNvPr>
          <p:cNvSpPr>
            <a:spLocks noGrp="1"/>
          </p:cNvSpPr>
          <p:nvPr>
            <p:ph type="title"/>
          </p:nvPr>
        </p:nvSpPr>
        <p:spPr/>
        <p:txBody>
          <a:bodyPr/>
          <a:lstStyle/>
          <a:p>
            <a:r>
              <a:rPr lang="en-CA" dirty="0"/>
              <a:t>2. Discounting and asset valuation</a:t>
            </a:r>
          </a:p>
        </p:txBody>
      </p:sp>
      <p:sp>
        <p:nvSpPr>
          <p:cNvPr id="3" name="Content Placeholder 2">
            <a:extLst>
              <a:ext uri="{FF2B5EF4-FFF2-40B4-BE49-F238E27FC236}">
                <a16:creationId xmlns:a16="http://schemas.microsoft.com/office/drawing/2014/main" id="{DDDAFB4A-DFAE-41D5-AE18-45237ADE21FF}"/>
              </a:ext>
            </a:extLst>
          </p:cNvPr>
          <p:cNvSpPr>
            <a:spLocks noGrp="1"/>
          </p:cNvSpPr>
          <p:nvPr>
            <p:ph idx="1"/>
          </p:nvPr>
        </p:nvSpPr>
        <p:spPr/>
        <p:txBody>
          <a:bodyPr/>
          <a:lstStyle/>
          <a:p>
            <a:endParaRPr lang="en-CA" dirty="0"/>
          </a:p>
        </p:txBody>
      </p:sp>
    </p:spTree>
    <p:extLst>
      <p:ext uri="{BB962C8B-B14F-4D97-AF65-F5344CB8AC3E}">
        <p14:creationId xmlns:p14="http://schemas.microsoft.com/office/powerpoint/2010/main" val="2440683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337C7-A098-4AC7-8707-8B034CA24549}"/>
              </a:ext>
            </a:extLst>
          </p:cNvPr>
          <p:cNvSpPr>
            <a:spLocks noGrp="1"/>
          </p:cNvSpPr>
          <p:nvPr>
            <p:ph type="title"/>
          </p:nvPr>
        </p:nvSpPr>
        <p:spPr/>
        <p:txBody>
          <a:bodyPr/>
          <a:lstStyle/>
          <a:p>
            <a:r>
              <a:rPr lang="en-CA" dirty="0"/>
              <a:t>Possible presentation topic</a:t>
            </a:r>
          </a:p>
        </p:txBody>
      </p:sp>
      <p:sp>
        <p:nvSpPr>
          <p:cNvPr id="3" name="Content Placeholder 2">
            <a:extLst>
              <a:ext uri="{FF2B5EF4-FFF2-40B4-BE49-F238E27FC236}">
                <a16:creationId xmlns:a16="http://schemas.microsoft.com/office/drawing/2014/main" id="{2A9F4A9F-A83A-4E95-A5E8-5FD26883E1EF}"/>
              </a:ext>
            </a:extLst>
          </p:cNvPr>
          <p:cNvSpPr>
            <a:spLocks noGrp="1"/>
          </p:cNvSpPr>
          <p:nvPr>
            <p:ph idx="1"/>
          </p:nvPr>
        </p:nvSpPr>
        <p:spPr/>
        <p:txBody>
          <a:bodyPr/>
          <a:lstStyle/>
          <a:p>
            <a:r>
              <a:rPr lang="en-CA" dirty="0"/>
              <a:t>Increasing money supply is a more direct stimulus method than low discount rate policy. Analyse the detailed impacts of money supply. How it affects wealth distribution, social structure and fertility rate?</a:t>
            </a:r>
          </a:p>
        </p:txBody>
      </p:sp>
    </p:spTree>
    <p:extLst>
      <p:ext uri="{BB962C8B-B14F-4D97-AF65-F5344CB8AC3E}">
        <p14:creationId xmlns:p14="http://schemas.microsoft.com/office/powerpoint/2010/main" val="360887837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a:t>
            </a:r>
            <a:r>
              <a:rPr lang="en-US"/>
              <a:t>. </a:t>
            </a:r>
            <a:r>
              <a:rPr lang="en-US" dirty="0"/>
              <a:t>Some examples of tradeoffs between short term and long term</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27785789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Pain Killer</a:t>
            </a:r>
          </a:p>
        </p:txBody>
      </p:sp>
      <p:sp>
        <p:nvSpPr>
          <p:cNvPr id="3" name="Content Placeholder 2"/>
          <p:cNvSpPr>
            <a:spLocks noGrp="1"/>
          </p:cNvSpPr>
          <p:nvPr>
            <p:ph idx="1"/>
          </p:nvPr>
        </p:nvSpPr>
        <p:spPr/>
        <p:txBody>
          <a:bodyPr>
            <a:normAutofit/>
          </a:bodyPr>
          <a:lstStyle/>
          <a:p>
            <a:r>
              <a:rPr lang="en-US" sz="3200" dirty="0"/>
              <a:t>Many athletes use Advil as pain killer.</a:t>
            </a:r>
          </a:p>
          <a:p>
            <a:r>
              <a:rPr lang="en-US" sz="3200" dirty="0"/>
              <a:t>Advil, as an anti-inflammation drug, reduce the inflammation, and hence the healing, of athletes involved in heavy exercises. This damages muscle tissues.</a:t>
            </a:r>
          </a:p>
          <a:p>
            <a:r>
              <a:rPr lang="en-US" sz="3200" dirty="0"/>
              <a:t>Over short term, athletes are less painful and can endure more strenuous exercises. This helps improve their performances.</a:t>
            </a:r>
          </a:p>
          <a:p>
            <a:r>
              <a:rPr lang="en-US" sz="3200" dirty="0"/>
              <a:t>Over long term, tissue damage accumulates.  </a:t>
            </a:r>
          </a:p>
        </p:txBody>
      </p:sp>
    </p:spTree>
    <p:extLst>
      <p:ext uri="{BB962C8B-B14F-4D97-AF65-F5344CB8AC3E}">
        <p14:creationId xmlns:p14="http://schemas.microsoft.com/office/powerpoint/2010/main" val="268238248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Heroin and Drug use</a:t>
            </a:r>
          </a:p>
        </p:txBody>
      </p:sp>
      <p:sp>
        <p:nvSpPr>
          <p:cNvPr id="3" name="Content Placeholder 2"/>
          <p:cNvSpPr>
            <a:spLocks noGrp="1"/>
          </p:cNvSpPr>
          <p:nvPr>
            <p:ph idx="1"/>
          </p:nvPr>
        </p:nvSpPr>
        <p:spPr/>
        <p:txBody>
          <a:bodyPr>
            <a:noAutofit/>
          </a:bodyPr>
          <a:lstStyle/>
          <a:p>
            <a:r>
              <a:rPr lang="en-US" sz="3200" dirty="0"/>
              <a:t>Heroin was once a wonder drug. That is why it was called heroin.</a:t>
            </a:r>
          </a:p>
          <a:p>
            <a:r>
              <a:rPr lang="en-US" sz="3200" dirty="0"/>
              <a:t>This type of drugs generate short term comfort and happiness. That is why they become popular.  </a:t>
            </a:r>
          </a:p>
          <a:p>
            <a:r>
              <a:rPr lang="en-US" sz="3200" dirty="0"/>
              <a:t>To a drug addict, a shot in the arm will stimulate him over a short period. But it will also put him on long term dependency. </a:t>
            </a:r>
          </a:p>
          <a:p>
            <a:r>
              <a:rPr lang="en-US" sz="3200" dirty="0"/>
              <a:t>However, these types of policies and activities are very popular in our society. </a:t>
            </a:r>
          </a:p>
        </p:txBody>
      </p:sp>
    </p:spTree>
    <p:extLst>
      <p:ext uri="{BB962C8B-B14F-4D97-AF65-F5344CB8AC3E}">
        <p14:creationId xmlns:p14="http://schemas.microsoft.com/office/powerpoint/2010/main" val="25435077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Low discount rate policy after 2000</a:t>
            </a:r>
          </a:p>
        </p:txBody>
      </p:sp>
      <p:sp>
        <p:nvSpPr>
          <p:cNvPr id="3" name="Content Placeholder 2"/>
          <p:cNvSpPr>
            <a:spLocks noGrp="1"/>
          </p:cNvSpPr>
          <p:nvPr>
            <p:ph idx="1"/>
          </p:nvPr>
        </p:nvSpPr>
        <p:spPr/>
        <p:txBody>
          <a:bodyPr/>
          <a:lstStyle/>
          <a:p>
            <a:r>
              <a:rPr lang="en-US" sz="4000" dirty="0"/>
              <a:t>After the burst of internet bubble, discount rate was lower to stimulate economy.</a:t>
            </a:r>
          </a:p>
          <a:p>
            <a:r>
              <a:rPr lang="en-US" sz="4000" dirty="0"/>
              <a:t>Housing prices rose rapidly. </a:t>
            </a:r>
          </a:p>
          <a:p>
            <a:r>
              <a:rPr lang="en-US" sz="4000" dirty="0"/>
              <a:t>Commodity prices rose rapidly.</a:t>
            </a:r>
          </a:p>
          <a:p>
            <a:r>
              <a:rPr lang="en-US" sz="4000" dirty="0"/>
              <a:t>Financial crisis occurred in 2007, 2008.</a:t>
            </a:r>
          </a:p>
          <a:p>
            <a:pPr marL="0" indent="0">
              <a:buNone/>
            </a:pPr>
            <a:endParaRPr lang="en-US" dirty="0"/>
          </a:p>
        </p:txBody>
      </p:sp>
    </p:spTree>
    <p:extLst>
      <p:ext uri="{BB962C8B-B14F-4D97-AF65-F5344CB8AC3E}">
        <p14:creationId xmlns:p14="http://schemas.microsoft.com/office/powerpoint/2010/main" val="367654305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dirty="0"/>
              <a:t>Low discount rate after the financial crisis</a:t>
            </a:r>
          </a:p>
        </p:txBody>
      </p:sp>
      <p:sp>
        <p:nvSpPr>
          <p:cNvPr id="35843" name="Rectangle 3"/>
          <p:cNvSpPr>
            <a:spLocks noGrp="1" noChangeArrowheads="1"/>
          </p:cNvSpPr>
          <p:nvPr>
            <p:ph type="body" idx="1"/>
          </p:nvPr>
        </p:nvSpPr>
        <p:spPr/>
        <p:txBody>
          <a:bodyPr>
            <a:normAutofit/>
          </a:bodyPr>
          <a:lstStyle/>
          <a:p>
            <a:pPr eaLnBrk="1" hangingPunct="1">
              <a:lnSpc>
                <a:spcPct val="90000"/>
              </a:lnSpc>
            </a:pPr>
            <a:r>
              <a:rPr lang="en-US" sz="3600" dirty="0"/>
              <a:t>During the financial crisis, central banks dropped the discount rate sharply to stimulate economy. </a:t>
            </a:r>
          </a:p>
          <a:p>
            <a:pPr eaLnBrk="1" hangingPunct="1">
              <a:lnSpc>
                <a:spcPct val="90000"/>
              </a:lnSpc>
            </a:pPr>
            <a:r>
              <a:rPr lang="en-US" sz="3600" dirty="0"/>
              <a:t>But easy money flows to commodity speculation, driving oil prices from 20s to near 100 over a short period of time. </a:t>
            </a:r>
          </a:p>
          <a:p>
            <a:pPr eaLnBrk="1" hangingPunct="1">
              <a:lnSpc>
                <a:spcPct val="90000"/>
              </a:lnSpc>
            </a:pPr>
            <a:r>
              <a:rPr lang="en-US" sz="3600" dirty="0"/>
              <a:t>High commodity prices increase the overall cost of economic activities, stifling recovery. </a:t>
            </a:r>
          </a:p>
          <a:p>
            <a:pPr marL="0" indent="0">
              <a:buNone/>
            </a:pPr>
            <a:endParaRPr lang="en-US" sz="3600" dirty="0"/>
          </a:p>
        </p:txBody>
      </p:sp>
    </p:spTree>
    <p:extLst>
      <p:ext uri="{BB962C8B-B14F-4D97-AF65-F5344CB8AC3E}">
        <p14:creationId xmlns:p14="http://schemas.microsoft.com/office/powerpoint/2010/main" val="33951536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000" dirty="0"/>
              <a:t>Global economic slowdown, together with new technology in drilling, caused sharp drop in oil prices.</a:t>
            </a:r>
          </a:p>
          <a:p>
            <a:r>
              <a:rPr lang="en-US" sz="4000" dirty="0"/>
              <a:t>Canadian central bank drop its rate again at Jan. 2015</a:t>
            </a:r>
          </a:p>
          <a:p>
            <a:r>
              <a:rPr lang="en-US" sz="4000" dirty="0"/>
              <a:t>Overall, low discount rate policy generates great uncertainty in economic life</a:t>
            </a:r>
          </a:p>
        </p:txBody>
      </p:sp>
    </p:spTree>
    <p:extLst>
      <p:ext uri="{BB962C8B-B14F-4D97-AF65-F5344CB8AC3E}">
        <p14:creationId xmlns:p14="http://schemas.microsoft.com/office/powerpoint/2010/main" val="300245255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Increase of pension premium</a:t>
            </a:r>
          </a:p>
        </p:txBody>
      </p:sp>
      <p:sp>
        <p:nvSpPr>
          <p:cNvPr id="3" name="Content Placeholder 2"/>
          <p:cNvSpPr>
            <a:spLocks noGrp="1"/>
          </p:cNvSpPr>
          <p:nvPr>
            <p:ph idx="1"/>
          </p:nvPr>
        </p:nvSpPr>
        <p:spPr/>
        <p:txBody>
          <a:bodyPr>
            <a:normAutofit/>
          </a:bodyPr>
          <a:lstStyle/>
          <a:p>
            <a:r>
              <a:rPr lang="en-US" sz="4400" dirty="0"/>
              <a:t>Benefit: seniors can get higher retirement benefits</a:t>
            </a:r>
          </a:p>
          <a:p>
            <a:r>
              <a:rPr lang="en-US" sz="4400" dirty="0"/>
              <a:t>Cost: Young people get less cash incomes</a:t>
            </a:r>
          </a:p>
          <a:p>
            <a:r>
              <a:rPr lang="en-US" sz="4400" dirty="0"/>
              <a:t>Young people are the ones who raise kids. Less income for young people means lower fertility.</a:t>
            </a:r>
          </a:p>
          <a:p>
            <a:endParaRPr lang="en-US" sz="4400" dirty="0"/>
          </a:p>
        </p:txBody>
      </p:sp>
    </p:spTree>
    <p:extLst>
      <p:ext uri="{BB962C8B-B14F-4D97-AF65-F5344CB8AC3E}">
        <p14:creationId xmlns:p14="http://schemas.microsoft.com/office/powerpoint/2010/main" val="204375508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z="4000" dirty="0"/>
              <a:t>Senior care: Short term and long term</a:t>
            </a:r>
          </a:p>
        </p:txBody>
      </p:sp>
      <p:sp>
        <p:nvSpPr>
          <p:cNvPr id="37891" name="Rectangle 3"/>
          <p:cNvSpPr>
            <a:spLocks noGrp="1" noChangeArrowheads="1"/>
          </p:cNvSpPr>
          <p:nvPr>
            <p:ph type="body" idx="1"/>
          </p:nvPr>
        </p:nvSpPr>
        <p:spPr/>
        <p:txBody>
          <a:bodyPr/>
          <a:lstStyle/>
          <a:p>
            <a:pPr eaLnBrk="1" hangingPunct="1">
              <a:buFontTx/>
              <a:buNone/>
            </a:pPr>
            <a:endParaRPr lang="en-US" dirty="0"/>
          </a:p>
          <a:p>
            <a:pPr eaLnBrk="1" hangingPunct="1"/>
            <a:r>
              <a:rPr lang="en-US" sz="4000" dirty="0"/>
              <a:t>Increased input to senior care improves its quality. But it reduces resources for next generation. With less resource to next generation, less next generation is produced. With less future workforce, the quality of senior care is threatened over long term. </a:t>
            </a:r>
          </a:p>
          <a:p>
            <a:pPr eaLnBrk="1" hangingPunct="1">
              <a:buFontTx/>
              <a:buNone/>
            </a:pPr>
            <a:endParaRPr lang="en-US" sz="4000" dirty="0"/>
          </a:p>
        </p:txBody>
      </p:sp>
    </p:spTree>
    <p:extLst>
      <p:ext uri="{BB962C8B-B14F-4D97-AF65-F5344CB8AC3E}">
        <p14:creationId xmlns:p14="http://schemas.microsoft.com/office/powerpoint/2010/main" val="373277420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z="4000" dirty="0"/>
              <a:t>Social safety net and savings rate</a:t>
            </a:r>
          </a:p>
        </p:txBody>
      </p:sp>
      <p:sp>
        <p:nvSpPr>
          <p:cNvPr id="38915" name="Rectangle 3"/>
          <p:cNvSpPr>
            <a:spLocks noGrp="1" noChangeArrowheads="1"/>
          </p:cNvSpPr>
          <p:nvPr>
            <p:ph type="body" idx="1"/>
          </p:nvPr>
        </p:nvSpPr>
        <p:spPr/>
        <p:txBody>
          <a:bodyPr>
            <a:noAutofit/>
          </a:bodyPr>
          <a:lstStyle/>
          <a:p>
            <a:pPr eaLnBrk="1" hangingPunct="1"/>
            <a:r>
              <a:rPr lang="en-US" sz="3200" dirty="0"/>
              <a:t>We all try to avoid uncertainty. Social safety nets are established to countervail negative shocks. </a:t>
            </a:r>
          </a:p>
          <a:p>
            <a:pPr eaLnBrk="1" hangingPunct="1"/>
            <a:r>
              <a:rPr lang="en-US" sz="3200" dirty="0"/>
              <a:t>But with extensive social safety nets, there is little incentive to save. In most countries with highly developed social safety nets, saving rates are near zero or negative for most people.</a:t>
            </a:r>
          </a:p>
          <a:p>
            <a:pPr eaLnBrk="1" hangingPunct="1"/>
            <a:r>
              <a:rPr lang="en-US" sz="3200" dirty="0"/>
              <a:t>The reduction of uncertainty at individual level increases uncertainty at social level. </a:t>
            </a:r>
          </a:p>
          <a:p>
            <a:pPr eaLnBrk="1" hangingPunct="1"/>
            <a:r>
              <a:rPr lang="en-US" sz="3200" dirty="0"/>
              <a:t>In many rich countries, governments accumulate large amount of debts. </a:t>
            </a:r>
          </a:p>
        </p:txBody>
      </p:sp>
    </p:spTree>
    <p:extLst>
      <p:ext uri="{BB962C8B-B14F-4D97-AF65-F5344CB8AC3E}">
        <p14:creationId xmlns:p14="http://schemas.microsoft.com/office/powerpoint/2010/main" val="574530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0AD2D-40B7-4A8F-B499-11CFD441306C}"/>
              </a:ext>
            </a:extLst>
          </p:cNvPr>
          <p:cNvSpPr>
            <a:spLocks noGrp="1"/>
          </p:cNvSpPr>
          <p:nvPr>
            <p:ph type="title"/>
          </p:nvPr>
        </p:nvSpPr>
        <p:spPr/>
        <p:txBody>
          <a:bodyPr/>
          <a:lstStyle/>
          <a:p>
            <a:r>
              <a:rPr lang="en-CA" dirty="0"/>
              <a:t>Short term and long term impacts of monetary policies</a:t>
            </a:r>
          </a:p>
        </p:txBody>
      </p:sp>
      <p:sp>
        <p:nvSpPr>
          <p:cNvPr id="3" name="Content Placeholder 2">
            <a:extLst>
              <a:ext uri="{FF2B5EF4-FFF2-40B4-BE49-F238E27FC236}">
                <a16:creationId xmlns:a16="http://schemas.microsoft.com/office/drawing/2014/main" id="{110790E1-324C-4340-A042-300CB85501AE}"/>
              </a:ext>
            </a:extLst>
          </p:cNvPr>
          <p:cNvSpPr>
            <a:spLocks noGrp="1"/>
          </p:cNvSpPr>
          <p:nvPr>
            <p:ph idx="1"/>
          </p:nvPr>
        </p:nvSpPr>
        <p:spPr/>
        <p:txBody>
          <a:bodyPr>
            <a:normAutofit/>
          </a:bodyPr>
          <a:lstStyle/>
          <a:p>
            <a:r>
              <a:rPr lang="en-CA" dirty="0"/>
              <a:t>Monetary policies are the main tool governments and central banks use to fine tune economic activities.</a:t>
            </a:r>
          </a:p>
          <a:p>
            <a:r>
              <a:rPr lang="en-CA" dirty="0"/>
              <a:t>Lower interest rates will stimulate short term economic activities.</a:t>
            </a:r>
          </a:p>
          <a:p>
            <a:r>
              <a:rPr lang="en-CA" dirty="0"/>
              <a:t>Lower interest rates will also push up asset values.</a:t>
            </a:r>
          </a:p>
          <a:p>
            <a:r>
              <a:rPr lang="en-CA" dirty="0"/>
              <a:t>This makes people with more assets, typically older people, wealthier.</a:t>
            </a:r>
          </a:p>
          <a:p>
            <a:r>
              <a:rPr lang="en-CA" dirty="0"/>
              <a:t>This also makes people with less assets, typically young people, less able to acquire housing and other assets. This makes young people difficult to establish families.</a:t>
            </a:r>
          </a:p>
          <a:p>
            <a:r>
              <a:rPr lang="en-CA" dirty="0"/>
              <a:t>We will explore these issues in detail. </a:t>
            </a:r>
          </a:p>
        </p:txBody>
      </p:sp>
    </p:spTree>
    <p:extLst>
      <p:ext uri="{BB962C8B-B14F-4D97-AF65-F5344CB8AC3E}">
        <p14:creationId xmlns:p14="http://schemas.microsoft.com/office/powerpoint/2010/main" val="111680827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Cellar Phone use</a:t>
            </a:r>
          </a:p>
        </p:txBody>
      </p:sp>
      <p:sp>
        <p:nvSpPr>
          <p:cNvPr id="3" name="Content Placeholder 2"/>
          <p:cNvSpPr>
            <a:spLocks noGrp="1"/>
          </p:cNvSpPr>
          <p:nvPr>
            <p:ph idx="1"/>
          </p:nvPr>
        </p:nvSpPr>
        <p:spPr/>
        <p:txBody>
          <a:bodyPr/>
          <a:lstStyle/>
          <a:p>
            <a:r>
              <a:rPr lang="en-US" sz="3600" dirty="0"/>
              <a:t>Many people check cell phone regularly in classrooms</a:t>
            </a:r>
          </a:p>
          <a:p>
            <a:r>
              <a:rPr lang="en-US" sz="3600" dirty="0"/>
              <a:t>This greatly reduces the effectiveness of learning</a:t>
            </a:r>
          </a:p>
          <a:p>
            <a:r>
              <a:rPr lang="en-US" sz="3600" dirty="0"/>
              <a:t>Many even check cell phone regularly while driving</a:t>
            </a:r>
          </a:p>
          <a:p>
            <a:r>
              <a:rPr lang="en-US" sz="3600" dirty="0"/>
              <a:t>This is the cause of many accidents.</a:t>
            </a:r>
          </a:p>
          <a:p>
            <a:r>
              <a:rPr lang="en-US" sz="3600" dirty="0"/>
              <a:t>Short term satisfaction and long term consequences</a:t>
            </a:r>
          </a:p>
          <a:p>
            <a:endParaRPr lang="en-US" dirty="0"/>
          </a:p>
        </p:txBody>
      </p:sp>
    </p:spTree>
    <p:extLst>
      <p:ext uri="{BB962C8B-B14F-4D97-AF65-F5344CB8AC3E}">
        <p14:creationId xmlns:p14="http://schemas.microsoft.com/office/powerpoint/2010/main" val="426870573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z="4000" dirty="0"/>
              <a:t>Women’s participation in labor market and labor shortage</a:t>
            </a:r>
          </a:p>
        </p:txBody>
      </p:sp>
      <p:sp>
        <p:nvSpPr>
          <p:cNvPr id="36867" name="Rectangle 3"/>
          <p:cNvSpPr>
            <a:spLocks noGrp="1" noChangeArrowheads="1"/>
          </p:cNvSpPr>
          <p:nvPr>
            <p:ph type="body" idx="1"/>
          </p:nvPr>
        </p:nvSpPr>
        <p:spPr/>
        <p:txBody>
          <a:bodyPr>
            <a:normAutofit/>
          </a:bodyPr>
          <a:lstStyle/>
          <a:p>
            <a:pPr eaLnBrk="1" hangingPunct="1"/>
            <a:r>
              <a:rPr lang="en-US" sz="4000" dirty="0"/>
              <a:t>When there is a labor shortage, women are encouraged to join the labor market. This relives labor shortage over short term. But the increased labor participation of women reduces fertility rate, which will intensify labor shortage in the future. </a:t>
            </a:r>
          </a:p>
        </p:txBody>
      </p:sp>
    </p:spTree>
    <p:extLst>
      <p:ext uri="{BB962C8B-B14F-4D97-AF65-F5344CB8AC3E}">
        <p14:creationId xmlns:p14="http://schemas.microsoft.com/office/powerpoint/2010/main" val="105594568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dirty="0"/>
              <a:t>Concluding remarks</a:t>
            </a:r>
          </a:p>
        </p:txBody>
      </p:sp>
      <p:sp>
        <p:nvSpPr>
          <p:cNvPr id="39939" name="Rectangle 3"/>
          <p:cNvSpPr>
            <a:spLocks noGrp="1" noChangeArrowheads="1"/>
          </p:cNvSpPr>
          <p:nvPr>
            <p:ph type="body" idx="1"/>
          </p:nvPr>
        </p:nvSpPr>
        <p:spPr/>
        <p:txBody>
          <a:bodyPr>
            <a:normAutofit/>
          </a:bodyPr>
          <a:lstStyle/>
          <a:p>
            <a:pPr eaLnBrk="1" hangingPunct="1">
              <a:lnSpc>
                <a:spcPct val="90000"/>
              </a:lnSpc>
            </a:pPr>
            <a:r>
              <a:rPr lang="en-US" sz="3200" dirty="0"/>
              <a:t>The choice of discount rate has long term consequences. </a:t>
            </a:r>
          </a:p>
          <a:p>
            <a:pPr eaLnBrk="1" hangingPunct="1">
              <a:lnSpc>
                <a:spcPct val="90000"/>
              </a:lnSpc>
            </a:pPr>
            <a:r>
              <a:rPr lang="en-US" sz="3200" dirty="0"/>
              <a:t>Many central banks fine tune discount rates to improve short term  economic performances. </a:t>
            </a:r>
          </a:p>
          <a:p>
            <a:pPr eaLnBrk="1" hangingPunct="1">
              <a:lnSpc>
                <a:spcPct val="90000"/>
              </a:lnSpc>
            </a:pPr>
            <a:r>
              <a:rPr lang="en-US" sz="3200" dirty="0"/>
              <a:t>However, short term monetary policies have long term consequences, which often do not concern policy makers and general public as much. </a:t>
            </a:r>
          </a:p>
          <a:p>
            <a:pPr eaLnBrk="1" hangingPunct="1">
              <a:lnSpc>
                <a:spcPct val="90000"/>
              </a:lnSpc>
            </a:pPr>
            <a:r>
              <a:rPr lang="en-US" sz="3200" dirty="0"/>
              <a:t>They don’t fully understand the precise relations among the various factors in social and economic activities. </a:t>
            </a:r>
          </a:p>
        </p:txBody>
      </p:sp>
    </p:spTree>
    <p:extLst>
      <p:ext uri="{BB962C8B-B14F-4D97-AF65-F5344CB8AC3E}">
        <p14:creationId xmlns:p14="http://schemas.microsoft.com/office/powerpoint/2010/main" val="20288761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77E6EADF92FB542A50719A3B4DF3975" ma:contentTypeVersion="8" ma:contentTypeDescription="Create a new document." ma:contentTypeScope="" ma:versionID="e65d691bb514de63d86b2cc85ff4ec5c">
  <xsd:schema xmlns:xsd="http://www.w3.org/2001/XMLSchema" xmlns:xs="http://www.w3.org/2001/XMLSchema" xmlns:p="http://schemas.microsoft.com/office/2006/metadata/properties" xmlns:ns3="e7e8b56f-a437-462a-a3cd-5084f6573a6d" targetNamespace="http://schemas.microsoft.com/office/2006/metadata/properties" ma:root="true" ma:fieldsID="fa6db4d5d9a5ce9e74b5bb7c6ea253d0" ns3:_="">
    <xsd:import namespace="e7e8b56f-a437-462a-a3cd-5084f6573a6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AutoTags" minOccurs="0"/>
                <xsd:element ref="ns3:MediaServiceGenerationTime" minOccurs="0"/>
                <xsd:element ref="ns3:MediaServiceEventHashCode"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e8b56f-a437-462a-a3cd-5084f6573a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27BC3E4-06C2-4C29-9ABC-B39C4C47E2D0}">
  <ds:schemaRefs>
    <ds:schemaRef ds:uri="http://schemas.microsoft.com/office/2006/documentManagement/types"/>
    <ds:schemaRef ds:uri="http://purl.org/dc/dcmitype/"/>
    <ds:schemaRef ds:uri="http://schemas.microsoft.com/office/infopath/2007/PartnerControls"/>
    <ds:schemaRef ds:uri="http://purl.org/dc/elements/1.1/"/>
    <ds:schemaRef ds:uri="http://schemas.openxmlformats.org/package/2006/metadata/core-properties"/>
    <ds:schemaRef ds:uri="http://purl.org/dc/terms/"/>
    <ds:schemaRef ds:uri="e7e8b56f-a437-462a-a3cd-5084f6573a6d"/>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2623B3A4-4B33-48C4-B994-CC6EC5D564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7e8b56f-a437-462a-a3cd-5084f6573a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E277009-AB09-4DD7-A6BD-840B69FC6DB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4236</TotalTime>
  <Words>5342</Words>
  <Application>Microsoft Office PowerPoint</Application>
  <PresentationFormat>Widescreen</PresentationFormat>
  <Paragraphs>417</Paragraphs>
  <Slides>92</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92</vt:i4>
      </vt:variant>
    </vt:vector>
  </HeadingPairs>
  <TitlesOfParts>
    <vt:vector size="100" baseType="lpstr">
      <vt:lpstr>Arial</vt:lpstr>
      <vt:lpstr>Calibri</vt:lpstr>
      <vt:lpstr>Calibri Light</vt:lpstr>
      <vt:lpstr>Cambria Math</vt:lpstr>
      <vt:lpstr>Segoe UI</vt:lpstr>
      <vt:lpstr>Sitka Text</vt:lpstr>
      <vt:lpstr>Office Theme</vt:lpstr>
      <vt:lpstr>Equation</vt:lpstr>
      <vt:lpstr>Discounting, Asset Valuation and Monetary Policy</vt:lpstr>
      <vt:lpstr>Plan</vt:lpstr>
      <vt:lpstr>1. Summary</vt:lpstr>
      <vt:lpstr>Low discount rate increases value in the distant future.</vt:lpstr>
      <vt:lpstr>Observation</vt:lpstr>
      <vt:lpstr>PowerPoint Presentation</vt:lpstr>
      <vt:lpstr>Overall</vt:lpstr>
      <vt:lpstr>2. Discounting and asset valuation</vt:lpstr>
      <vt:lpstr>Short term and long term impacts of monetary policies</vt:lpstr>
      <vt:lpstr>Interest rate, monthly payment and housing price</vt:lpstr>
      <vt:lpstr>Example 1</vt:lpstr>
      <vt:lpstr>PowerPoint Presentation</vt:lpstr>
      <vt:lpstr>Solution</vt:lpstr>
      <vt:lpstr>PowerPoint Presentation</vt:lpstr>
      <vt:lpstr>PowerPoint Presentation</vt:lpstr>
      <vt:lpstr>PowerPoint Presentation</vt:lpstr>
      <vt:lpstr>PowerPoint Presentation</vt:lpstr>
      <vt:lpstr>PowerPoint Presentation</vt:lpstr>
      <vt:lpstr>PowerPoint Presentation</vt:lpstr>
      <vt:lpstr>Discussion</vt:lpstr>
      <vt:lpstr>PowerPoint Presentation</vt:lpstr>
      <vt:lpstr>Example 1’</vt:lpstr>
      <vt:lpstr>Solution and discussion</vt:lpstr>
      <vt:lpstr>PowerPoint Presentation</vt:lpstr>
      <vt:lpstr>adjustable rates mortgage</vt:lpstr>
      <vt:lpstr>Example 2: An example of ARM</vt:lpstr>
      <vt:lpstr>Solution</vt:lpstr>
      <vt:lpstr>Solution (Continued)</vt:lpstr>
      <vt:lpstr>Excel calculations</vt:lpstr>
      <vt:lpstr>PowerPoint Presentation</vt:lpstr>
      <vt:lpstr>Highlights of the solutions</vt:lpstr>
      <vt:lpstr>Highlights of the solutions (Continued)</vt:lpstr>
      <vt:lpstr>Discussion</vt:lpstr>
      <vt:lpstr>Bond price change with different maturity</vt:lpstr>
      <vt:lpstr>Example 3</vt:lpstr>
      <vt:lpstr>Excel calculations</vt:lpstr>
      <vt:lpstr>PowerPoint Presentation</vt:lpstr>
      <vt:lpstr>Conclusion</vt:lpstr>
      <vt:lpstr>Securitizing long term mortgages</vt:lpstr>
      <vt:lpstr>3. Theory of discounting and monetary policy</vt:lpstr>
      <vt:lpstr>PowerPoint Presentation</vt:lpstr>
      <vt:lpstr>PowerPoint Presentation</vt:lpstr>
      <vt:lpstr>Some puzzles (Puzzle 1)</vt:lpstr>
      <vt:lpstr>Puzzle 2</vt:lpstr>
      <vt:lpstr>Puzzle 3</vt:lpstr>
      <vt:lpstr>Puzzle 4 </vt:lpstr>
      <vt:lpstr>Understanding these puzzles about discounting rates</vt:lpstr>
      <vt:lpstr>Human discounting rates</vt:lpstr>
      <vt:lpstr>What determine human psychological discount rates? On the first puzzle</vt:lpstr>
      <vt:lpstr>On the second puzzle</vt:lpstr>
      <vt:lpstr>PowerPoint Presentation</vt:lpstr>
      <vt:lpstr>Summary</vt:lpstr>
      <vt:lpstr>Consequences of low discount rate policy</vt:lpstr>
      <vt:lpstr>PowerPoint Presentation</vt:lpstr>
      <vt:lpstr>On the third puzzle</vt:lpstr>
      <vt:lpstr>Resolution of the third puzzle</vt:lpstr>
      <vt:lpstr>Policy implications</vt:lpstr>
      <vt:lpstr>PowerPoint Presentation</vt:lpstr>
      <vt:lpstr>Preconditions for low discount rate policy</vt:lpstr>
      <vt:lpstr>PowerPoint Presentation</vt:lpstr>
      <vt:lpstr>Limits to low discount rate</vt:lpstr>
      <vt:lpstr>High discount rate environment</vt:lpstr>
      <vt:lpstr>PowerPoint Presentation</vt:lpstr>
      <vt:lpstr>Policy recommendations</vt:lpstr>
      <vt:lpstr>PowerPoint Presentation</vt:lpstr>
      <vt:lpstr>PowerPoint Presentation</vt:lpstr>
      <vt:lpstr>PowerPoint Presentation</vt:lpstr>
      <vt:lpstr>PowerPoint Presentation</vt:lpstr>
      <vt:lpstr>US stock market performance after 2008</vt:lpstr>
      <vt:lpstr>US fertility rate</vt:lpstr>
      <vt:lpstr>PowerPoint Presentation</vt:lpstr>
      <vt:lpstr>PowerPoint Presentation</vt:lpstr>
      <vt:lpstr>Past, Present and Future</vt:lpstr>
      <vt:lpstr>Reference</vt:lpstr>
      <vt:lpstr>4. Richard Cantillon and Cantillon effect</vt:lpstr>
      <vt:lpstr>PowerPoint Presentation</vt:lpstr>
      <vt:lpstr>PowerPoint Presentation</vt:lpstr>
      <vt:lpstr>PowerPoint Presentation</vt:lpstr>
      <vt:lpstr>Some more detailed discussion about Cantillon effect</vt:lpstr>
      <vt:lpstr>Possible presentation topic</vt:lpstr>
      <vt:lpstr>5. Some examples of tradeoffs between short term and long term</vt:lpstr>
      <vt:lpstr>Pain Killer</vt:lpstr>
      <vt:lpstr>Heroin and Drug use</vt:lpstr>
      <vt:lpstr>Low discount rate policy after 2000</vt:lpstr>
      <vt:lpstr>Low discount rate after the financial crisis</vt:lpstr>
      <vt:lpstr>PowerPoint Presentation</vt:lpstr>
      <vt:lpstr>Increase of pension premium</vt:lpstr>
      <vt:lpstr>Senior care: Short term and long term</vt:lpstr>
      <vt:lpstr>Social safety net and savings rate</vt:lpstr>
      <vt:lpstr>Cellar Phone use</vt:lpstr>
      <vt:lpstr>Women’s participation in labor market and labor shortage</vt:lpstr>
      <vt:lpstr>Concluding remarks</vt:lpstr>
    </vt:vector>
  </TitlesOfParts>
  <Company>UNBC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Discounting, Asset Valuation and Monetary Policy</dc:title>
  <dc:creator>setup</dc:creator>
  <cp:lastModifiedBy>Jing Chen</cp:lastModifiedBy>
  <cp:revision>130</cp:revision>
  <cp:lastPrinted>2018-09-26T18:08:31Z</cp:lastPrinted>
  <dcterms:created xsi:type="dcterms:W3CDTF">2017-10-12T20:22:21Z</dcterms:created>
  <dcterms:modified xsi:type="dcterms:W3CDTF">2022-11-07T15:41:19Z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0x010100677E6EADF92FB542A50719A3B4DF3975</vt:lpwstr>
  </property>
</Properties>
</file>