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55"/>
  </p:handoutMasterIdLst>
  <p:sldIdLst>
    <p:sldId id="257" r:id="rId5"/>
    <p:sldId id="341" r:id="rId6"/>
    <p:sldId id="310" r:id="rId7"/>
    <p:sldId id="258" r:id="rId8"/>
    <p:sldId id="259" r:id="rId9"/>
    <p:sldId id="260" r:id="rId10"/>
    <p:sldId id="261" r:id="rId11"/>
    <p:sldId id="296" r:id="rId12"/>
    <p:sldId id="312" r:id="rId13"/>
    <p:sldId id="313" r:id="rId14"/>
    <p:sldId id="262" r:id="rId15"/>
    <p:sldId id="316" r:id="rId16"/>
    <p:sldId id="318" r:id="rId17"/>
    <p:sldId id="311" r:id="rId18"/>
    <p:sldId id="342" r:id="rId19"/>
    <p:sldId id="344" r:id="rId20"/>
    <p:sldId id="343" r:id="rId21"/>
    <p:sldId id="314" r:id="rId22"/>
    <p:sldId id="339" r:id="rId23"/>
    <p:sldId id="319" r:id="rId24"/>
    <p:sldId id="263" r:id="rId25"/>
    <p:sldId id="264" r:id="rId26"/>
    <p:sldId id="265" r:id="rId27"/>
    <p:sldId id="266" r:id="rId28"/>
    <p:sldId id="267" r:id="rId29"/>
    <p:sldId id="320" r:id="rId30"/>
    <p:sldId id="321" r:id="rId31"/>
    <p:sldId id="322" r:id="rId32"/>
    <p:sldId id="323" r:id="rId33"/>
    <p:sldId id="324" r:id="rId34"/>
    <p:sldId id="325" r:id="rId35"/>
    <p:sldId id="326" r:id="rId36"/>
    <p:sldId id="327" r:id="rId37"/>
    <p:sldId id="328" r:id="rId38"/>
    <p:sldId id="329" r:id="rId39"/>
    <p:sldId id="330" r:id="rId40"/>
    <p:sldId id="331" r:id="rId41"/>
    <p:sldId id="332" r:id="rId42"/>
    <p:sldId id="335" r:id="rId43"/>
    <p:sldId id="334" r:id="rId44"/>
    <p:sldId id="336" r:id="rId45"/>
    <p:sldId id="268" r:id="rId46"/>
    <p:sldId id="337" r:id="rId47"/>
    <p:sldId id="305" r:id="rId48"/>
    <p:sldId id="307" r:id="rId49"/>
    <p:sldId id="269" r:id="rId50"/>
    <p:sldId id="297" r:id="rId51"/>
    <p:sldId id="338" r:id="rId52"/>
    <p:sldId id="317" r:id="rId53"/>
    <p:sldId id="303" r:id="rId5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35D992-5334-480C-AEA5-53A9A82EAE68}" v="1" dt="2020-09-04T17:19:00.2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717"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9715CB6-A87A-4E39-9FE4-83510FF55A37}" type="datetimeFigureOut">
              <a:rPr lang="en-US" smtClean="0"/>
              <a:t>9/4/2020</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5E4BBF3F-72A4-4DB5-A75A-87BEBF68CF56}" type="slidenum">
              <a:rPr lang="en-US" smtClean="0"/>
              <a:t>‹#›</a:t>
            </a:fld>
            <a:endParaRPr lang="en-US"/>
          </a:p>
        </p:txBody>
      </p:sp>
    </p:spTree>
    <p:extLst>
      <p:ext uri="{BB962C8B-B14F-4D97-AF65-F5344CB8AC3E}">
        <p14:creationId xmlns:p14="http://schemas.microsoft.com/office/powerpoint/2010/main" val="29050259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8D7F03-E48C-4334-BF64-B70D0370E195}"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69077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56459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46275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78694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8D7F03-E48C-4334-BF64-B70D0370E195}"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2569867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8D7F03-E48C-4334-BF64-B70D0370E195}" type="datetimeFigureOut">
              <a:rPr lang="en-US" smtClean="0"/>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18518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8D7F03-E48C-4334-BF64-B70D0370E195}" type="datetimeFigureOut">
              <a:rPr lang="en-US" smtClean="0"/>
              <a:t>9/3/2020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78911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8D7F03-E48C-4334-BF64-B70D0370E195}" type="datetimeFigureOut">
              <a:rPr lang="en-US" smtClean="0"/>
              <a:t>9/3/2020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46786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D7F03-E48C-4334-BF64-B70D0370E195}" type="datetimeFigureOut">
              <a:rPr lang="en-US" smtClean="0"/>
              <a:t>9/3/2020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434296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674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530043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D7F03-E48C-4334-BF64-B70D0370E195}" type="datetimeFigureOut">
              <a:rPr lang="en-US" smtClean="0"/>
              <a:t>9/3/2020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EBD01-16CF-4F37-9092-61028D739B72}" type="slidenum">
              <a:rPr lang="en-US" smtClean="0"/>
              <a:t>‹#›</a:t>
            </a:fld>
            <a:endParaRPr lang="en-US"/>
          </a:p>
        </p:txBody>
      </p:sp>
    </p:spTree>
    <p:extLst>
      <p:ext uri="{BB962C8B-B14F-4D97-AF65-F5344CB8AC3E}">
        <p14:creationId xmlns:p14="http://schemas.microsoft.com/office/powerpoint/2010/main" val="148591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researchgate.net/publication/341622460_On_the_Theoretical_Foundation_of_Corporate_Financ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MM theory, WACC and asset valuation</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05098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8ACD4-35C1-4DFA-8656-E8070B72B398}"/>
              </a:ext>
            </a:extLst>
          </p:cNvPr>
          <p:cNvSpPr>
            <a:spLocks noGrp="1"/>
          </p:cNvSpPr>
          <p:nvPr>
            <p:ph type="title"/>
          </p:nvPr>
        </p:nvSpPr>
        <p:spPr/>
        <p:txBody>
          <a:bodyPr>
            <a:normAutofit/>
          </a:bodyPr>
          <a:lstStyle/>
          <a:p>
            <a:r>
              <a:rPr lang="en-CA" dirty="0"/>
              <a:t>A representative opinion</a:t>
            </a:r>
          </a:p>
        </p:txBody>
      </p:sp>
      <p:sp>
        <p:nvSpPr>
          <p:cNvPr id="3" name="Content Placeholder 2">
            <a:extLst>
              <a:ext uri="{FF2B5EF4-FFF2-40B4-BE49-F238E27FC236}">
                <a16:creationId xmlns:a16="http://schemas.microsoft.com/office/drawing/2014/main" id="{16B8BDCB-83B0-4B9B-A2C3-CC57F3522767}"/>
              </a:ext>
            </a:extLst>
          </p:cNvPr>
          <p:cNvSpPr>
            <a:spLocks noGrp="1"/>
          </p:cNvSpPr>
          <p:nvPr>
            <p:ph idx="1"/>
          </p:nvPr>
        </p:nvSpPr>
        <p:spPr/>
        <p:txBody>
          <a:bodyPr>
            <a:normAutofit/>
          </a:bodyPr>
          <a:lstStyle/>
          <a:p>
            <a:pPr marL="0" indent="0">
              <a:buNone/>
            </a:pPr>
            <a:endParaRPr lang="en-CA" dirty="0"/>
          </a:p>
          <a:p>
            <a:r>
              <a:rPr lang="en-CA" dirty="0"/>
              <a:t>In principle, the free cash flow approach is fully consistent with the dividend discount model and should provide the same estimate of intrinsic value ... This was demonstrated in two famous papers by Modigliani and Miller. However, in practice, you will find that values from these models may differ, sometimes substantially. This is due to the fact that in practice, analysts are always forced to make simplifying assumptions. (Bodie et al, 2015, p. 595) </a:t>
            </a:r>
          </a:p>
          <a:p>
            <a:endParaRPr lang="en-CA" dirty="0"/>
          </a:p>
        </p:txBody>
      </p:sp>
    </p:spTree>
    <p:extLst>
      <p:ext uri="{BB962C8B-B14F-4D97-AF65-F5344CB8AC3E}">
        <p14:creationId xmlns:p14="http://schemas.microsoft.com/office/powerpoint/2010/main" val="2622118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about MM paper</a:t>
            </a:r>
          </a:p>
        </p:txBody>
      </p:sp>
      <p:sp>
        <p:nvSpPr>
          <p:cNvPr id="3" name="Content Placeholder 2"/>
          <p:cNvSpPr>
            <a:spLocks noGrp="1"/>
          </p:cNvSpPr>
          <p:nvPr>
            <p:ph idx="1"/>
          </p:nvPr>
        </p:nvSpPr>
        <p:spPr/>
        <p:txBody>
          <a:bodyPr>
            <a:normAutofit/>
          </a:bodyPr>
          <a:lstStyle/>
          <a:p>
            <a:r>
              <a:rPr lang="en-US" sz="4000" dirty="0"/>
              <a:t>All the results in MM paper, including the formula of WACC, are obtained when the average payoff from the project is assumed to be constant to perpetuity.</a:t>
            </a:r>
          </a:p>
          <a:p>
            <a:r>
              <a:rPr lang="en-US" sz="4000" dirty="0"/>
              <a:t>If this assumption is not true, will the results stay?  </a:t>
            </a:r>
          </a:p>
        </p:txBody>
      </p:sp>
    </p:spTree>
    <p:extLst>
      <p:ext uri="{BB962C8B-B14F-4D97-AF65-F5344CB8AC3E}">
        <p14:creationId xmlns:p14="http://schemas.microsoft.com/office/powerpoint/2010/main" val="311595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BA5C9-2F7D-4919-8872-214A092FD552}"/>
              </a:ext>
            </a:extLst>
          </p:cNvPr>
          <p:cNvSpPr>
            <a:spLocks noGrp="1"/>
          </p:cNvSpPr>
          <p:nvPr>
            <p:ph type="title"/>
          </p:nvPr>
        </p:nvSpPr>
        <p:spPr/>
        <p:txBody>
          <a:bodyPr>
            <a:normAutofit fontScale="90000"/>
          </a:bodyPr>
          <a:lstStyle/>
          <a:p>
            <a:r>
              <a:rPr lang="en-CA" dirty="0"/>
              <a:t>Miller and Modigliani (1961) themselves had warned against drawing broad conclusions from special cases.</a:t>
            </a:r>
          </a:p>
        </p:txBody>
      </p:sp>
      <p:sp>
        <p:nvSpPr>
          <p:cNvPr id="3" name="Content Placeholder 2">
            <a:extLst>
              <a:ext uri="{FF2B5EF4-FFF2-40B4-BE49-F238E27FC236}">
                <a16:creationId xmlns:a16="http://schemas.microsoft.com/office/drawing/2014/main" id="{E73E5156-8B76-46EB-8D27-A63C1CCB9640}"/>
              </a:ext>
            </a:extLst>
          </p:cNvPr>
          <p:cNvSpPr>
            <a:spLocks noGrp="1"/>
          </p:cNvSpPr>
          <p:nvPr>
            <p:ph idx="1"/>
          </p:nvPr>
        </p:nvSpPr>
        <p:spPr/>
        <p:txBody>
          <a:bodyPr>
            <a:normAutofit lnSpcReduction="10000"/>
          </a:bodyPr>
          <a:lstStyle/>
          <a:p>
            <a:endParaRPr lang="en-CA" dirty="0"/>
          </a:p>
          <a:p>
            <a:r>
              <a:rPr lang="en-CA" dirty="0"/>
              <a:t>This is merely one of a number of peculiarities of this special case on which, unfortunately, many writers have based their entire analysis. The reason for the preoccupation with this special case is far from clear to us. Certainly no one would suggest that it is the only empirically relevant case. Even if the case were in fact the most common, the theorist would be under an obligation to consider alternative assumptions. We suspect that in the last analysis, the popularity of the internal financing model will be found to reflect little more than its ease of manipulation combined with the failure to push the analysis far enough to disclose how special and how treacherous it really is. (Miller and Modigliani, 1961, P. 424)</a:t>
            </a:r>
          </a:p>
          <a:p>
            <a:endParaRPr lang="en-CA" dirty="0"/>
          </a:p>
        </p:txBody>
      </p:sp>
    </p:spTree>
    <p:extLst>
      <p:ext uri="{BB962C8B-B14F-4D97-AF65-F5344CB8AC3E}">
        <p14:creationId xmlns:p14="http://schemas.microsoft.com/office/powerpoint/2010/main" val="838492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4F8AD-2711-4F32-8CDA-E7939D00DF43}"/>
              </a:ext>
            </a:extLst>
          </p:cNvPr>
          <p:cNvSpPr>
            <a:spLocks noGrp="1"/>
          </p:cNvSpPr>
          <p:nvPr>
            <p:ph type="title"/>
          </p:nvPr>
        </p:nvSpPr>
        <p:spPr/>
        <p:txBody>
          <a:bodyPr/>
          <a:lstStyle/>
          <a:p>
            <a:r>
              <a:rPr lang="en-CA" dirty="0"/>
              <a:t>Our obligation</a:t>
            </a:r>
          </a:p>
        </p:txBody>
      </p:sp>
      <p:sp>
        <p:nvSpPr>
          <p:cNvPr id="3" name="Content Placeholder 2">
            <a:extLst>
              <a:ext uri="{FF2B5EF4-FFF2-40B4-BE49-F238E27FC236}">
                <a16:creationId xmlns:a16="http://schemas.microsoft.com/office/drawing/2014/main" id="{A2738FF4-4728-412D-BE78-39F4B56528D0}"/>
              </a:ext>
            </a:extLst>
          </p:cNvPr>
          <p:cNvSpPr>
            <a:spLocks noGrp="1"/>
          </p:cNvSpPr>
          <p:nvPr>
            <p:ph idx="1"/>
          </p:nvPr>
        </p:nvSpPr>
        <p:spPr/>
        <p:txBody>
          <a:bodyPr>
            <a:normAutofit/>
          </a:bodyPr>
          <a:lstStyle/>
          <a:p>
            <a:r>
              <a:rPr lang="en-CA" sz="3600" dirty="0"/>
              <a:t>Certainly no one would suggest that constant cashflow to perpetuity in MM paper is the only empirically relevant case. </a:t>
            </a:r>
          </a:p>
          <a:p>
            <a:r>
              <a:rPr lang="en-CA" sz="3600" dirty="0"/>
              <a:t>Even if the case were in fact the most common, the theorist would be under an obligation to consider alternative assumptions.</a:t>
            </a:r>
          </a:p>
        </p:txBody>
      </p:sp>
    </p:spTree>
    <p:extLst>
      <p:ext uri="{BB962C8B-B14F-4D97-AF65-F5344CB8AC3E}">
        <p14:creationId xmlns:p14="http://schemas.microsoft.com/office/powerpoint/2010/main" val="713780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17C5A-1D63-44DD-9ACE-7699D29C4C8B}"/>
              </a:ext>
            </a:extLst>
          </p:cNvPr>
          <p:cNvSpPr>
            <a:spLocks noGrp="1"/>
          </p:cNvSpPr>
          <p:nvPr>
            <p:ph type="title"/>
          </p:nvPr>
        </p:nvSpPr>
        <p:spPr/>
        <p:txBody>
          <a:bodyPr/>
          <a:lstStyle/>
          <a:p>
            <a:r>
              <a:rPr lang="en-CA" dirty="0"/>
              <a:t>Some further hint</a:t>
            </a:r>
          </a:p>
        </p:txBody>
      </p:sp>
      <p:sp>
        <p:nvSpPr>
          <p:cNvPr id="3" name="Content Placeholder 2">
            <a:extLst>
              <a:ext uri="{FF2B5EF4-FFF2-40B4-BE49-F238E27FC236}">
                <a16:creationId xmlns:a16="http://schemas.microsoft.com/office/drawing/2014/main" id="{159EE4D2-CFAF-4090-85A7-9EE47B39006A}"/>
              </a:ext>
            </a:extLst>
          </p:cNvPr>
          <p:cNvSpPr>
            <a:spLocks noGrp="1"/>
          </p:cNvSpPr>
          <p:nvPr>
            <p:ph idx="1"/>
          </p:nvPr>
        </p:nvSpPr>
        <p:spPr/>
        <p:txBody>
          <a:bodyPr>
            <a:normAutofit/>
          </a:bodyPr>
          <a:lstStyle/>
          <a:p>
            <a:r>
              <a:rPr lang="en-CA" sz="3600" dirty="0"/>
              <a:t>In bond pricing, there is an adjustment called convexity. </a:t>
            </a:r>
          </a:p>
          <a:p>
            <a:r>
              <a:rPr lang="en-CA" sz="3600" dirty="0"/>
              <a:t>This suggests that discount rate is a nonlinear factor. </a:t>
            </a:r>
          </a:p>
          <a:p>
            <a:r>
              <a:rPr lang="en-CA" sz="3600" dirty="0"/>
              <a:t>But WACC is a linear combination of two discount rates. </a:t>
            </a:r>
          </a:p>
          <a:p>
            <a:r>
              <a:rPr lang="en-CA" sz="3600" dirty="0"/>
              <a:t>Could there be problem for WACC for general cashflows?</a:t>
            </a:r>
          </a:p>
          <a:p>
            <a:endParaRPr lang="en-CA" sz="3600" dirty="0"/>
          </a:p>
        </p:txBody>
      </p:sp>
    </p:spTree>
    <p:extLst>
      <p:ext uri="{BB962C8B-B14F-4D97-AF65-F5344CB8AC3E}">
        <p14:creationId xmlns:p14="http://schemas.microsoft.com/office/powerpoint/2010/main" val="1343539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517A0-44D7-411D-976D-E9654506E982}"/>
              </a:ext>
            </a:extLst>
          </p:cNvPr>
          <p:cNvSpPr>
            <a:spLocks noGrp="1"/>
          </p:cNvSpPr>
          <p:nvPr>
            <p:ph type="title"/>
          </p:nvPr>
        </p:nvSpPr>
        <p:spPr/>
        <p:txBody>
          <a:bodyPr/>
          <a:lstStyle/>
          <a:p>
            <a:r>
              <a:rPr lang="en-CA" dirty="0"/>
              <a:t>Let’s do some derivation</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742BD54-31C8-4D3C-9F01-65A376489D37}"/>
                  </a:ext>
                </a:extLst>
              </p:cNvPr>
              <p:cNvSpPr>
                <a:spLocks noGrp="1"/>
              </p:cNvSpPr>
              <p:nvPr>
                <p:ph idx="1"/>
              </p:nvPr>
            </p:nvSpPr>
            <p:spPr/>
            <p:txBody>
              <a:bodyPr>
                <a:normAutofit/>
              </a:bodyPr>
              <a:lstStyle/>
              <a:p>
                <a:r>
                  <a:rPr lang="en-CA" dirty="0"/>
                  <a:t>We assume an investment project is financed with debt and equity.</a:t>
                </a:r>
              </a:p>
              <a:p>
                <a:r>
                  <a:rPr lang="en-CA" dirty="0"/>
                  <a:t>The coupon payment from the debt changes at a rate of k per year.</a:t>
                </a:r>
              </a:p>
              <a:p>
                <a:r>
                  <a:rPr lang="en-CA" dirty="0"/>
                  <a:t>The dividend payment from the equity is expected to changes at a rate of g per year.</a:t>
                </a:r>
              </a:p>
              <a:p>
                <a:r>
                  <a:rPr lang="en-US" dirty="0"/>
                  <a:t>The asset value, </a:t>
                </a:r>
                <a:r>
                  <a:rPr lang="en-US" i="1" dirty="0"/>
                  <a:t>V</a:t>
                </a:r>
                <a:r>
                  <a:rPr lang="en-US" dirty="0"/>
                  <a:t>, is the sum of debt and equity. </a:t>
                </a:r>
              </a:p>
              <a:p>
                <a:r>
                  <a:rPr lang="en-US" dirty="0"/>
                  <a:t>V = D + S</a:t>
                </a:r>
              </a:p>
              <a:p>
                <a:r>
                  <a:rPr lang="en-US" dirty="0"/>
                  <a:t>The value of an asset is also defined as total cash flows discounted by WACC. Let </a:t>
                </a:r>
                <a14:m>
                  <m:oMath xmlns:m="http://schemas.openxmlformats.org/officeDocument/2006/math">
                    <m:sSup>
                      <m:sSupPr>
                        <m:ctrlPr>
                          <a:rPr lang="en-CA" i="1"/>
                        </m:ctrlPr>
                      </m:sSupPr>
                      <m:e>
                        <m:r>
                          <a:rPr lang="en-US" i="1"/>
                          <m:t>𝑉</m:t>
                        </m:r>
                      </m:e>
                      <m:sup>
                        <m:r>
                          <a:rPr lang="en-US" i="1"/>
                          <m:t>′</m:t>
                        </m:r>
                      </m:sup>
                    </m:sSup>
                    <m:r>
                      <a:rPr lang="en-US" i="1"/>
                      <m:t> </m:t>
                    </m:r>
                  </m:oMath>
                </a14:m>
                <a:r>
                  <a:rPr lang="en-US" dirty="0"/>
                  <a:t>represent the asset value calculated from this definition.</a:t>
                </a:r>
                <a:endParaRPr lang="en-CA" dirty="0"/>
              </a:p>
              <a:p>
                <a:endParaRPr lang="en-CA" dirty="0"/>
              </a:p>
              <a:p>
                <a:endParaRPr lang="en-CA" dirty="0"/>
              </a:p>
              <a:p>
                <a:endParaRPr lang="en-CA" dirty="0"/>
              </a:p>
            </p:txBody>
          </p:sp>
        </mc:Choice>
        <mc:Fallback>
          <p:sp>
            <p:nvSpPr>
              <p:cNvPr id="3" name="Content Placeholder 2">
                <a:extLst>
                  <a:ext uri="{FF2B5EF4-FFF2-40B4-BE49-F238E27FC236}">
                    <a16:creationId xmlns:a16="http://schemas.microsoft.com/office/drawing/2014/main" id="{C742BD54-31C8-4D3C-9F01-65A376489D37}"/>
                  </a:ext>
                </a:extLst>
              </p:cNvPr>
              <p:cNvSpPr>
                <a:spLocks noGrp="1" noRot="1" noChangeAspect="1" noMove="1" noResize="1" noEditPoints="1" noAdjustHandles="1" noChangeArrowheads="1" noChangeShapeType="1" noTextEdit="1"/>
              </p:cNvSpPr>
              <p:nvPr>
                <p:ph idx="1"/>
              </p:nvPr>
            </p:nvSpPr>
            <p:spPr>
              <a:blipFill>
                <a:blip r:embed="rId2"/>
                <a:stretch>
                  <a:fillRect l="-1043" t="-2241" r="-754" b="-840"/>
                </a:stretch>
              </a:blipFill>
            </p:spPr>
            <p:txBody>
              <a:bodyPr/>
              <a:lstStyle/>
              <a:p>
                <a:r>
                  <a:rPr lang="en-CA">
                    <a:noFill/>
                  </a:rPr>
                  <a:t> </a:t>
                </a:r>
              </a:p>
            </p:txBody>
          </p:sp>
        </mc:Fallback>
      </mc:AlternateContent>
    </p:spTree>
    <p:extLst>
      <p:ext uri="{BB962C8B-B14F-4D97-AF65-F5344CB8AC3E}">
        <p14:creationId xmlns:p14="http://schemas.microsoft.com/office/powerpoint/2010/main" val="403542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29A8F-D1B7-4298-B2D4-EB15669A763B}"/>
              </a:ext>
            </a:extLst>
          </p:cNvPr>
          <p:cNvSpPr>
            <a:spLocks noGrp="1"/>
          </p:cNvSpPr>
          <p:nvPr>
            <p:ph type="title"/>
          </p:nvPr>
        </p:nvSpPr>
        <p:spPr/>
        <p:txBody>
          <a:bodyPr/>
          <a:lstStyle/>
          <a:p>
            <a:endParaRPr lang="en-CA"/>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C101B2E-5923-4B31-8602-AD15A679DA8D}"/>
                  </a:ext>
                </a:extLst>
              </p:cNvPr>
              <p:cNvSpPr>
                <a:spLocks noGrp="1"/>
              </p:cNvSpPr>
              <p:nvPr>
                <p:ph idx="1"/>
              </p:nvPr>
            </p:nvSpPr>
            <p:spPr/>
            <p:txBody>
              <a:bodyPr/>
              <a:lstStyle/>
              <a:p>
                <a:r>
                  <a:rPr lang="en-CA" dirty="0"/>
                  <a:t>We can derive that</a:t>
                </a:r>
              </a:p>
              <a:p>
                <a14:m>
                  <m:oMath xmlns:m="http://schemas.openxmlformats.org/officeDocument/2006/math">
                    <m:sSup>
                      <m:sSupPr>
                        <m:ctrlPr>
                          <a:rPr lang="en-CA" i="1"/>
                        </m:ctrlPr>
                      </m:sSupPr>
                      <m:e>
                        <m:r>
                          <a:rPr lang="en-US" i="1"/>
                          <m:t>𝑉</m:t>
                        </m:r>
                      </m:e>
                      <m:sup>
                        <m:r>
                          <a:rPr lang="en-US" i="1"/>
                          <m:t>′</m:t>
                        </m:r>
                      </m:sup>
                    </m:sSup>
                    <m:r>
                      <a:rPr lang="en-US" i="1"/>
                      <m:t>−</m:t>
                    </m:r>
                    <m:r>
                      <a:rPr lang="en-US" i="1"/>
                      <m:t>𝑉</m:t>
                    </m:r>
                    <m:r>
                      <a:rPr lang="en-US" i="1"/>
                      <m:t>=</m:t>
                    </m:r>
                    <m:sSup>
                      <m:sSupPr>
                        <m:ctrlPr>
                          <a:rPr lang="en-CA" i="1"/>
                        </m:ctrlPr>
                      </m:sSupPr>
                      <m:e>
                        <m:r>
                          <a:rPr lang="en-US" i="1"/>
                          <m:t>𝑉</m:t>
                        </m:r>
                      </m:e>
                      <m:sup>
                        <m:r>
                          <a:rPr lang="en-US" i="1"/>
                          <m:t>′</m:t>
                        </m:r>
                      </m:sup>
                    </m:sSup>
                    <m:r>
                      <a:rPr lang="en-US" i="1"/>
                      <m:t>−</m:t>
                    </m:r>
                    <m:d>
                      <m:dPr>
                        <m:ctrlPr>
                          <a:rPr lang="en-CA" i="1"/>
                        </m:ctrlPr>
                      </m:dPr>
                      <m:e>
                        <m:r>
                          <a:rPr lang="en-US" i="1"/>
                          <m:t>𝐷</m:t>
                        </m:r>
                        <m:r>
                          <a:rPr lang="en-US" i="1"/>
                          <m:t>+</m:t>
                        </m:r>
                        <m:r>
                          <a:rPr lang="en-US" i="1"/>
                          <m:t>𝑆</m:t>
                        </m:r>
                      </m:e>
                    </m:d>
                  </m:oMath>
                </a14:m>
                <a:endParaRPr lang="en-CA" dirty="0"/>
              </a:p>
              <a:p>
                <a14:m>
                  <m:oMath xmlns:m="http://schemas.openxmlformats.org/officeDocument/2006/math">
                    <m:r>
                      <a:rPr lang="en-US" i="1"/>
                      <m:t>=</m:t>
                    </m:r>
                    <m:r>
                      <a:rPr lang="en-US" i="1"/>
                      <m:t>𝐴</m:t>
                    </m:r>
                    <m:d>
                      <m:dPr>
                        <m:ctrlPr>
                          <a:rPr lang="en-CA" i="1"/>
                        </m:ctrlPr>
                      </m:dPr>
                      <m:e>
                        <m:r>
                          <a:rPr lang="en-US" i="1"/>
                          <m:t>𝑔</m:t>
                        </m:r>
                        <m:r>
                          <a:rPr lang="en-US" i="1"/>
                          <m:t>−</m:t>
                        </m:r>
                        <m:r>
                          <a:rPr lang="en-US" i="1"/>
                          <m:t>𝑘</m:t>
                        </m:r>
                      </m:e>
                    </m:d>
                  </m:oMath>
                </a14:m>
                <a:endParaRPr lang="en-CA" dirty="0"/>
              </a:p>
              <a:p>
                <a:r>
                  <a:rPr lang="en-US" dirty="0"/>
                  <a:t>Here A is a positive coefficient.</a:t>
                </a:r>
                <a:endParaRPr lang="en-CA" dirty="0"/>
              </a:p>
            </p:txBody>
          </p:sp>
        </mc:Choice>
        <mc:Fallback>
          <p:sp>
            <p:nvSpPr>
              <p:cNvPr id="3" name="Content Placeholder 2">
                <a:extLst>
                  <a:ext uri="{FF2B5EF4-FFF2-40B4-BE49-F238E27FC236}">
                    <a16:creationId xmlns:a16="http://schemas.microsoft.com/office/drawing/2014/main" id="{BC101B2E-5923-4B31-8602-AD15A679DA8D}"/>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CA">
                    <a:noFill/>
                  </a:rPr>
                  <a:t> </a:t>
                </a:r>
              </a:p>
            </p:txBody>
          </p:sp>
        </mc:Fallback>
      </mc:AlternateContent>
    </p:spTree>
    <p:extLst>
      <p:ext uri="{BB962C8B-B14F-4D97-AF65-F5344CB8AC3E}">
        <p14:creationId xmlns:p14="http://schemas.microsoft.com/office/powerpoint/2010/main" val="2968495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405A-AE94-4CD4-9C4B-28E4F062EB5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5E8CFFE-BB0E-4340-9A0A-B83C88E78CEC}"/>
              </a:ext>
            </a:extLst>
          </p:cNvPr>
          <p:cNvSpPr>
            <a:spLocks noGrp="1"/>
          </p:cNvSpPr>
          <p:nvPr>
            <p:ph idx="1"/>
          </p:nvPr>
        </p:nvSpPr>
        <p:spPr/>
        <p:txBody>
          <a:bodyPr/>
          <a:lstStyle/>
          <a:p>
            <a:r>
              <a:rPr lang="en-CA" dirty="0"/>
              <a:t>When k = g, investment valuation from cashflows discounted by WACC gives correct answer, as the sum of debt and equity values.</a:t>
            </a:r>
          </a:p>
          <a:p>
            <a:r>
              <a:rPr lang="en-CA" dirty="0"/>
              <a:t>When k = g, debt equity ratio is constant over time.</a:t>
            </a:r>
          </a:p>
          <a:p>
            <a:r>
              <a:rPr lang="en-CA" dirty="0"/>
              <a:t>This means that MM theory is valid when debt equity ratio is constant over time.</a:t>
            </a:r>
          </a:p>
        </p:txBody>
      </p:sp>
    </p:spTree>
    <p:extLst>
      <p:ext uri="{BB962C8B-B14F-4D97-AF65-F5344CB8AC3E}">
        <p14:creationId xmlns:p14="http://schemas.microsoft.com/office/powerpoint/2010/main" val="820983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76E85-5BF8-4112-B0E5-F24127B8D68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FC1B8F0-392E-4EB9-A0B6-7A54714328D2}"/>
              </a:ext>
            </a:extLst>
          </p:cNvPr>
          <p:cNvSpPr>
            <a:spLocks noGrp="1"/>
          </p:cNvSpPr>
          <p:nvPr>
            <p:ph idx="1"/>
          </p:nvPr>
        </p:nvSpPr>
        <p:spPr/>
        <p:txBody>
          <a:bodyPr>
            <a:normAutofit lnSpcReduction="10000"/>
          </a:bodyPr>
          <a:lstStyle/>
          <a:p>
            <a:r>
              <a:rPr lang="en-CA" dirty="0"/>
              <a:t>In all other cases, cashflows discounted by WACC gives incorrect answers. </a:t>
            </a:r>
          </a:p>
          <a:p>
            <a:r>
              <a:rPr lang="en-CA" dirty="0"/>
              <a:t>When g &gt;  k, investment valuation from cashflows discounted by WACC  overvalue investment projects. </a:t>
            </a:r>
          </a:p>
          <a:p>
            <a:r>
              <a:rPr lang="en-CA" dirty="0"/>
              <a:t>When g &lt;  k, investment valuation from cashflows discounted by WACC  undervalue investment projects.</a:t>
            </a:r>
          </a:p>
          <a:p>
            <a:r>
              <a:rPr lang="en-CA" dirty="0"/>
              <a:t>Modigliani and Miller theory is not valid for more general cashflows or more general capital structures. </a:t>
            </a:r>
          </a:p>
          <a:p>
            <a:r>
              <a:rPr lang="en-CA" dirty="0"/>
              <a:t>Modigliani and Miller theory often overvalues growth firms and undervalues value firms.</a:t>
            </a:r>
          </a:p>
          <a:p>
            <a:endParaRPr lang="en-CA" dirty="0"/>
          </a:p>
          <a:p>
            <a:endParaRPr lang="en-CA" dirty="0"/>
          </a:p>
          <a:p>
            <a:pPr marL="0" indent="0">
              <a:buNone/>
            </a:pPr>
            <a:endParaRPr lang="en-CA" dirty="0"/>
          </a:p>
          <a:p>
            <a:endParaRPr lang="en-CA" dirty="0"/>
          </a:p>
        </p:txBody>
      </p:sp>
    </p:spTree>
    <p:extLst>
      <p:ext uri="{BB962C8B-B14F-4D97-AF65-F5344CB8AC3E}">
        <p14:creationId xmlns:p14="http://schemas.microsoft.com/office/powerpoint/2010/main" val="3286479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9570B-8E06-454A-BECB-B0EE445875E8}"/>
              </a:ext>
            </a:extLst>
          </p:cNvPr>
          <p:cNvSpPr>
            <a:spLocks noGrp="1"/>
          </p:cNvSpPr>
          <p:nvPr>
            <p:ph type="title"/>
          </p:nvPr>
        </p:nvSpPr>
        <p:spPr/>
        <p:txBody>
          <a:bodyPr/>
          <a:lstStyle/>
          <a:p>
            <a:r>
              <a:rPr lang="en-CA" dirty="0"/>
              <a:t>For more information</a:t>
            </a:r>
          </a:p>
        </p:txBody>
      </p:sp>
      <p:sp>
        <p:nvSpPr>
          <p:cNvPr id="3" name="Content Placeholder 2">
            <a:extLst>
              <a:ext uri="{FF2B5EF4-FFF2-40B4-BE49-F238E27FC236}">
                <a16:creationId xmlns:a16="http://schemas.microsoft.com/office/drawing/2014/main" id="{517DA8B6-B95E-453F-A65D-E396A63A64A1}"/>
              </a:ext>
            </a:extLst>
          </p:cNvPr>
          <p:cNvSpPr>
            <a:spLocks noGrp="1"/>
          </p:cNvSpPr>
          <p:nvPr>
            <p:ph idx="1"/>
          </p:nvPr>
        </p:nvSpPr>
        <p:spPr/>
        <p:txBody>
          <a:bodyPr/>
          <a:lstStyle/>
          <a:p>
            <a:r>
              <a:rPr lang="en-CA" dirty="0"/>
              <a:t>Our derivation shows that the problem is caused by simplifying assumptions in MM theory, not by simplifying assumptions in practice.</a:t>
            </a:r>
          </a:p>
          <a:p>
            <a:r>
              <a:rPr lang="en-CA" dirty="0"/>
              <a:t>For systematic discussion, please check the following paper</a:t>
            </a:r>
          </a:p>
          <a:p>
            <a:r>
              <a:rPr lang="en-CA" dirty="0"/>
              <a:t>On the theoretical foundation of corporate finance</a:t>
            </a:r>
          </a:p>
          <a:p>
            <a:r>
              <a:rPr lang="en-CA" dirty="0">
                <a:hlinkClick r:id="rId2"/>
              </a:rPr>
              <a:t>https://www.researchgate.net/publication/341622460_On_the_Theoretical_Foundation_of_Corporate_Finance</a:t>
            </a:r>
            <a:endParaRPr lang="en-CA" dirty="0"/>
          </a:p>
          <a:p>
            <a:endParaRPr lang="en-CA" dirty="0"/>
          </a:p>
          <a:p>
            <a:r>
              <a:rPr lang="en-CA" dirty="0"/>
              <a:t> </a:t>
            </a:r>
          </a:p>
        </p:txBody>
      </p:sp>
    </p:spTree>
    <p:extLst>
      <p:ext uri="{BB962C8B-B14F-4D97-AF65-F5344CB8AC3E}">
        <p14:creationId xmlns:p14="http://schemas.microsoft.com/office/powerpoint/2010/main" val="3869400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58316-33E8-41DD-A4CC-0ED1986A5B2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23FB4F7-8BA0-4E2F-B00F-07DCCCFF4F49}"/>
              </a:ext>
            </a:extLst>
          </p:cNvPr>
          <p:cNvSpPr>
            <a:spLocks noGrp="1"/>
          </p:cNvSpPr>
          <p:nvPr>
            <p:ph idx="1"/>
          </p:nvPr>
        </p:nvSpPr>
        <p:spPr/>
        <p:txBody>
          <a:bodyPr/>
          <a:lstStyle/>
          <a:p>
            <a:r>
              <a:rPr lang="en-CA" dirty="0"/>
              <a:t>In finance, assets are often valued by the sum of cashflows discounted by WACC (Weighted Average Cost of Capital).</a:t>
            </a:r>
          </a:p>
          <a:p>
            <a:r>
              <a:rPr lang="en-CA" dirty="0"/>
              <a:t>However, asset valued with WACC method often differs from the other valuation method of asset, as the sum of equity and debt.</a:t>
            </a:r>
          </a:p>
          <a:p>
            <a:r>
              <a:rPr lang="en-CA" dirty="0"/>
              <a:t>This is often attributed to simplified assumptions about cashflows.</a:t>
            </a:r>
          </a:p>
          <a:p>
            <a:r>
              <a:rPr lang="en-CA" dirty="0"/>
              <a:t>Could there be problems with the theory itself?</a:t>
            </a:r>
          </a:p>
          <a:p>
            <a:r>
              <a:rPr lang="en-CA" dirty="0"/>
              <a:t>We will look into the theoretical foundation of corporate finance.</a:t>
            </a:r>
          </a:p>
        </p:txBody>
      </p:sp>
    </p:spTree>
    <p:extLst>
      <p:ext uri="{BB962C8B-B14F-4D97-AF65-F5344CB8AC3E}">
        <p14:creationId xmlns:p14="http://schemas.microsoft.com/office/powerpoint/2010/main" val="3252114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48883-DABB-43FD-88F7-B1CA12559BD7}"/>
              </a:ext>
            </a:extLst>
          </p:cNvPr>
          <p:cNvSpPr>
            <a:spLocks noGrp="1"/>
          </p:cNvSpPr>
          <p:nvPr>
            <p:ph type="title"/>
          </p:nvPr>
        </p:nvSpPr>
        <p:spPr/>
        <p:txBody>
          <a:bodyPr/>
          <a:lstStyle/>
          <a:p>
            <a:r>
              <a:rPr lang="en-CA" dirty="0"/>
              <a:t>Numerical examples</a:t>
            </a:r>
          </a:p>
        </p:txBody>
      </p:sp>
      <p:sp>
        <p:nvSpPr>
          <p:cNvPr id="3" name="Content Placeholder 2">
            <a:extLst>
              <a:ext uri="{FF2B5EF4-FFF2-40B4-BE49-F238E27FC236}">
                <a16:creationId xmlns:a16="http://schemas.microsoft.com/office/drawing/2014/main" id="{70F91F3B-A91B-4C82-9F7B-B4F5F923D7F6}"/>
              </a:ext>
            </a:extLst>
          </p:cNvPr>
          <p:cNvSpPr>
            <a:spLocks noGrp="1"/>
          </p:cNvSpPr>
          <p:nvPr>
            <p:ph idx="1"/>
          </p:nvPr>
        </p:nvSpPr>
        <p:spPr/>
        <p:txBody>
          <a:bodyPr/>
          <a:lstStyle/>
          <a:p>
            <a:pPr marL="0" indent="0">
              <a:buNone/>
            </a:pPr>
            <a:endParaRPr lang="en-CA" dirty="0"/>
          </a:p>
          <a:p>
            <a:r>
              <a:rPr lang="en-CA" dirty="0"/>
              <a:t>We can experiment with some numerical examples.</a:t>
            </a:r>
          </a:p>
          <a:p>
            <a:r>
              <a:rPr lang="en-CA" dirty="0"/>
              <a:t>This will help us gain more intuition.</a:t>
            </a:r>
          </a:p>
        </p:txBody>
      </p:sp>
    </p:spTree>
    <p:extLst>
      <p:ext uri="{BB962C8B-B14F-4D97-AF65-F5344CB8AC3E}">
        <p14:creationId xmlns:p14="http://schemas.microsoft.com/office/powerpoint/2010/main" val="3977667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p>
        </p:txBody>
      </p:sp>
      <p:sp>
        <p:nvSpPr>
          <p:cNvPr id="3" name="Content Placeholder 2"/>
          <p:cNvSpPr>
            <a:spLocks noGrp="1"/>
          </p:cNvSpPr>
          <p:nvPr>
            <p:ph idx="1"/>
          </p:nvPr>
        </p:nvSpPr>
        <p:spPr/>
        <p:txBody>
          <a:bodyPr>
            <a:noAutofit/>
          </a:bodyPr>
          <a:lstStyle/>
          <a:p>
            <a:r>
              <a:rPr lang="en-US" sz="4000" dirty="0"/>
              <a:t>A company will distribute coupon amount to 3 million dollar to bond holders and dividend amount to 3 million dollars to equity holders next year. The market value of the perpetual bond is 100 million dollars and the market value of the equity is 100 million dollars as well. Assume the growth rate of the dividend is 4% per year. </a:t>
            </a:r>
          </a:p>
        </p:txBody>
      </p:sp>
    </p:spTree>
    <p:extLst>
      <p:ext uri="{BB962C8B-B14F-4D97-AF65-F5344CB8AC3E}">
        <p14:creationId xmlns:p14="http://schemas.microsoft.com/office/powerpoint/2010/main" val="3006957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two results the same?</a:t>
            </a:r>
          </a:p>
          <a:p>
            <a:endParaRPr lang="en-US" sz="3600" dirty="0"/>
          </a:p>
        </p:txBody>
      </p:sp>
    </p:spTree>
    <p:extLst>
      <p:ext uri="{BB962C8B-B14F-4D97-AF65-F5344CB8AC3E}">
        <p14:creationId xmlns:p14="http://schemas.microsoft.com/office/powerpoint/2010/main" val="3823053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a:bodyPr>
          <a:lstStyle/>
          <a:p>
            <a:r>
              <a:rPr lang="en-US" sz="4000" dirty="0"/>
              <a:t>The cost of bond is 3/100 = 3%</a:t>
            </a:r>
          </a:p>
          <a:p>
            <a:r>
              <a:rPr lang="en-US" sz="4000" dirty="0"/>
              <a:t>The dividend yield of equity is 3/100 = 3%</a:t>
            </a:r>
          </a:p>
          <a:p>
            <a:r>
              <a:rPr lang="en-US" sz="4000" dirty="0"/>
              <a:t>The cost of equity</a:t>
            </a:r>
          </a:p>
          <a:p>
            <a:r>
              <a:rPr lang="en-US" sz="4000" dirty="0"/>
              <a:t>Dividend yield + growth rate = 3%+4%=7%</a:t>
            </a:r>
          </a:p>
          <a:p>
            <a:r>
              <a:rPr lang="en-US" sz="4000" dirty="0"/>
              <a:t>WACC = 100/(100+100)*3% + 100/(100+100)*7% = 5%</a:t>
            </a:r>
          </a:p>
        </p:txBody>
      </p:sp>
    </p:spTree>
    <p:extLst>
      <p:ext uri="{BB962C8B-B14F-4D97-AF65-F5344CB8AC3E}">
        <p14:creationId xmlns:p14="http://schemas.microsoft.com/office/powerpoint/2010/main" val="3052984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 value according to WACC</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sSup>
                              <m:sSupPr>
                                <m:ctrlPr>
                                  <a:rPr lang="en-US" i="1">
                                    <a:latin typeface="Cambria Math" panose="02040503050406030204" pitchFamily="18" charset="0"/>
                                  </a:rPr>
                                </m:ctrlPr>
                              </m:sSupPr>
                              <m:e>
                                <m:r>
                                  <a:rPr lang="en-US" i="1">
                                    <a:latin typeface="Cambria Math"/>
                                  </a:rPr>
                                  <m:t>3</m:t>
                                </m:r>
                                <m:d>
                                  <m:dPr>
                                    <m:ctrlPr>
                                      <a:rPr lang="en-US" i="1">
                                        <a:latin typeface="Cambria Math" panose="02040503050406030204" pitchFamily="18" charset="0"/>
                                      </a:rPr>
                                    </m:ctrlPr>
                                  </m:dPr>
                                  <m:e>
                                    <m:r>
                                      <a:rPr lang="en-US" i="1">
                                        <a:latin typeface="Cambria Math"/>
                                      </a:rPr>
                                      <m:t>1+4%</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 </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r>
                      <a:rPr lang="en-US" i="1">
                        <a:latin typeface="Cambria Math"/>
                      </a:rPr>
                      <m:t>+</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a:rPr>
                                  <m:t>3</m:t>
                                </m:r>
                                <m:d>
                                  <m:dPr>
                                    <m:ctrlPr>
                                      <a:rPr lang="en-US" i="1">
                                        <a:latin typeface="Cambria Math" panose="02040503050406030204" pitchFamily="18" charset="0"/>
                                      </a:rPr>
                                    </m:ctrlPr>
                                  </m:dPr>
                                  <m:e>
                                    <m:r>
                                      <a:rPr lang="en-US" i="1">
                                        <a:latin typeface="Cambria Math"/>
                                      </a:rPr>
                                      <m:t>1+4%</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m:t>
                        </m:r>
                      </m:den>
                    </m:f>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5%−4%</m:t>
                        </m:r>
                      </m:den>
                    </m:f>
                    <m:r>
                      <a:rPr lang="en-US" i="1">
                        <a:latin typeface="Cambria Math"/>
                      </a:rPr>
                      <m:t>=60+300=360</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4"/>
                <a:stretch>
                  <a:fillRect l="-1630"/>
                </a:stretch>
              </a:blipFill>
            </p:spPr>
            <p:txBody>
              <a:bodyPr/>
              <a:lstStyle/>
              <a:p>
                <a:r>
                  <a:rPr lang="en-US">
                    <a:noFill/>
                  </a:rPr>
                  <a:t> </a:t>
                </a:r>
              </a:p>
            </p:txBody>
          </p:sp>
        </mc:Fallback>
      </mc:AlternateContent>
    </p:spTree>
    <p:extLst>
      <p:ext uri="{BB962C8B-B14F-4D97-AF65-F5344CB8AC3E}">
        <p14:creationId xmlns:p14="http://schemas.microsoft.com/office/powerpoint/2010/main" val="3592020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The sum of debt and equity is</a:t>
            </a:r>
          </a:p>
          <a:p>
            <a:r>
              <a:rPr lang="en-US" sz="3600" dirty="0"/>
              <a:t>100+100 = 200 </a:t>
            </a:r>
          </a:p>
          <a:p>
            <a:r>
              <a:rPr lang="en-US" sz="3600" dirty="0"/>
              <a:t>So the asset value calculated from WACC is 360/200 = 1.8 times the value of debt plus equity.</a:t>
            </a:r>
          </a:p>
          <a:p>
            <a:r>
              <a:rPr lang="en-US" sz="3600" dirty="0"/>
              <a:t>WACC overvalue asset for growth firms. </a:t>
            </a:r>
          </a:p>
        </p:txBody>
      </p:sp>
    </p:spTree>
    <p:extLst>
      <p:ext uri="{BB962C8B-B14F-4D97-AF65-F5344CB8AC3E}">
        <p14:creationId xmlns:p14="http://schemas.microsoft.com/office/powerpoint/2010/main" val="1901318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a:t>
            </a:r>
          </a:p>
        </p:txBody>
      </p:sp>
      <p:sp>
        <p:nvSpPr>
          <p:cNvPr id="3" name="Content Placeholder 2"/>
          <p:cNvSpPr>
            <a:spLocks noGrp="1"/>
          </p:cNvSpPr>
          <p:nvPr>
            <p:ph idx="1"/>
          </p:nvPr>
        </p:nvSpPr>
        <p:spPr/>
        <p:txBody>
          <a:bodyPr>
            <a:noAutofit/>
          </a:bodyPr>
          <a:lstStyle/>
          <a:p>
            <a:r>
              <a:rPr lang="en-US" sz="4000" dirty="0"/>
              <a:t>A company will distribute coupon amount to 3 million dollar to bond holders and dividend amount to 4 million dollars to equity holders next year. The market value of the perpetual bond is 100 million dollars and the market value of the equity is 50 million dollars. Assume the growth rate of the dividend is -2% per year. </a:t>
            </a:r>
          </a:p>
        </p:txBody>
      </p:sp>
    </p:spTree>
    <p:extLst>
      <p:ext uri="{BB962C8B-B14F-4D97-AF65-F5344CB8AC3E}">
        <p14:creationId xmlns:p14="http://schemas.microsoft.com/office/powerpoint/2010/main" val="33318290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two results the same?</a:t>
            </a:r>
          </a:p>
          <a:p>
            <a:endParaRPr lang="en-US" sz="3600" dirty="0"/>
          </a:p>
        </p:txBody>
      </p:sp>
    </p:spTree>
    <p:extLst>
      <p:ext uri="{BB962C8B-B14F-4D97-AF65-F5344CB8AC3E}">
        <p14:creationId xmlns:p14="http://schemas.microsoft.com/office/powerpoint/2010/main" val="5605164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a:bodyPr>
          <a:lstStyle/>
          <a:p>
            <a:r>
              <a:rPr lang="en-US" sz="4000" dirty="0"/>
              <a:t>The cost of bond is 3/100 = 3%</a:t>
            </a:r>
          </a:p>
          <a:p>
            <a:r>
              <a:rPr lang="en-US" sz="4000" dirty="0"/>
              <a:t>The dividend yield of equity is 4/50 = 8%</a:t>
            </a:r>
          </a:p>
          <a:p>
            <a:r>
              <a:rPr lang="en-US" sz="4000" dirty="0"/>
              <a:t>The cost of equity</a:t>
            </a:r>
          </a:p>
          <a:p>
            <a:r>
              <a:rPr lang="en-US" sz="4000" dirty="0"/>
              <a:t>Dividend yield + growth rate = 8%-2%=6%</a:t>
            </a:r>
          </a:p>
          <a:p>
            <a:r>
              <a:rPr lang="en-US" sz="4000" dirty="0"/>
              <a:t>WACC = 100/(100+50)*3% + 50/(100+50)*6% = 4%</a:t>
            </a:r>
          </a:p>
        </p:txBody>
      </p:sp>
    </p:spTree>
    <p:extLst>
      <p:ext uri="{BB962C8B-B14F-4D97-AF65-F5344CB8AC3E}">
        <p14:creationId xmlns:p14="http://schemas.microsoft.com/office/powerpoint/2010/main" val="40128367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 value according to WACC</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nary>
                      <m:naryPr>
                        <m:chr m:val="∑"/>
                        <m:limLoc m:val="undOvr"/>
                        <m:ctrlPr>
                          <a:rPr lang="en-US" i="1" smtClean="0">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sSup>
                              <m:sSupPr>
                                <m:ctrlPr>
                                  <a:rPr lang="en-US" i="1">
                                    <a:latin typeface="Cambria Math" panose="02040503050406030204" pitchFamily="18" charset="0"/>
                                  </a:rPr>
                                </m:ctrlPr>
                              </m:sSupPr>
                              <m:e>
                                <m:r>
                                  <a:rPr lang="en-CA" b="0" i="1" smtClean="0">
                                    <a:latin typeface="Cambria Math" panose="02040503050406030204" pitchFamily="18" charset="0"/>
                                  </a:rPr>
                                  <m:t>4</m:t>
                                </m:r>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4</m:t>
                                    </m:r>
                                    <m:r>
                                      <a:rPr lang="en-US" i="1">
                                        <a:latin typeface="Cambria Math"/>
                                      </a:rPr>
                                      <m:t>%</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 </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4</m:t>
                                    </m:r>
                                    <m:r>
                                      <a:rPr lang="en-US" i="1">
                                        <a:latin typeface="Cambria Math"/>
                                      </a:rPr>
                                      <m:t>%</m:t>
                                    </m:r>
                                  </m:e>
                                </m:d>
                              </m:e>
                              <m:sup>
                                <m:r>
                                  <a:rPr lang="en-US" i="1">
                                    <a:latin typeface="Cambria Math"/>
                                  </a:rPr>
                                  <m:t>𝑖</m:t>
                                </m:r>
                              </m:sup>
                            </m:sSup>
                          </m:den>
                        </m:f>
                      </m:e>
                    </m:nary>
                    <m:r>
                      <a:rPr lang="en-US" i="1">
                        <a:latin typeface="Cambria Math"/>
                      </a:rPr>
                      <m:t>+</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CA" b="0" i="1" smtClean="0">
                                    <a:latin typeface="Cambria Math" panose="02040503050406030204" pitchFamily="18" charset="0"/>
                                  </a:rPr>
                                  <m:t>4</m:t>
                                </m:r>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4</m:t>
                                    </m:r>
                                    <m:r>
                                      <a:rPr lang="en-US" i="1">
                                        <a:latin typeface="Cambria Math"/>
                                      </a:rPr>
                                      <m:t>%</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CA" b="0" i="1" smtClean="0">
                            <a:latin typeface="Cambria Math" panose="02040503050406030204" pitchFamily="18" charset="0"/>
                          </a:rPr>
                          <m:t>4</m:t>
                        </m:r>
                        <m:r>
                          <a:rPr lang="en-US" i="1">
                            <a:latin typeface="Cambria Math"/>
                          </a:rPr>
                          <m:t>%</m:t>
                        </m:r>
                      </m:den>
                    </m:f>
                    <m:r>
                      <a:rPr lang="en-US" i="1">
                        <a:latin typeface="Cambria Math"/>
                      </a:rPr>
                      <m:t>+</m:t>
                    </m:r>
                    <m:f>
                      <m:fPr>
                        <m:ctrlPr>
                          <a:rPr lang="en-US" i="1">
                            <a:latin typeface="Cambria Math" panose="02040503050406030204" pitchFamily="18" charset="0"/>
                          </a:rPr>
                        </m:ctrlPr>
                      </m:fPr>
                      <m:num>
                        <m:r>
                          <a:rPr lang="en-CA" b="0" i="1" smtClean="0">
                            <a:latin typeface="Cambria Math" panose="02040503050406030204" pitchFamily="18" charset="0"/>
                          </a:rPr>
                          <m:t>4</m:t>
                        </m:r>
                      </m:num>
                      <m:den>
                        <m:r>
                          <a:rPr lang="en-CA" b="0" i="1" smtClean="0">
                            <a:latin typeface="Cambria Math" panose="02040503050406030204" pitchFamily="18" charset="0"/>
                          </a:rPr>
                          <m:t>4</m:t>
                        </m:r>
                        <m:r>
                          <a:rPr lang="en-US" i="1">
                            <a:latin typeface="Cambria Math"/>
                          </a:rPr>
                          <m:t>%</m:t>
                        </m:r>
                        <m:r>
                          <a:rPr lang="en-CA" b="0" i="1" smtClean="0">
                            <a:latin typeface="Cambria Math" panose="02040503050406030204" pitchFamily="18" charset="0"/>
                          </a:rPr>
                          <m:t>−(−2</m:t>
                        </m:r>
                        <m:r>
                          <a:rPr lang="en-US" i="1">
                            <a:latin typeface="Cambria Math"/>
                          </a:rPr>
                          <m:t>%</m:t>
                        </m:r>
                        <m:r>
                          <a:rPr lang="en-CA" b="0" i="1" smtClean="0">
                            <a:latin typeface="Cambria Math" panose="02040503050406030204" pitchFamily="18" charset="0"/>
                          </a:rPr>
                          <m:t>)</m:t>
                        </m:r>
                      </m:den>
                    </m:f>
                    <m:r>
                      <a:rPr lang="en-US" i="1">
                        <a:latin typeface="Cambria Math"/>
                      </a:rPr>
                      <m:t>=</m:t>
                    </m:r>
                    <m:r>
                      <a:rPr lang="en-CA" b="0" i="1" smtClean="0">
                        <a:latin typeface="Cambria Math" panose="02040503050406030204" pitchFamily="18" charset="0"/>
                      </a:rPr>
                      <m:t>300/4</m:t>
                    </m:r>
                    <m:r>
                      <a:rPr lang="en-US" i="1">
                        <a:latin typeface="Cambria Math"/>
                      </a:rPr>
                      <m:t>+</m:t>
                    </m:r>
                    <m:r>
                      <a:rPr lang="en-CA" b="0" i="1" smtClean="0">
                        <a:latin typeface="Cambria Math" panose="02040503050406030204" pitchFamily="18" charset="0"/>
                      </a:rPr>
                      <m:t>400/6</m:t>
                    </m:r>
                    <m:r>
                      <a:rPr lang="en-US" i="1">
                        <a:latin typeface="Cambria Math"/>
                      </a:rPr>
                      <m:t>=</m:t>
                    </m:r>
                    <m:r>
                      <a:rPr lang="en-CA" b="0" i="1" smtClean="0">
                        <a:latin typeface="Cambria Math" panose="02040503050406030204" pitchFamily="18" charset="0"/>
                      </a:rPr>
                      <m:t>141.7</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043"/>
                </a:stretch>
              </a:blipFill>
            </p:spPr>
            <p:txBody>
              <a:bodyPr/>
              <a:lstStyle/>
              <a:p>
                <a:r>
                  <a:rPr lang="en-CA">
                    <a:noFill/>
                  </a:rPr>
                  <a:t> </a:t>
                </a:r>
              </a:p>
            </p:txBody>
          </p:sp>
        </mc:Fallback>
      </mc:AlternateContent>
    </p:spTree>
    <p:extLst>
      <p:ext uri="{BB962C8B-B14F-4D97-AF65-F5344CB8AC3E}">
        <p14:creationId xmlns:p14="http://schemas.microsoft.com/office/powerpoint/2010/main" val="653948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DBC18-C84D-48D2-9C3D-1D75CCEF42C0}"/>
              </a:ext>
            </a:extLst>
          </p:cNvPr>
          <p:cNvSpPr>
            <a:spLocks noGrp="1"/>
          </p:cNvSpPr>
          <p:nvPr>
            <p:ph type="title"/>
          </p:nvPr>
        </p:nvSpPr>
        <p:spPr/>
        <p:txBody>
          <a:bodyPr/>
          <a:lstStyle/>
          <a:p>
            <a:r>
              <a:rPr lang="en-CA" dirty="0"/>
              <a:t>1. Theoretical foundation</a:t>
            </a:r>
          </a:p>
        </p:txBody>
      </p:sp>
      <p:sp>
        <p:nvSpPr>
          <p:cNvPr id="3" name="Content Placeholder 2">
            <a:extLst>
              <a:ext uri="{FF2B5EF4-FFF2-40B4-BE49-F238E27FC236}">
                <a16:creationId xmlns:a16="http://schemas.microsoft.com/office/drawing/2014/main" id="{24440128-CEDE-42FA-B470-A2885F5A4F9E}"/>
              </a:ext>
            </a:extLst>
          </p:cNvPr>
          <p:cNvSpPr>
            <a:spLocks noGrp="1"/>
          </p:cNvSpPr>
          <p:nvPr>
            <p:ph idx="1"/>
          </p:nvPr>
        </p:nvSpPr>
        <p:spPr/>
        <p:txBody>
          <a:bodyPr>
            <a:noAutofit/>
          </a:bodyPr>
          <a:lstStyle/>
          <a:p>
            <a:r>
              <a:rPr lang="en-CA" sz="3200" dirty="0"/>
              <a:t>The theoretical foundation of corporate finance is very simple. </a:t>
            </a:r>
          </a:p>
          <a:p>
            <a:r>
              <a:rPr lang="en-CA" sz="3200" dirty="0"/>
              <a:t>It mainly consists of only one paper, Modigliani and Miller’s 1958 paper </a:t>
            </a:r>
          </a:p>
          <a:p>
            <a:r>
              <a:rPr lang="en-US" sz="3200" dirty="0"/>
              <a:t>The cost of capital, corporation finance and the theory of investment.</a:t>
            </a:r>
          </a:p>
          <a:p>
            <a:r>
              <a:rPr lang="en-US" sz="3200" i="1" dirty="0"/>
              <a:t>The American economic review</a:t>
            </a:r>
            <a:r>
              <a:rPr lang="en-US" sz="3200" dirty="0"/>
              <a:t> (1958), 48.3, 261-297.</a:t>
            </a:r>
            <a:endParaRPr lang="en-CA" sz="3200" dirty="0"/>
          </a:p>
          <a:p>
            <a:r>
              <a:rPr lang="en-CA" sz="3200" dirty="0"/>
              <a:t>In that paper, Modigliani and Miller derived the formula of weighted average cost of capital (WACC). </a:t>
            </a:r>
          </a:p>
          <a:p>
            <a:endParaRPr lang="en-CA" sz="3200" dirty="0"/>
          </a:p>
          <a:p>
            <a:endParaRPr lang="en-CA" sz="3200" dirty="0"/>
          </a:p>
          <a:p>
            <a:endParaRPr lang="en-CA" sz="3200" dirty="0"/>
          </a:p>
          <a:p>
            <a:endParaRPr lang="en-CA" sz="3200" dirty="0"/>
          </a:p>
        </p:txBody>
      </p:sp>
    </p:spTree>
    <p:extLst>
      <p:ext uri="{BB962C8B-B14F-4D97-AF65-F5344CB8AC3E}">
        <p14:creationId xmlns:p14="http://schemas.microsoft.com/office/powerpoint/2010/main" val="33257671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The sum of debt and equity is</a:t>
            </a:r>
          </a:p>
          <a:p>
            <a:r>
              <a:rPr lang="en-US" sz="3600" dirty="0"/>
              <a:t>100+50 = 150</a:t>
            </a:r>
          </a:p>
          <a:p>
            <a:r>
              <a:rPr lang="en-US" sz="3600" dirty="0"/>
              <a:t>So the asset value calculated from WACC is 141.7/150 = 17/18 times the value of debt plus equity.</a:t>
            </a:r>
          </a:p>
          <a:p>
            <a:r>
              <a:rPr lang="en-US" sz="3600" dirty="0"/>
              <a:t>WACC undervalue assets for declining firms. </a:t>
            </a:r>
          </a:p>
        </p:txBody>
      </p:sp>
    </p:spTree>
    <p:extLst>
      <p:ext uri="{BB962C8B-B14F-4D97-AF65-F5344CB8AC3E}">
        <p14:creationId xmlns:p14="http://schemas.microsoft.com/office/powerpoint/2010/main" val="239942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a:t>
            </a:r>
          </a:p>
        </p:txBody>
      </p:sp>
      <p:sp>
        <p:nvSpPr>
          <p:cNvPr id="3" name="Content Placeholder 2"/>
          <p:cNvSpPr>
            <a:spLocks noGrp="1"/>
          </p:cNvSpPr>
          <p:nvPr>
            <p:ph idx="1"/>
          </p:nvPr>
        </p:nvSpPr>
        <p:spPr/>
        <p:txBody>
          <a:bodyPr>
            <a:noAutofit/>
          </a:bodyPr>
          <a:lstStyle/>
          <a:p>
            <a:r>
              <a:rPr lang="en-US" sz="3600" dirty="0"/>
              <a:t>A company will distribute coupon amount to 3 million dollar to bond holders and dividend amount to 3 million dollars to equity holders next year. The perpetual bond has a peculiar arrangement. Its coupon rate increases 2% every year.  The market value of the perpetual bond is 100 million dollars and the market value of the equity is 50 million dollars. Assume the growth rate of the dividend is 2% per year. </a:t>
            </a:r>
          </a:p>
        </p:txBody>
      </p:sp>
    </p:spTree>
    <p:extLst>
      <p:ext uri="{BB962C8B-B14F-4D97-AF65-F5344CB8AC3E}">
        <p14:creationId xmlns:p14="http://schemas.microsoft.com/office/powerpoint/2010/main" val="1199900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these two values the same?</a:t>
            </a:r>
          </a:p>
          <a:p>
            <a:endParaRPr lang="en-US" sz="3600" dirty="0"/>
          </a:p>
        </p:txBody>
      </p:sp>
    </p:spTree>
    <p:extLst>
      <p:ext uri="{BB962C8B-B14F-4D97-AF65-F5344CB8AC3E}">
        <p14:creationId xmlns:p14="http://schemas.microsoft.com/office/powerpoint/2010/main" val="1119117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fontScale="92500" lnSpcReduction="10000"/>
          </a:bodyPr>
          <a:lstStyle/>
          <a:p>
            <a:r>
              <a:rPr lang="en-US" sz="4000" dirty="0"/>
              <a:t>Suppose the cost of bond is r.</a:t>
            </a:r>
          </a:p>
          <a:p>
            <a:r>
              <a:rPr lang="en-US" sz="4000" dirty="0"/>
              <a:t> 3/(r – 2%) = 100 </a:t>
            </a:r>
          </a:p>
          <a:p>
            <a:r>
              <a:rPr lang="en-US" sz="4000" dirty="0"/>
              <a:t>We solve the equation to get r = 5%</a:t>
            </a:r>
          </a:p>
          <a:p>
            <a:r>
              <a:rPr lang="en-US" sz="4000" dirty="0"/>
              <a:t>The dividend yield of equity is 3/50 = 6%</a:t>
            </a:r>
          </a:p>
          <a:p>
            <a:r>
              <a:rPr lang="en-US" sz="4000" dirty="0"/>
              <a:t>The cost of equity</a:t>
            </a:r>
          </a:p>
          <a:p>
            <a:r>
              <a:rPr lang="en-US" sz="4000" dirty="0"/>
              <a:t>Dividend yield + growth rate = 6%+2%=8%</a:t>
            </a:r>
          </a:p>
          <a:p>
            <a:r>
              <a:rPr lang="en-US" sz="4000" dirty="0"/>
              <a:t>WACC = 100/(100+50)*5% + 50/(100+50)*8% = 6%</a:t>
            </a:r>
          </a:p>
        </p:txBody>
      </p:sp>
    </p:spTree>
    <p:extLst>
      <p:ext uri="{BB962C8B-B14F-4D97-AF65-F5344CB8AC3E}">
        <p14:creationId xmlns:p14="http://schemas.microsoft.com/office/powerpoint/2010/main" val="41762694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 value according to WACC</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nary>
                      <m:naryPr>
                        <m:chr m:val="∑"/>
                        <m:limLoc m:val="undOvr"/>
                        <m:ctrlPr>
                          <a:rPr lang="en-US" i="1" smtClean="0">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i="1">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r>
                              <a:rPr lang="en-US" i="1">
                                <a:latin typeface="Cambria Math"/>
                              </a:rPr>
                              <m:t>+</m:t>
                            </m:r>
                            <m:sSup>
                              <m:sSupPr>
                                <m:ctrlPr>
                                  <a:rPr lang="en-US" i="1">
                                    <a:latin typeface="Cambria Math" panose="02040503050406030204" pitchFamily="18" charset="0"/>
                                  </a:rPr>
                                </m:ctrlPr>
                              </m:sSupPr>
                              <m:e>
                                <m:r>
                                  <a:rPr lang="en-CA" b="0" i="1" smtClean="0">
                                    <a:latin typeface="Cambria Math" panose="02040503050406030204" pitchFamily="18" charset="0"/>
                                  </a:rPr>
                                  <m:t>3</m:t>
                                </m:r>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6</m:t>
                                    </m:r>
                                    <m:r>
                                      <a:rPr lang="en-US" i="1">
                                        <a:latin typeface="Cambria Math"/>
                                      </a:rPr>
                                      <m:t>%</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 </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CA" b="0" i="1" smtClean="0">
                                    <a:latin typeface="Cambria Math" panose="02040503050406030204" pitchFamily="18" charset="0"/>
                                  </a:rPr>
                                  <m:t>6</m:t>
                                </m:r>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6</m:t>
                                    </m:r>
                                    <m:r>
                                      <a:rPr lang="en-US" i="1">
                                        <a:latin typeface="Cambria Math"/>
                                      </a:rPr>
                                      <m:t>%</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CA" b="0" i="1" smtClean="0">
                            <a:latin typeface="Cambria Math" panose="02040503050406030204" pitchFamily="18" charset="0"/>
                          </a:rPr>
                          <m:t>6</m:t>
                        </m:r>
                      </m:num>
                      <m:den>
                        <m:r>
                          <a:rPr lang="en-CA" b="0" i="1" smtClean="0">
                            <a:latin typeface="Cambria Math" panose="02040503050406030204" pitchFamily="18" charset="0"/>
                          </a:rPr>
                          <m:t>6</m:t>
                        </m:r>
                        <m:r>
                          <a:rPr lang="en-US" i="1">
                            <a:latin typeface="Cambria Math"/>
                          </a:rPr>
                          <m:t>%</m:t>
                        </m:r>
                        <m:r>
                          <a:rPr lang="en-CA" b="0" i="1" smtClean="0">
                            <a:latin typeface="Cambria Math" panose="02040503050406030204" pitchFamily="18" charset="0"/>
                          </a:rPr>
                          <m:t>−2</m:t>
                        </m:r>
                        <m:r>
                          <a:rPr lang="en-US" i="1">
                            <a:latin typeface="Cambria Math"/>
                          </a:rPr>
                          <m:t>%</m:t>
                        </m:r>
                      </m:den>
                    </m:f>
                    <m:r>
                      <a:rPr lang="en-US" i="1">
                        <a:latin typeface="Cambria Math"/>
                      </a:rPr>
                      <m:t>=</m:t>
                    </m:r>
                    <m:r>
                      <a:rPr lang="en-CA" b="0" i="1" smtClean="0">
                        <a:latin typeface="Cambria Math" panose="02040503050406030204" pitchFamily="18" charset="0"/>
                      </a:rPr>
                      <m:t>150</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043"/>
                </a:stretch>
              </a:blipFill>
            </p:spPr>
            <p:txBody>
              <a:bodyPr/>
              <a:lstStyle/>
              <a:p>
                <a:r>
                  <a:rPr lang="en-CA">
                    <a:noFill/>
                  </a:rPr>
                  <a:t> </a:t>
                </a:r>
              </a:p>
            </p:txBody>
          </p:sp>
        </mc:Fallback>
      </mc:AlternateContent>
    </p:spTree>
    <p:extLst>
      <p:ext uri="{BB962C8B-B14F-4D97-AF65-F5344CB8AC3E}">
        <p14:creationId xmlns:p14="http://schemas.microsoft.com/office/powerpoint/2010/main" val="558169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The sum of debt and equity is</a:t>
            </a:r>
          </a:p>
          <a:p>
            <a:r>
              <a:rPr lang="en-US" sz="3600" dirty="0"/>
              <a:t>100+50 = 150</a:t>
            </a:r>
          </a:p>
          <a:p>
            <a:r>
              <a:rPr lang="en-US" sz="3600" dirty="0"/>
              <a:t>So the asset value calculated from WACC is 150/150 = 1 times the value of debt plus equity.</a:t>
            </a:r>
          </a:p>
          <a:p>
            <a:r>
              <a:rPr lang="en-US" sz="3600" dirty="0"/>
              <a:t>When the growth rates of coupon payment and dividend payment are the same, WACC gives correct asset value. </a:t>
            </a:r>
          </a:p>
        </p:txBody>
      </p:sp>
    </p:spTree>
    <p:extLst>
      <p:ext uri="{BB962C8B-B14F-4D97-AF65-F5344CB8AC3E}">
        <p14:creationId xmlns:p14="http://schemas.microsoft.com/office/powerpoint/2010/main" val="23331330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a:t>
            </a:r>
          </a:p>
        </p:txBody>
      </p:sp>
      <p:sp>
        <p:nvSpPr>
          <p:cNvPr id="3" name="Content Placeholder 2"/>
          <p:cNvSpPr>
            <a:spLocks noGrp="1"/>
          </p:cNvSpPr>
          <p:nvPr>
            <p:ph idx="1"/>
          </p:nvPr>
        </p:nvSpPr>
        <p:spPr/>
        <p:txBody>
          <a:bodyPr>
            <a:noAutofit/>
          </a:bodyPr>
          <a:lstStyle/>
          <a:p>
            <a:r>
              <a:rPr lang="en-US" sz="4000" dirty="0"/>
              <a:t>A company will distribute coupon amount to 3 million dollar to bond holders and dividend amount to 3 million dollars to equity holders next year. The principal of the bond is 100 million. The bond matures in ten years. The market value of the bond is 100 million dollars and the market value of the equity is 60 million dollars. Assume the growth rate of the dividend is 0% per year. </a:t>
            </a:r>
          </a:p>
        </p:txBody>
      </p:sp>
    </p:spTree>
    <p:extLst>
      <p:ext uri="{BB962C8B-B14F-4D97-AF65-F5344CB8AC3E}">
        <p14:creationId xmlns:p14="http://schemas.microsoft.com/office/powerpoint/2010/main" val="13758568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two values the same?</a:t>
            </a:r>
          </a:p>
          <a:p>
            <a:endParaRPr lang="en-US" sz="3600" dirty="0"/>
          </a:p>
        </p:txBody>
      </p:sp>
    </p:spTree>
    <p:extLst>
      <p:ext uri="{BB962C8B-B14F-4D97-AF65-F5344CB8AC3E}">
        <p14:creationId xmlns:p14="http://schemas.microsoft.com/office/powerpoint/2010/main" val="2040949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a:bodyPr>
          <a:lstStyle/>
          <a:p>
            <a:r>
              <a:rPr lang="en-US" sz="4000" dirty="0"/>
              <a:t>The cost of bond is 3/100 = 3%</a:t>
            </a:r>
          </a:p>
          <a:p>
            <a:r>
              <a:rPr lang="en-US" sz="4000" dirty="0"/>
              <a:t>The dividend yield of equity is 3/60 = 5%</a:t>
            </a:r>
          </a:p>
          <a:p>
            <a:r>
              <a:rPr lang="en-US" sz="4000" dirty="0"/>
              <a:t>The cost of equity</a:t>
            </a:r>
          </a:p>
          <a:p>
            <a:r>
              <a:rPr lang="en-US" sz="4000" dirty="0"/>
              <a:t>Dividend yield + growth rate = 5%+0%=5%</a:t>
            </a:r>
          </a:p>
          <a:p>
            <a:r>
              <a:rPr lang="en-US" sz="4000" dirty="0"/>
              <a:t>WACC = 100/(100+60)*3% + 60/(100+60)*5% = 3.75%</a:t>
            </a:r>
          </a:p>
        </p:txBody>
      </p:sp>
    </p:spTree>
    <p:extLst>
      <p:ext uri="{BB962C8B-B14F-4D97-AF65-F5344CB8AC3E}">
        <p14:creationId xmlns:p14="http://schemas.microsoft.com/office/powerpoint/2010/main" val="32033051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19736-C8F4-4FE6-A69F-0485EF0EC04A}"/>
              </a:ext>
            </a:extLst>
          </p:cNvPr>
          <p:cNvSpPr>
            <a:spLocks noGrp="1"/>
          </p:cNvSpPr>
          <p:nvPr>
            <p:ph type="title"/>
          </p:nvPr>
        </p:nvSpPr>
        <p:spPr/>
        <p:txBody>
          <a:bodyPr/>
          <a:lstStyle/>
          <a:p>
            <a:r>
              <a:rPr lang="en-US" dirty="0"/>
              <a:t>Asset value according to WACC</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0A77FE5-3EDB-4AE2-8BB7-ED926419ED48}"/>
                  </a:ext>
                </a:extLst>
              </p:cNvPr>
              <p:cNvSpPr>
                <a:spLocks noGrp="1"/>
              </p:cNvSpPr>
              <p:nvPr>
                <p:ph idx="1"/>
              </p:nvPr>
            </p:nvSpPr>
            <p:spPr/>
            <p:txBody>
              <a:bodyPr/>
              <a:lstStyle/>
              <a:p>
                <a14:m>
                  <m:oMath xmlns:m="http://schemas.openxmlformats.org/officeDocument/2006/math">
                    <m:nary>
                      <m:naryPr>
                        <m:chr m:val="∑"/>
                        <m:limLoc m:val="undOvr"/>
                        <m:ctrlPr>
                          <a:rPr lang="en-CA"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10</m:t>
                        </m:r>
                      </m:sup>
                      <m:e>
                        <m:f>
                          <m:fPr>
                            <m:ctrlPr>
                              <a:rPr lang="en-CA" i="1">
                                <a:latin typeface="Cambria Math" panose="02040503050406030204" pitchFamily="18" charset="0"/>
                              </a:rPr>
                            </m:ctrlPr>
                          </m:fPr>
                          <m:num>
                            <m:r>
                              <a:rPr lang="en-US"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𝑖</m:t>
                                </m:r>
                              </m:sup>
                            </m:sSup>
                          </m:den>
                        </m:f>
                      </m:e>
                    </m:nary>
                    <m:r>
                      <a:rPr lang="en-US" i="1">
                        <a:latin typeface="Cambria Math" panose="02040503050406030204" pitchFamily="18" charset="0"/>
                      </a:rPr>
                      <m:t>+</m:t>
                    </m:r>
                    <m:f>
                      <m:fPr>
                        <m:ctrlPr>
                          <a:rPr lang="en-CA" i="1">
                            <a:latin typeface="Cambria Math" panose="02040503050406030204" pitchFamily="18" charset="0"/>
                          </a:rPr>
                        </m:ctrlPr>
                      </m:fPr>
                      <m:num>
                        <m:r>
                          <a:rPr lang="en-US" i="1">
                            <a:latin typeface="Cambria Math" panose="02040503050406030204" pitchFamily="18" charset="0"/>
                          </a:rPr>
                          <m:t>100</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10</m:t>
                            </m:r>
                          </m:sup>
                        </m:sSup>
                      </m:den>
                    </m:f>
                    <m:r>
                      <a:rPr lang="en-US" i="1">
                        <a:latin typeface="Cambria Math" panose="02040503050406030204" pitchFamily="18" charset="0"/>
                      </a:rPr>
                      <m:t>+</m:t>
                    </m:r>
                    <m:nary>
                      <m:naryPr>
                        <m:chr m:val="∑"/>
                        <m:limLoc m:val="undOvr"/>
                        <m:ctrlPr>
                          <a:rPr lang="en-CA"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m:t>
                        </m:r>
                      </m:sup>
                      <m:e>
                        <m:f>
                          <m:fPr>
                            <m:ctrlPr>
                              <a:rPr lang="en-CA" i="1">
                                <a:latin typeface="Cambria Math" panose="02040503050406030204" pitchFamily="18" charset="0"/>
                              </a:rPr>
                            </m:ctrlPr>
                          </m:fPr>
                          <m:num>
                            <m:r>
                              <a:rPr lang="en-US"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𝑖</m:t>
                                </m:r>
                              </m:sup>
                            </m:sSup>
                          </m:den>
                        </m:f>
                      </m:e>
                    </m:nary>
                  </m:oMath>
                </a14:m>
                <a:endParaRPr lang="en-CA" dirty="0"/>
              </a:p>
              <a:p>
                <a14:m>
                  <m:oMath xmlns:m="http://schemas.openxmlformats.org/officeDocument/2006/math">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r>
                          <a:rPr lang="en-CA" i="1">
                            <a:latin typeface="Cambria Math" panose="02040503050406030204" pitchFamily="18" charset="0"/>
                          </a:rPr>
                          <m:t>3.75%</m:t>
                        </m:r>
                      </m:den>
                    </m:f>
                    <m:d>
                      <m:dPr>
                        <m:ctrlPr>
                          <a:rPr lang="en-CA" i="1">
                            <a:latin typeface="Cambria Math" panose="02040503050406030204" pitchFamily="18" charset="0"/>
                          </a:rPr>
                        </m:ctrlPr>
                      </m:dPr>
                      <m:e>
                        <m:r>
                          <a:rPr lang="en-CA" i="1">
                            <a:latin typeface="Cambria Math" panose="02040503050406030204" pitchFamily="18" charset="0"/>
                          </a:rPr>
                          <m:t>1−</m:t>
                        </m:r>
                        <m:f>
                          <m:fPr>
                            <m:ctrlPr>
                              <a:rPr lang="en-CA" i="1">
                                <a:latin typeface="Cambria Math" panose="02040503050406030204" pitchFamily="18" charset="0"/>
                              </a:rPr>
                            </m:ctrlPr>
                          </m:fPr>
                          <m:num>
                            <m:r>
                              <a:rPr lang="en-CA" i="1">
                                <a:latin typeface="Cambria Math" panose="02040503050406030204" pitchFamily="18" charset="0"/>
                              </a:rPr>
                              <m:t>1</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1+3.75%</m:t>
                                    </m:r>
                                  </m:e>
                                </m:d>
                              </m:e>
                              <m:sup>
                                <m:r>
                                  <a:rPr lang="en-CA" i="1">
                                    <a:latin typeface="Cambria Math" panose="02040503050406030204" pitchFamily="18" charset="0"/>
                                  </a:rPr>
                                  <m:t>10</m:t>
                                </m:r>
                              </m:sup>
                            </m:sSup>
                          </m:den>
                        </m:f>
                        <m:r>
                          <a:rPr lang="en-CA" i="1">
                            <a:latin typeface="Cambria Math" panose="02040503050406030204" pitchFamily="18" charset="0"/>
                          </a:rPr>
                          <m:t> </m:t>
                        </m:r>
                      </m:e>
                    </m:d>
                    <m:r>
                      <a:rPr lang="en-CA" i="1">
                        <a:latin typeface="Cambria Math" panose="02040503050406030204" pitchFamily="18" charset="0"/>
                      </a:rPr>
                      <m:t>+</m:t>
                    </m:r>
                    <m:f>
                      <m:fPr>
                        <m:ctrlPr>
                          <a:rPr lang="en-CA" i="1">
                            <a:latin typeface="Cambria Math" panose="02040503050406030204" pitchFamily="18" charset="0"/>
                          </a:rPr>
                        </m:ctrlPr>
                      </m:fPr>
                      <m:num>
                        <m:r>
                          <a:rPr lang="en-US" i="1">
                            <a:latin typeface="Cambria Math" panose="02040503050406030204" pitchFamily="18" charset="0"/>
                          </a:rPr>
                          <m:t>100</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10</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US" i="1">
                            <a:latin typeface="Cambria Math" panose="02040503050406030204" pitchFamily="18" charset="0"/>
                          </a:rPr>
                          <m:t>3</m:t>
                        </m:r>
                      </m:num>
                      <m:den>
                        <m:r>
                          <a:rPr lang="en-US" i="1">
                            <a:latin typeface="Cambria Math" panose="02040503050406030204" pitchFamily="18" charset="0"/>
                          </a:rPr>
                          <m:t>3.75%</m:t>
                        </m:r>
                      </m:den>
                    </m:f>
                    <m:r>
                      <a:rPr lang="en-CA" i="1">
                        <a:latin typeface="Cambria Math" panose="02040503050406030204" pitchFamily="18" charset="0"/>
                      </a:rPr>
                      <m:t>  </m:t>
                    </m:r>
                  </m:oMath>
                </a14:m>
                <a:endParaRPr lang="en-CA" dirty="0"/>
              </a:p>
              <a:p>
                <a14:m>
                  <m:oMath xmlns:m="http://schemas.openxmlformats.org/officeDocument/2006/math">
                    <m:r>
                      <a:rPr lang="en-CA" i="1">
                        <a:latin typeface="Cambria Math" panose="02040503050406030204" pitchFamily="18" charset="0"/>
                      </a:rPr>
                      <m:t>=173.84     </m:t>
                    </m:r>
                  </m:oMath>
                </a14:m>
                <a:endParaRPr lang="en-CA" dirty="0"/>
              </a:p>
              <a:p>
                <a:endParaRPr lang="en-CA" dirty="0"/>
              </a:p>
            </p:txBody>
          </p:sp>
        </mc:Choice>
        <mc:Fallback xmlns="">
          <p:sp>
            <p:nvSpPr>
              <p:cNvPr id="3" name="Content Placeholder 2">
                <a:extLst>
                  <a:ext uri="{FF2B5EF4-FFF2-40B4-BE49-F238E27FC236}">
                    <a16:creationId xmlns:a16="http://schemas.microsoft.com/office/drawing/2014/main" id="{C0A77FE5-3EDB-4AE2-8BB7-ED926419ED48}"/>
                  </a:ext>
                </a:extLst>
              </p:cNvPr>
              <p:cNvSpPr>
                <a:spLocks noGrp="1" noRot="1" noChangeAspect="1" noMove="1" noResize="1" noEditPoints="1" noAdjustHandles="1" noChangeArrowheads="1" noChangeShapeType="1" noTextEdit="1"/>
              </p:cNvSpPr>
              <p:nvPr>
                <p:ph idx="1"/>
              </p:nvPr>
            </p:nvSpPr>
            <p:spPr>
              <a:blipFill>
                <a:blip r:embed="rId4"/>
                <a:stretch>
                  <a:fillRect/>
                </a:stretch>
              </a:blipFill>
            </p:spPr>
            <p:txBody>
              <a:bodyPr/>
              <a:lstStyle/>
              <a:p>
                <a:r>
                  <a:rPr lang="en-CA">
                    <a:noFill/>
                  </a:rPr>
                  <a:t> </a:t>
                </a:r>
              </a:p>
            </p:txBody>
          </p:sp>
        </mc:Fallback>
      </mc:AlternateContent>
    </p:spTree>
    <p:extLst>
      <p:ext uri="{BB962C8B-B14F-4D97-AF65-F5344CB8AC3E}">
        <p14:creationId xmlns:p14="http://schemas.microsoft.com/office/powerpoint/2010/main" val="188933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WACC is often used in finance to value investment projects. </a:t>
            </a:r>
          </a:p>
          <a:p>
            <a:r>
              <a:rPr lang="en-US" sz="4000" dirty="0"/>
              <a:t>It is a very important discount rate</a:t>
            </a:r>
            <a:endParaRPr lang="en-CA" sz="4000" dirty="0"/>
          </a:p>
          <a:p>
            <a:r>
              <a:rPr lang="en-CA" sz="4000" dirty="0"/>
              <a:t>The cost of capital is an important concept in finance.</a:t>
            </a:r>
            <a:endParaRPr lang="en-US" sz="4000" dirty="0"/>
          </a:p>
        </p:txBody>
      </p:sp>
    </p:spTree>
    <p:extLst>
      <p:ext uri="{BB962C8B-B14F-4D97-AF65-F5344CB8AC3E}">
        <p14:creationId xmlns:p14="http://schemas.microsoft.com/office/powerpoint/2010/main" val="6230143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The sum of debt and equity is</a:t>
            </a:r>
          </a:p>
          <a:p>
            <a:r>
              <a:rPr lang="en-US" sz="3600" dirty="0"/>
              <a:t>100+60 = 160 </a:t>
            </a:r>
          </a:p>
          <a:p>
            <a:r>
              <a:rPr lang="en-US" sz="3600" dirty="0"/>
              <a:t>So the asset value calculated from WACC is 173.84/160 = 1.0865 times the value of debt plus equity.</a:t>
            </a:r>
          </a:p>
          <a:p>
            <a:r>
              <a:rPr lang="en-US" sz="3600" dirty="0"/>
              <a:t>What is the problem here?</a:t>
            </a:r>
          </a:p>
          <a:p>
            <a:r>
              <a:rPr lang="en-US" sz="3600" dirty="0"/>
              <a:t>We need to assume debt will be rolled over indefinitely</a:t>
            </a:r>
          </a:p>
        </p:txBody>
      </p:sp>
    </p:spTree>
    <p:extLst>
      <p:ext uri="{BB962C8B-B14F-4D97-AF65-F5344CB8AC3E}">
        <p14:creationId xmlns:p14="http://schemas.microsoft.com/office/powerpoint/2010/main" val="3493967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CBC4-A59D-47BE-9D5B-051CFD7A1E8F}"/>
              </a:ext>
            </a:extLst>
          </p:cNvPr>
          <p:cNvSpPr>
            <a:spLocks noGrp="1"/>
          </p:cNvSpPr>
          <p:nvPr>
            <p:ph type="title"/>
          </p:nvPr>
        </p:nvSpPr>
        <p:spPr/>
        <p:txBody>
          <a:bodyPr/>
          <a:lstStyle/>
          <a:p>
            <a:r>
              <a:rPr lang="en-US" dirty="0"/>
              <a:t>Asset value according to WACC with debt roll over</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D7DF460-6DB3-4BEA-A711-7D575427BFB2}"/>
                  </a:ext>
                </a:extLst>
              </p:cNvPr>
              <p:cNvSpPr>
                <a:spLocks noGrp="1"/>
              </p:cNvSpPr>
              <p:nvPr>
                <p:ph idx="1"/>
              </p:nvPr>
            </p:nvSpPr>
            <p:spPr/>
            <p:txBody>
              <a:bodyPr/>
              <a:lstStyle/>
              <a:p>
                <a14:m>
                  <m:oMath xmlns:m="http://schemas.openxmlformats.org/officeDocument/2006/math">
                    <m:nary>
                      <m:naryPr>
                        <m:chr m:val="∑"/>
                        <m:limLoc m:val="undOvr"/>
                        <m:ctrlPr>
                          <a:rPr lang="en-CA"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m:t>
                        </m:r>
                      </m:sup>
                      <m:e>
                        <m:f>
                          <m:fPr>
                            <m:ctrlPr>
                              <a:rPr lang="en-CA" i="1">
                                <a:latin typeface="Cambria Math" panose="02040503050406030204" pitchFamily="18" charset="0"/>
                              </a:rPr>
                            </m:ctrlPr>
                          </m:fPr>
                          <m:num>
                            <m:r>
                              <a:rPr lang="en-US" i="1">
                                <a:latin typeface="Cambria Math" panose="02040503050406030204" pitchFamily="18" charset="0"/>
                              </a:rPr>
                              <m:t>3+3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𝑖</m:t>
                                </m:r>
                              </m:sup>
                            </m:sSup>
                          </m:den>
                        </m:f>
                      </m:e>
                    </m:nary>
                    <m:r>
                      <a:rPr lang="en-US" i="1">
                        <a:latin typeface="Cambria Math" panose="02040503050406030204" pitchFamily="18" charset="0"/>
                      </a:rPr>
                      <m:t>=</m:t>
                    </m:r>
                    <m:f>
                      <m:fPr>
                        <m:ctrlPr>
                          <a:rPr lang="en-CA" i="1">
                            <a:latin typeface="Cambria Math" panose="02040503050406030204" pitchFamily="18" charset="0"/>
                          </a:rPr>
                        </m:ctrlPr>
                      </m:fPr>
                      <m:num>
                        <m:r>
                          <a:rPr lang="en-US" i="1">
                            <a:latin typeface="Cambria Math" panose="02040503050406030204" pitchFamily="18" charset="0"/>
                          </a:rPr>
                          <m:t>6</m:t>
                        </m:r>
                      </m:num>
                      <m:den>
                        <m:r>
                          <a:rPr lang="en-US" i="1">
                            <a:latin typeface="Cambria Math" panose="02040503050406030204" pitchFamily="18" charset="0"/>
                          </a:rPr>
                          <m:t>3.75%</m:t>
                        </m:r>
                      </m:den>
                    </m:f>
                    <m:r>
                      <a:rPr lang="en-US" i="1">
                        <a:latin typeface="Cambria Math" panose="02040503050406030204" pitchFamily="18" charset="0"/>
                      </a:rPr>
                      <m:t> </m:t>
                    </m:r>
                    <m:r>
                      <a:rPr lang="en-CA" i="1">
                        <a:latin typeface="Cambria Math" panose="02040503050406030204" pitchFamily="18" charset="0"/>
                      </a:rPr>
                      <m:t>=160</m:t>
                    </m:r>
                  </m:oMath>
                </a14:m>
                <a:endParaRPr lang="en-CA" dirty="0"/>
              </a:p>
              <a:p>
                <a:endParaRPr lang="en-CA" dirty="0"/>
              </a:p>
              <a:p>
                <a:r>
                  <a:rPr lang="en-CA" dirty="0"/>
                  <a:t>This gives the correct answer.</a:t>
                </a:r>
              </a:p>
            </p:txBody>
          </p:sp>
        </mc:Choice>
        <mc:Fallback xmlns="">
          <p:sp>
            <p:nvSpPr>
              <p:cNvPr id="3" name="Content Placeholder 2">
                <a:extLst>
                  <a:ext uri="{FF2B5EF4-FFF2-40B4-BE49-F238E27FC236}">
                    <a16:creationId xmlns:a16="http://schemas.microsoft.com/office/drawing/2014/main" id="{9D7DF460-6DB3-4BEA-A711-7D575427BFB2}"/>
                  </a:ext>
                </a:extLst>
              </p:cNvPr>
              <p:cNvSpPr>
                <a:spLocks noGrp="1" noRot="1" noChangeAspect="1" noMove="1" noResize="1" noEditPoints="1" noAdjustHandles="1" noChangeArrowheads="1" noChangeShapeType="1" noTextEdit="1"/>
              </p:cNvSpPr>
              <p:nvPr>
                <p:ph idx="1"/>
              </p:nvPr>
            </p:nvSpPr>
            <p:spPr>
              <a:blipFill>
                <a:blip r:embed="rId4"/>
                <a:stretch>
                  <a:fillRect l="-1043"/>
                </a:stretch>
              </a:blipFill>
            </p:spPr>
            <p:txBody>
              <a:bodyPr/>
              <a:lstStyle/>
              <a:p>
                <a:r>
                  <a:rPr lang="en-CA">
                    <a:noFill/>
                  </a:rPr>
                  <a:t> </a:t>
                </a:r>
              </a:p>
            </p:txBody>
          </p:sp>
        </mc:Fallback>
      </mc:AlternateContent>
    </p:spTree>
    <p:extLst>
      <p:ext uri="{BB962C8B-B14F-4D97-AF65-F5344CB8AC3E}">
        <p14:creationId xmlns:p14="http://schemas.microsoft.com/office/powerpoint/2010/main" val="26434662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Assume the coupon payment from the debt is constant</a:t>
            </a:r>
          </a:p>
        </p:txBody>
      </p:sp>
      <p:sp>
        <p:nvSpPr>
          <p:cNvPr id="3" name="Content Placeholder 2"/>
          <p:cNvSpPr>
            <a:spLocks noGrp="1"/>
          </p:cNvSpPr>
          <p:nvPr>
            <p:ph idx="1"/>
          </p:nvPr>
        </p:nvSpPr>
        <p:spPr/>
        <p:txBody>
          <a:bodyPr>
            <a:noAutofit/>
          </a:bodyPr>
          <a:lstStyle/>
          <a:p>
            <a:r>
              <a:rPr lang="en-US" sz="4000"/>
              <a:t>When </a:t>
            </a:r>
            <a:r>
              <a:rPr lang="en-US" sz="4000" dirty="0"/>
              <a:t>g, the growth rate of the dividend, is positive, WACC method will overvalue the asset.</a:t>
            </a:r>
          </a:p>
          <a:p>
            <a:r>
              <a:rPr lang="en-US" sz="4000" dirty="0"/>
              <a:t>When g is negative, WACC method will undervalue the asset</a:t>
            </a:r>
          </a:p>
          <a:p>
            <a:r>
              <a:rPr lang="en-US" sz="4000" dirty="0"/>
              <a:t>Only when g is zero, WACC method will provide correct value of the asset. This is the case in MM’s paper</a:t>
            </a:r>
          </a:p>
          <a:p>
            <a:endParaRPr lang="en-US" sz="4000" dirty="0"/>
          </a:p>
        </p:txBody>
      </p:sp>
    </p:spTree>
    <p:extLst>
      <p:ext uri="{BB962C8B-B14F-4D97-AF65-F5344CB8AC3E}">
        <p14:creationId xmlns:p14="http://schemas.microsoft.com/office/powerpoint/2010/main" val="10181512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78742-8D91-46D1-A7AF-93CB45DF7CA5}"/>
              </a:ext>
            </a:extLst>
          </p:cNvPr>
          <p:cNvSpPr>
            <a:spLocks noGrp="1"/>
          </p:cNvSpPr>
          <p:nvPr>
            <p:ph type="title"/>
          </p:nvPr>
        </p:nvSpPr>
        <p:spPr/>
        <p:txBody>
          <a:bodyPr/>
          <a:lstStyle/>
          <a:p>
            <a:r>
              <a:rPr lang="en-CA" dirty="0"/>
              <a:t>More generally</a:t>
            </a:r>
          </a:p>
        </p:txBody>
      </p:sp>
      <p:sp>
        <p:nvSpPr>
          <p:cNvPr id="3" name="Content Placeholder 2">
            <a:extLst>
              <a:ext uri="{FF2B5EF4-FFF2-40B4-BE49-F238E27FC236}">
                <a16:creationId xmlns:a16="http://schemas.microsoft.com/office/drawing/2014/main" id="{E673059B-2D4C-45AA-89A1-2AAF947A7D6B}"/>
              </a:ext>
            </a:extLst>
          </p:cNvPr>
          <p:cNvSpPr>
            <a:spLocks noGrp="1"/>
          </p:cNvSpPr>
          <p:nvPr>
            <p:ph idx="1"/>
          </p:nvPr>
        </p:nvSpPr>
        <p:spPr/>
        <p:txBody>
          <a:bodyPr/>
          <a:lstStyle/>
          <a:p>
            <a:r>
              <a:rPr lang="en-US" dirty="0"/>
              <a:t>When the growth rate of the dividend, is higher than the growth rate of coupon, WACC method will overvalue the asset.</a:t>
            </a:r>
          </a:p>
          <a:p>
            <a:r>
              <a:rPr lang="en-US" dirty="0"/>
              <a:t>When the growth rate of the dividend, is lower than the growth rate of coupon, WACC method will undervalue the asset.</a:t>
            </a:r>
          </a:p>
          <a:p>
            <a:r>
              <a:rPr lang="en-US" dirty="0"/>
              <a:t>When the growth rate of the dividend, is equal to the growth rate of coupon, WACC method will value the asset correctly.</a:t>
            </a:r>
          </a:p>
          <a:p>
            <a:endParaRPr lang="en-CA" dirty="0"/>
          </a:p>
        </p:txBody>
      </p:sp>
    </p:spTree>
    <p:extLst>
      <p:ext uri="{BB962C8B-B14F-4D97-AF65-F5344CB8AC3E}">
        <p14:creationId xmlns:p14="http://schemas.microsoft.com/office/powerpoint/2010/main" val="39598060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results</a:t>
            </a:r>
          </a:p>
        </p:txBody>
      </p:sp>
      <p:sp>
        <p:nvSpPr>
          <p:cNvPr id="3" name="Content Placeholder 2"/>
          <p:cNvSpPr>
            <a:spLocks noGrp="1"/>
          </p:cNvSpPr>
          <p:nvPr>
            <p:ph idx="1"/>
          </p:nvPr>
        </p:nvSpPr>
        <p:spPr/>
        <p:txBody>
          <a:bodyPr>
            <a:normAutofit fontScale="85000" lnSpcReduction="10000"/>
          </a:bodyPr>
          <a:lstStyle/>
          <a:p>
            <a:r>
              <a:rPr lang="en-US" sz="3200" dirty="0"/>
              <a:t>Empirical investigations show that growth stocks are often overvalued and value stocks are often undervalued (</a:t>
            </a:r>
            <a:r>
              <a:rPr lang="en-US" sz="3200" dirty="0" err="1"/>
              <a:t>Fama</a:t>
            </a:r>
            <a:r>
              <a:rPr lang="en-US" sz="3200" dirty="0"/>
              <a:t> and French, 1993). </a:t>
            </a:r>
          </a:p>
          <a:p>
            <a:r>
              <a:rPr lang="en-CA" sz="3200" dirty="0"/>
              <a:t>We usually attribute this pattern to investor irrationality. </a:t>
            </a:r>
          </a:p>
          <a:p>
            <a:r>
              <a:rPr lang="en-CA" sz="3200" dirty="0"/>
              <a:t>But this pattern can also be caused by Modigliani and Miller theory, which is the theoretical foundation of one of the commonly used valuation models. </a:t>
            </a:r>
            <a:r>
              <a:rPr lang="en-US" sz="3200" dirty="0"/>
              <a:t> </a:t>
            </a:r>
          </a:p>
          <a:p>
            <a:r>
              <a:rPr lang="en-US" sz="3200" dirty="0"/>
              <a:t>Growth companies, which have high </a:t>
            </a:r>
            <a:r>
              <a:rPr lang="en-US" sz="3200" i="1" dirty="0"/>
              <a:t>g</a:t>
            </a:r>
            <a:r>
              <a:rPr lang="en-US" sz="3200" dirty="0"/>
              <a:t>, are  over valued with WACC method, and value companies, which have low </a:t>
            </a:r>
            <a:r>
              <a:rPr lang="en-US" sz="3200" i="1" dirty="0"/>
              <a:t>g</a:t>
            </a:r>
            <a:r>
              <a:rPr lang="en-US" sz="3200" dirty="0"/>
              <a:t>, are undervalued, or relatively undervalued with respect to higher </a:t>
            </a:r>
            <a:r>
              <a:rPr lang="en-US" sz="3200" i="1" dirty="0"/>
              <a:t>g</a:t>
            </a:r>
            <a:r>
              <a:rPr lang="en-US" sz="3200" dirty="0"/>
              <a:t> companies. </a:t>
            </a:r>
          </a:p>
          <a:p>
            <a:r>
              <a:rPr lang="en-US" sz="3200" dirty="0"/>
              <a:t>So misevaluation due to WACC may contribute to the pattern of misevaluation of growth and value companies. </a:t>
            </a:r>
          </a:p>
          <a:p>
            <a:endParaRPr lang="en-US" dirty="0"/>
          </a:p>
        </p:txBody>
      </p:sp>
    </p:spTree>
    <p:extLst>
      <p:ext uri="{BB962C8B-B14F-4D97-AF65-F5344CB8AC3E}">
        <p14:creationId xmlns:p14="http://schemas.microsoft.com/office/powerpoint/2010/main" val="37214381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We sometimes choose different WACC for different years to obtain correct asset values.</a:t>
            </a:r>
          </a:p>
          <a:p>
            <a:r>
              <a:rPr lang="en-US" sz="3600" dirty="0"/>
              <a:t>But if WACC changes every year, some commonly used concepts in corporate finance, such as the cost of capital and the expected rate of return for projects, become difficult to apply.  </a:t>
            </a:r>
          </a:p>
          <a:p>
            <a:r>
              <a:rPr lang="en-US" sz="3600" dirty="0"/>
              <a:t>Furthermore, it will be difficult or impossible to determine the values of WACC of each year from market data. </a:t>
            </a:r>
          </a:p>
          <a:p>
            <a:endParaRPr lang="en-US" dirty="0"/>
          </a:p>
        </p:txBody>
      </p:sp>
    </p:spTree>
    <p:extLst>
      <p:ext uri="{BB962C8B-B14F-4D97-AF65-F5344CB8AC3E}">
        <p14:creationId xmlns:p14="http://schemas.microsoft.com/office/powerpoint/2010/main" val="11102790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lnSpcReduction="10000"/>
              </a:bodyPr>
              <a:lstStyle/>
              <a:p>
                <a:r>
                  <a:rPr lang="en-US" sz="3600" dirty="0"/>
                  <a:t>In practice, WACC is sometimes chosen so cash flows discounted by this number will be equal to the asset value. </a:t>
                </a:r>
              </a:p>
              <a:p>
                <a:r>
                  <a:rPr lang="en-US" sz="3600" dirty="0"/>
                  <a:t>In the first example, the correct discount rate would be 6%</a:t>
                </a:r>
              </a:p>
              <a:p>
                <a14:m>
                  <m:oMath xmlns:m="http://schemas.openxmlformats.org/officeDocument/2006/math">
                    <m:f>
                      <m:fPr>
                        <m:ctrlPr>
                          <a:rPr lang="en-US" sz="3600" i="1">
                            <a:latin typeface="Cambria Math" panose="02040503050406030204" pitchFamily="18" charset="0"/>
                          </a:rPr>
                        </m:ctrlPr>
                      </m:fPr>
                      <m:num>
                        <m:r>
                          <a:rPr lang="en-US" sz="3600" i="1">
                            <a:latin typeface="Cambria Math"/>
                          </a:rPr>
                          <m:t>3</m:t>
                        </m:r>
                      </m:num>
                      <m:den>
                        <m:r>
                          <a:rPr lang="en-US" sz="3600" b="0" i="1" smtClean="0">
                            <a:latin typeface="Cambria Math" panose="02040503050406030204" pitchFamily="18" charset="0"/>
                          </a:rPr>
                          <m:t>6</m:t>
                        </m:r>
                        <m:r>
                          <a:rPr lang="en-US" sz="3600" i="1">
                            <a:latin typeface="Cambria Math"/>
                          </a:rPr>
                          <m:t>%</m:t>
                        </m:r>
                      </m:den>
                    </m:f>
                    <m:r>
                      <a:rPr lang="en-US" sz="3600" i="1">
                        <a:latin typeface="Cambria Math"/>
                      </a:rPr>
                      <m:t>+</m:t>
                    </m:r>
                    <m:f>
                      <m:fPr>
                        <m:ctrlPr>
                          <a:rPr lang="en-US" sz="3600" i="1">
                            <a:latin typeface="Cambria Math" panose="02040503050406030204" pitchFamily="18" charset="0"/>
                          </a:rPr>
                        </m:ctrlPr>
                      </m:fPr>
                      <m:num>
                        <m:r>
                          <a:rPr lang="en-US" sz="3600" i="1">
                            <a:latin typeface="Cambria Math"/>
                          </a:rPr>
                          <m:t>3</m:t>
                        </m:r>
                      </m:num>
                      <m:den>
                        <m:r>
                          <a:rPr lang="en-US" sz="3600" b="0" i="1" smtClean="0">
                            <a:latin typeface="Cambria Math" panose="02040503050406030204" pitchFamily="18" charset="0"/>
                          </a:rPr>
                          <m:t>6</m:t>
                        </m:r>
                        <m:r>
                          <a:rPr lang="en-US" sz="3600" i="1">
                            <a:latin typeface="Cambria Math"/>
                          </a:rPr>
                          <m:t>%−4%</m:t>
                        </m:r>
                      </m:den>
                    </m:f>
                    <m:r>
                      <a:rPr lang="en-US" sz="3600" i="1">
                        <a:latin typeface="Cambria Math"/>
                      </a:rPr>
                      <m:t>=</m:t>
                    </m:r>
                    <m:r>
                      <a:rPr lang="en-US" sz="3600" b="0" i="1" smtClean="0">
                        <a:latin typeface="Cambria Math" panose="02040503050406030204" pitchFamily="18" charset="0"/>
                      </a:rPr>
                      <m:t>50</m:t>
                    </m:r>
                    <m:r>
                      <a:rPr lang="en-US" sz="3600" i="1">
                        <a:latin typeface="Cambria Math"/>
                      </a:rPr>
                      <m:t>+</m:t>
                    </m:r>
                    <m:r>
                      <a:rPr lang="en-US" sz="3600" b="0" i="1" smtClean="0">
                        <a:latin typeface="Cambria Math" panose="02040503050406030204" pitchFamily="18" charset="0"/>
                      </a:rPr>
                      <m:t>15</m:t>
                    </m:r>
                    <m:r>
                      <a:rPr lang="en-US" sz="3600" i="1">
                        <a:latin typeface="Cambria Math"/>
                      </a:rPr>
                      <m:t>0=</m:t>
                    </m:r>
                    <m:r>
                      <a:rPr lang="en-US" sz="3600" b="0" i="1" smtClean="0">
                        <a:latin typeface="Cambria Math" panose="02040503050406030204" pitchFamily="18" charset="0"/>
                      </a:rPr>
                      <m:t>200</m:t>
                    </m:r>
                  </m:oMath>
                </a14:m>
                <a:endParaRPr lang="en-US" sz="3600" dirty="0"/>
              </a:p>
              <a:p>
                <a:r>
                  <a:rPr lang="en-US" sz="3600" dirty="0"/>
                  <a:t>But this rate is not obtained as a weighted average of debt and equity discount rates. It is not really WACC.</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623" t="-4342" r="-116" b="-3501"/>
                </a:stretch>
              </a:blipFill>
            </p:spPr>
            <p:txBody>
              <a:bodyPr/>
              <a:lstStyle/>
              <a:p>
                <a:r>
                  <a:rPr lang="en-CA">
                    <a:noFill/>
                  </a:rPr>
                  <a:t> </a:t>
                </a:r>
              </a:p>
            </p:txBody>
          </p:sp>
        </mc:Fallback>
      </mc:AlternateContent>
    </p:spTree>
    <p:extLst>
      <p:ext uri="{BB962C8B-B14F-4D97-AF65-F5344CB8AC3E}">
        <p14:creationId xmlns:p14="http://schemas.microsoft.com/office/powerpoint/2010/main" val="5757869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concept of cost of capital</a:t>
            </a:r>
          </a:p>
        </p:txBody>
      </p:sp>
      <p:sp>
        <p:nvSpPr>
          <p:cNvPr id="3" name="Content Placeholder 2"/>
          <p:cNvSpPr>
            <a:spLocks noGrp="1"/>
          </p:cNvSpPr>
          <p:nvPr>
            <p:ph idx="1"/>
          </p:nvPr>
        </p:nvSpPr>
        <p:spPr/>
        <p:txBody>
          <a:bodyPr>
            <a:normAutofit/>
          </a:bodyPr>
          <a:lstStyle/>
          <a:p>
            <a:r>
              <a:rPr lang="en-US" sz="4000" dirty="0"/>
              <a:t>If WACC does not provide accurate discount rate for measuring investment value in general, should we still use Proposition III in MM 1958 paper as the criterion to make investment decision? </a:t>
            </a:r>
          </a:p>
          <a:p>
            <a:r>
              <a:rPr lang="en-US" sz="4000" dirty="0"/>
              <a:t>Does the concept, cost of capital give more smoke than light?</a:t>
            </a:r>
          </a:p>
          <a:p>
            <a:endParaRPr lang="en-US" sz="4000" dirty="0"/>
          </a:p>
          <a:p>
            <a:endParaRPr lang="en-US" sz="4000" dirty="0"/>
          </a:p>
          <a:p>
            <a:endParaRPr lang="en-US" sz="4000" dirty="0"/>
          </a:p>
        </p:txBody>
      </p:sp>
    </p:spTree>
    <p:extLst>
      <p:ext uri="{BB962C8B-B14F-4D97-AF65-F5344CB8AC3E}">
        <p14:creationId xmlns:p14="http://schemas.microsoft.com/office/powerpoint/2010/main" val="2282246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38F81-226B-4C0E-B8DD-63C8D718A7E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C3D3500-D660-4EDA-BA7A-CA32E887F630}"/>
              </a:ext>
            </a:extLst>
          </p:cNvPr>
          <p:cNvSpPr>
            <a:spLocks noGrp="1"/>
          </p:cNvSpPr>
          <p:nvPr>
            <p:ph idx="1"/>
          </p:nvPr>
        </p:nvSpPr>
        <p:spPr/>
        <p:txBody>
          <a:bodyPr/>
          <a:lstStyle/>
          <a:p>
            <a:r>
              <a:rPr lang="en-US" dirty="0"/>
              <a:t>When we use WACC, are we adding oranges and apples together?</a:t>
            </a:r>
            <a:endParaRPr lang="en-CA" dirty="0"/>
          </a:p>
          <a:p>
            <a:r>
              <a:rPr lang="en-CA" dirty="0"/>
              <a:t>Should we keep using the concept cost of capital?</a:t>
            </a:r>
          </a:p>
        </p:txBody>
      </p:sp>
    </p:spTree>
    <p:extLst>
      <p:ext uri="{BB962C8B-B14F-4D97-AF65-F5344CB8AC3E}">
        <p14:creationId xmlns:p14="http://schemas.microsoft.com/office/powerpoint/2010/main" val="16485669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F1FC-AA73-42B7-B48B-10EE0D84D99E}"/>
              </a:ext>
            </a:extLst>
          </p:cNvPr>
          <p:cNvSpPr>
            <a:spLocks noGrp="1"/>
          </p:cNvSpPr>
          <p:nvPr>
            <p:ph type="title"/>
          </p:nvPr>
        </p:nvSpPr>
        <p:spPr/>
        <p:txBody>
          <a:bodyPr/>
          <a:lstStyle/>
          <a:p>
            <a:r>
              <a:rPr lang="en-CA" dirty="0"/>
              <a:t>Return to equity valuation as the criterion of investment</a:t>
            </a:r>
          </a:p>
        </p:txBody>
      </p:sp>
      <p:sp>
        <p:nvSpPr>
          <p:cNvPr id="3" name="Content Placeholder 2">
            <a:extLst>
              <a:ext uri="{FF2B5EF4-FFF2-40B4-BE49-F238E27FC236}">
                <a16:creationId xmlns:a16="http://schemas.microsoft.com/office/drawing/2014/main" id="{68B1B53A-C33B-4A2B-B9E8-CF0AE231A3C6}"/>
              </a:ext>
            </a:extLst>
          </p:cNvPr>
          <p:cNvSpPr>
            <a:spLocks noGrp="1"/>
          </p:cNvSpPr>
          <p:nvPr>
            <p:ph idx="1"/>
          </p:nvPr>
        </p:nvSpPr>
        <p:spPr/>
        <p:txBody>
          <a:bodyPr/>
          <a:lstStyle/>
          <a:p>
            <a:r>
              <a:rPr lang="en-US" dirty="0"/>
              <a:t>Instead, investment projects can be valued by residual claims for equity owners discounted with expected returns for equities.</a:t>
            </a:r>
          </a:p>
          <a:p>
            <a:r>
              <a:rPr lang="en-US" dirty="0"/>
              <a:t>This is more consistent with the statement that investment should maximize equity values. </a:t>
            </a:r>
          </a:p>
          <a:p>
            <a:r>
              <a:rPr lang="en-US" dirty="0"/>
              <a:t>Maximizing asset value and maximizing equity value are not always consistent with each other. </a:t>
            </a:r>
            <a:endParaRPr lang="en-CA" dirty="0"/>
          </a:p>
        </p:txBody>
      </p:sp>
    </p:spTree>
    <p:extLst>
      <p:ext uri="{BB962C8B-B14F-4D97-AF65-F5344CB8AC3E}">
        <p14:creationId xmlns:p14="http://schemas.microsoft.com/office/powerpoint/2010/main" val="2020209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 1958 paper</a:t>
            </a:r>
          </a:p>
        </p:txBody>
      </p:sp>
      <p:sp>
        <p:nvSpPr>
          <p:cNvPr id="3" name="Content Placeholder 2"/>
          <p:cNvSpPr>
            <a:spLocks noGrp="1"/>
          </p:cNvSpPr>
          <p:nvPr>
            <p:ph idx="1"/>
          </p:nvPr>
        </p:nvSpPr>
        <p:spPr/>
        <p:txBody>
          <a:bodyPr>
            <a:normAutofit/>
          </a:bodyPr>
          <a:lstStyle/>
          <a:p>
            <a:r>
              <a:rPr lang="en-US" sz="4000" dirty="0"/>
              <a:t>It is the most important paper in corporate finance</a:t>
            </a:r>
          </a:p>
          <a:p>
            <a:r>
              <a:rPr lang="en-US" sz="4000" dirty="0"/>
              <a:t>Both Modigliani and Miller got Nobel prizes in economics</a:t>
            </a:r>
          </a:p>
          <a:p>
            <a:r>
              <a:rPr lang="en-US" sz="4000" dirty="0"/>
              <a:t>There are three major propositions in this paper</a:t>
            </a:r>
          </a:p>
          <a:p>
            <a:r>
              <a:rPr lang="en-US" sz="4000" dirty="0"/>
              <a:t>We will go over them separately</a:t>
            </a:r>
          </a:p>
          <a:p>
            <a:endParaRPr lang="en-US" sz="4000" dirty="0"/>
          </a:p>
        </p:txBody>
      </p:sp>
    </p:spTree>
    <p:extLst>
      <p:ext uri="{BB962C8B-B14F-4D97-AF65-F5344CB8AC3E}">
        <p14:creationId xmlns:p14="http://schemas.microsoft.com/office/powerpoint/2010/main" val="14007909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presentation topic</a:t>
            </a:r>
          </a:p>
        </p:txBody>
      </p:sp>
      <p:sp>
        <p:nvSpPr>
          <p:cNvPr id="3" name="Content Placeholder 2"/>
          <p:cNvSpPr>
            <a:spLocks noGrp="1"/>
          </p:cNvSpPr>
          <p:nvPr>
            <p:ph idx="1"/>
          </p:nvPr>
        </p:nvSpPr>
        <p:spPr/>
        <p:txBody>
          <a:bodyPr/>
          <a:lstStyle/>
          <a:p>
            <a:r>
              <a:rPr lang="en-US" dirty="0"/>
              <a:t>Find a specific company. Calculate value of assets with two different methods. The first as the sum of debt and equity. The second as the sum of cashflows discounted by WACC. Are they the same? If not the same, can you find investment opportunities?</a:t>
            </a:r>
          </a:p>
        </p:txBody>
      </p:sp>
    </p:spTree>
    <p:extLst>
      <p:ext uri="{BB962C8B-B14F-4D97-AF65-F5344CB8AC3E}">
        <p14:creationId xmlns:p14="http://schemas.microsoft.com/office/powerpoint/2010/main" val="4144727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 I</a:t>
            </a:r>
            <a:br>
              <a:rPr lang="en-US" dirty="0"/>
            </a:b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85000" lnSpcReduction="10000"/>
              </a:bodyPr>
              <a:lstStyle/>
              <a:p>
                <a14:m>
                  <m:oMath xmlns:m="http://schemas.openxmlformats.org/officeDocument/2006/math">
                    <m:r>
                      <a:rPr lang="en-US" sz="3600" i="1" smtClean="0">
                        <a:latin typeface="Cambria Math" panose="02040503050406030204" pitchFamily="18" charset="0"/>
                      </a:rPr>
                      <m:t>𝑉</m:t>
                    </m:r>
                    <m:r>
                      <a:rPr lang="en-US" sz="3600" i="1" smtClean="0">
                        <a:latin typeface="Cambria Math" panose="02040503050406030204" pitchFamily="18" charset="0"/>
                      </a:rPr>
                      <m:t>=</m:t>
                    </m:r>
                    <m:r>
                      <a:rPr lang="en-US" sz="3600" i="1" smtClean="0">
                        <a:latin typeface="Cambria Math" panose="02040503050406030204" pitchFamily="18" charset="0"/>
                      </a:rPr>
                      <m:t>𝑆</m:t>
                    </m:r>
                    <m:r>
                      <a:rPr lang="en-US" sz="3600" i="1" smtClean="0">
                        <a:latin typeface="Cambria Math" panose="02040503050406030204" pitchFamily="18" charset="0"/>
                      </a:rPr>
                      <m:t>+</m:t>
                    </m:r>
                    <m:r>
                      <a:rPr lang="en-US" sz="3600" i="1" smtClean="0">
                        <a:latin typeface="Cambria Math" panose="02040503050406030204" pitchFamily="18" charset="0"/>
                      </a:rPr>
                      <m:t>𝐷</m:t>
                    </m:r>
                    <m:r>
                      <a:rPr lang="en-US" sz="3600" i="1" smtClean="0">
                        <a:latin typeface="Cambria Math" panose="02040503050406030204" pitchFamily="18" charset="0"/>
                      </a:rPr>
                      <m:t>=</m:t>
                    </m:r>
                    <m:f>
                      <m:fPr>
                        <m:ctrlPr>
                          <a:rPr lang="en-US" sz="3600" i="1">
                            <a:latin typeface="Cambria Math" panose="02040503050406030204" pitchFamily="18" charset="0"/>
                          </a:rPr>
                        </m:ctrlPr>
                      </m:fPr>
                      <m:num>
                        <m:acc>
                          <m:accPr>
                            <m:chr m:val="̅"/>
                            <m:ctrlPr>
                              <a:rPr lang="en-US" sz="3600" i="1">
                                <a:latin typeface="Cambria Math" panose="02040503050406030204" pitchFamily="18" charset="0"/>
                              </a:rPr>
                            </m:ctrlPr>
                          </m:accPr>
                          <m:e>
                            <m:r>
                              <a:rPr lang="en-US" sz="3600" i="1">
                                <a:latin typeface="Cambria Math" panose="02040503050406030204" pitchFamily="18" charset="0"/>
                              </a:rPr>
                              <m:t>𝑋</m:t>
                            </m:r>
                          </m:e>
                        </m:acc>
                      </m:num>
                      <m:den>
                        <m:r>
                          <a:rPr lang="en-US" sz="3600" i="1">
                            <a:latin typeface="Cambria Math" panose="02040503050406030204" pitchFamily="18" charset="0"/>
                          </a:rPr>
                          <m:t>𝜌</m:t>
                        </m:r>
                      </m:den>
                    </m:f>
                  </m:oMath>
                </a14:m>
                <a:endParaRPr lang="en-US" sz="3600" dirty="0"/>
              </a:p>
              <a:p>
                <a:r>
                  <a:rPr lang="en-US" sz="3600" dirty="0"/>
                  <a:t>Here V is the value of whole investment. S is the equity(stock) value. D is the debt value. </a:t>
                </a:r>
                <a14:m>
                  <m:oMath xmlns:m="http://schemas.openxmlformats.org/officeDocument/2006/math">
                    <m:acc>
                      <m:accPr>
                        <m:chr m:val="̅"/>
                        <m:ctrlPr>
                          <a:rPr lang="en-US" sz="3600" i="1">
                            <a:latin typeface="Cambria Math" panose="02040503050406030204" pitchFamily="18" charset="0"/>
                          </a:rPr>
                        </m:ctrlPr>
                      </m:accPr>
                      <m:e>
                        <m:r>
                          <a:rPr lang="en-US" sz="3600" i="1">
                            <a:latin typeface="Cambria Math" panose="02040503050406030204" pitchFamily="18" charset="0"/>
                          </a:rPr>
                          <m:t>𝑋</m:t>
                        </m:r>
                      </m:e>
                    </m:acc>
                  </m:oMath>
                </a14:m>
                <a:r>
                  <a:rPr lang="en-US" sz="3600" dirty="0"/>
                  <a:t> is the expected cashflow per unit time. </a:t>
                </a:r>
                <a14:m>
                  <m:oMath xmlns:m="http://schemas.openxmlformats.org/officeDocument/2006/math">
                    <m:r>
                      <a:rPr lang="en-US" sz="3600" i="1">
                        <a:latin typeface="Cambria Math" panose="02040503050406030204" pitchFamily="18" charset="0"/>
                      </a:rPr>
                      <m:t>𝜌</m:t>
                    </m:r>
                  </m:oMath>
                </a14:m>
                <a:r>
                  <a:rPr lang="en-US" sz="3600" dirty="0"/>
                  <a:t> is the discount rate.</a:t>
                </a:r>
              </a:p>
              <a:p>
                <a:r>
                  <a:rPr lang="en-US" sz="3600" dirty="0"/>
                  <a:t>The sum of equity and debt is equal to the value of the project.</a:t>
                </a:r>
              </a:p>
              <a:p>
                <a:r>
                  <a:rPr lang="en-US" sz="3600" dirty="0"/>
                  <a:t>The expected cashflow per unit time, </a:t>
                </a:r>
                <a14:m>
                  <m:oMath xmlns:m="http://schemas.openxmlformats.org/officeDocument/2006/math">
                    <m:acc>
                      <m:accPr>
                        <m:chr m:val="̅"/>
                        <m:ctrlPr>
                          <a:rPr lang="en-US" sz="3600" i="1">
                            <a:latin typeface="Cambria Math" panose="02040503050406030204" pitchFamily="18" charset="0"/>
                          </a:rPr>
                        </m:ctrlPr>
                      </m:accPr>
                      <m:e>
                        <m:r>
                          <a:rPr lang="en-US" sz="3600" i="1">
                            <a:latin typeface="Cambria Math" panose="02040503050406030204" pitchFamily="18" charset="0"/>
                          </a:rPr>
                          <m:t>𝑋</m:t>
                        </m:r>
                      </m:e>
                    </m:acc>
                    <m:r>
                      <a:rPr lang="en-CA" sz="3600" b="0" i="0" smtClean="0">
                        <a:latin typeface="Cambria Math" panose="02040503050406030204" pitchFamily="18" charset="0"/>
                      </a:rPr>
                      <m:t>,</m:t>
                    </m:r>
                  </m:oMath>
                </a14:m>
                <a:r>
                  <a:rPr lang="en-US" sz="3600" dirty="0"/>
                  <a:t> is assumed to be constant to perpetuity. </a:t>
                </a:r>
              </a:p>
              <a:p>
                <a:r>
                  <a:rPr lang="en-US" sz="3600" dirty="0"/>
                  <a:t>The value of the project is equal to the expected cashflow per unit time divided by the discount rate</a:t>
                </a:r>
              </a:p>
              <a:p>
                <a:endParaRPr lang="en-US" sz="36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75" r="-928" b="-3922"/>
                </a:stretch>
              </a:blipFill>
            </p:spPr>
            <p:txBody>
              <a:bodyPr/>
              <a:lstStyle/>
              <a:p>
                <a:r>
                  <a:rPr lang="en-CA">
                    <a:noFill/>
                  </a:rPr>
                  <a:t> </a:t>
                </a:r>
              </a:p>
            </p:txBody>
          </p:sp>
        </mc:Fallback>
      </mc:AlternateContent>
    </p:spTree>
    <p:extLst>
      <p:ext uri="{BB962C8B-B14F-4D97-AF65-F5344CB8AC3E}">
        <p14:creationId xmlns:p14="http://schemas.microsoft.com/office/powerpoint/2010/main" val="81978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 II</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sz="3600" dirty="0"/>
                  <a:t>The relation among equity discount rate of the levered firm, the debt rate and the discount rate of the unlevered firm is</a:t>
                </a:r>
              </a:p>
              <a:p>
                <a14:m>
                  <m:oMath xmlns:m="http://schemas.openxmlformats.org/officeDocument/2006/math">
                    <m:sSub>
                      <m:sSubPr>
                        <m:ctrlPr>
                          <a:rPr lang="en-US" sz="3600" i="1">
                            <a:latin typeface="Cambria Math" panose="02040503050406030204" pitchFamily="18" charset="0"/>
                          </a:rPr>
                        </m:ctrlPr>
                      </m:sSubPr>
                      <m:e>
                        <m:r>
                          <a:rPr lang="en-US" sz="3600" i="1">
                            <a:latin typeface="Cambria Math" panose="02040503050406030204" pitchFamily="18" charset="0"/>
                          </a:rPr>
                          <m:t>𝑟</m:t>
                        </m:r>
                      </m:e>
                      <m:sub>
                        <m:r>
                          <a:rPr lang="en-US" sz="3600" i="1">
                            <a:latin typeface="Cambria Math" panose="02040503050406030204" pitchFamily="18" charset="0"/>
                          </a:rPr>
                          <m:t>𝑠</m:t>
                        </m:r>
                      </m:sub>
                    </m:sSub>
                    <m:r>
                      <a:rPr lang="en-US" sz="3600" i="1">
                        <a:latin typeface="Cambria Math" panose="02040503050406030204" pitchFamily="18" charset="0"/>
                      </a:rPr>
                      <m:t>=</m:t>
                    </m:r>
                    <m:r>
                      <a:rPr lang="en-US" sz="3600" i="1">
                        <a:latin typeface="Cambria Math" panose="02040503050406030204" pitchFamily="18" charset="0"/>
                      </a:rPr>
                      <m:t>𝜌</m:t>
                    </m:r>
                    <m:r>
                      <a:rPr lang="en-US" sz="3600" i="1">
                        <a:latin typeface="Cambria Math" panose="02040503050406030204" pitchFamily="18" charset="0"/>
                      </a:rPr>
                      <m:t>+(</m:t>
                    </m:r>
                    <m:r>
                      <a:rPr lang="en-US" sz="3600" i="1">
                        <a:latin typeface="Cambria Math" panose="02040503050406030204" pitchFamily="18" charset="0"/>
                      </a:rPr>
                      <m:t>𝜌</m:t>
                    </m:r>
                    <m:r>
                      <a:rPr lang="en-US" sz="3600" i="1">
                        <a:latin typeface="Cambria Math" panose="02040503050406030204" pitchFamily="18" charset="0"/>
                      </a:rPr>
                      <m:t>−</m:t>
                    </m:r>
                    <m:r>
                      <a:rPr lang="en-US" sz="3600" i="1">
                        <a:latin typeface="Cambria Math" panose="02040503050406030204" pitchFamily="18" charset="0"/>
                      </a:rPr>
                      <m:t>𝑟</m:t>
                    </m:r>
                    <m:r>
                      <a:rPr lang="en-US" sz="3600" i="1">
                        <a:latin typeface="Cambria Math" panose="02040503050406030204" pitchFamily="18" charset="0"/>
                      </a:rPr>
                      <m:t>)</m:t>
                    </m:r>
                    <m:f>
                      <m:fPr>
                        <m:ctrlPr>
                          <a:rPr lang="en-US" sz="3600" i="1">
                            <a:latin typeface="Cambria Math" panose="02040503050406030204" pitchFamily="18" charset="0"/>
                          </a:rPr>
                        </m:ctrlPr>
                      </m:fPr>
                      <m:num>
                        <m:r>
                          <a:rPr lang="en-US" sz="3600" i="1">
                            <a:latin typeface="Cambria Math" panose="02040503050406030204" pitchFamily="18" charset="0"/>
                          </a:rPr>
                          <m:t>𝐷</m:t>
                        </m:r>
                      </m:num>
                      <m:den>
                        <m:r>
                          <a:rPr lang="en-US" sz="3600" i="1">
                            <a:latin typeface="Cambria Math" panose="02040503050406030204" pitchFamily="18" charset="0"/>
                          </a:rPr>
                          <m:t>𝑆</m:t>
                        </m:r>
                      </m:den>
                    </m:f>
                  </m:oMath>
                </a14:m>
                <a:endParaRPr lang="en-US" sz="3600" dirty="0"/>
              </a:p>
              <a:p>
                <a:r>
                  <a:rPr lang="en-US" sz="3600" dirty="0"/>
                  <a:t>Rearrange the above equation</a:t>
                </a:r>
              </a:p>
              <a:p>
                <a14:m>
                  <m:oMath xmlns:m="http://schemas.openxmlformats.org/officeDocument/2006/math">
                    <m:r>
                      <a:rPr lang="en-US" sz="3600" i="1">
                        <a:latin typeface="Cambria Math" panose="02040503050406030204" pitchFamily="18" charset="0"/>
                      </a:rPr>
                      <m:t>𝜌</m:t>
                    </m:r>
                    <m:r>
                      <a:rPr lang="en-US" sz="3600" i="1">
                        <a:latin typeface="Cambria Math" panose="02040503050406030204" pitchFamily="18" charset="0"/>
                      </a:rPr>
                      <m:t>=</m:t>
                    </m:r>
                    <m:f>
                      <m:fPr>
                        <m:ctrlPr>
                          <a:rPr lang="en-US" sz="3600" i="1">
                            <a:latin typeface="Cambria Math" panose="02040503050406030204" pitchFamily="18" charset="0"/>
                          </a:rPr>
                        </m:ctrlPr>
                      </m:fPr>
                      <m:num>
                        <m:r>
                          <a:rPr lang="en-US" sz="3600" i="1">
                            <a:latin typeface="Cambria Math" panose="02040503050406030204" pitchFamily="18" charset="0"/>
                          </a:rPr>
                          <m:t>𝐷</m:t>
                        </m:r>
                      </m:num>
                      <m:den>
                        <m:r>
                          <a:rPr lang="en-US" sz="3600" i="1">
                            <a:latin typeface="Cambria Math" panose="02040503050406030204" pitchFamily="18" charset="0"/>
                          </a:rPr>
                          <m:t>𝐷</m:t>
                        </m:r>
                        <m:r>
                          <a:rPr lang="en-US" sz="3600" i="1">
                            <a:latin typeface="Cambria Math" panose="02040503050406030204" pitchFamily="18" charset="0"/>
                          </a:rPr>
                          <m:t>+</m:t>
                        </m:r>
                        <m:r>
                          <a:rPr lang="en-US" sz="3600" i="1">
                            <a:latin typeface="Cambria Math" panose="02040503050406030204" pitchFamily="18" charset="0"/>
                          </a:rPr>
                          <m:t>𝑆</m:t>
                        </m:r>
                      </m:den>
                    </m:f>
                    <m:r>
                      <a:rPr lang="en-US" sz="3600" i="1">
                        <a:latin typeface="Cambria Math" panose="02040503050406030204" pitchFamily="18" charset="0"/>
                      </a:rPr>
                      <m:t>𝑟</m:t>
                    </m:r>
                    <m:r>
                      <a:rPr lang="en-US" sz="3600" i="1">
                        <a:latin typeface="Cambria Math" panose="02040503050406030204" pitchFamily="18" charset="0"/>
                      </a:rPr>
                      <m:t>+</m:t>
                    </m:r>
                    <m:f>
                      <m:fPr>
                        <m:ctrlPr>
                          <a:rPr lang="en-US" sz="3600" i="1">
                            <a:latin typeface="Cambria Math" panose="02040503050406030204" pitchFamily="18" charset="0"/>
                          </a:rPr>
                        </m:ctrlPr>
                      </m:fPr>
                      <m:num>
                        <m:r>
                          <a:rPr lang="en-US" sz="3600" i="1">
                            <a:latin typeface="Cambria Math" panose="02040503050406030204" pitchFamily="18" charset="0"/>
                          </a:rPr>
                          <m:t>𝑆</m:t>
                        </m:r>
                      </m:num>
                      <m:den>
                        <m:r>
                          <a:rPr lang="en-US" sz="3600" i="1">
                            <a:latin typeface="Cambria Math" panose="02040503050406030204" pitchFamily="18" charset="0"/>
                          </a:rPr>
                          <m:t>𝐷</m:t>
                        </m:r>
                        <m:r>
                          <a:rPr lang="en-US" sz="3600" i="1">
                            <a:latin typeface="Cambria Math" panose="02040503050406030204" pitchFamily="18" charset="0"/>
                          </a:rPr>
                          <m:t>+</m:t>
                        </m:r>
                        <m:r>
                          <a:rPr lang="en-US" sz="3600" i="1">
                            <a:latin typeface="Cambria Math" panose="02040503050406030204" pitchFamily="18" charset="0"/>
                          </a:rPr>
                          <m:t>𝑆</m:t>
                        </m:r>
                      </m:den>
                    </m:f>
                    <m:sSub>
                      <m:sSubPr>
                        <m:ctrlPr>
                          <a:rPr lang="en-US" sz="3600" i="1">
                            <a:latin typeface="Cambria Math" panose="02040503050406030204" pitchFamily="18" charset="0"/>
                          </a:rPr>
                        </m:ctrlPr>
                      </m:sSubPr>
                      <m:e>
                        <m:r>
                          <a:rPr lang="en-US" sz="3600" i="1">
                            <a:latin typeface="Cambria Math" panose="02040503050406030204" pitchFamily="18" charset="0"/>
                          </a:rPr>
                          <m:t>𝑟</m:t>
                        </m:r>
                      </m:e>
                      <m:sub>
                        <m:r>
                          <a:rPr lang="en-US" sz="3600" i="1">
                            <a:latin typeface="Cambria Math" panose="02040503050406030204" pitchFamily="18" charset="0"/>
                          </a:rPr>
                          <m:t>𝑠</m:t>
                        </m:r>
                      </m:sub>
                    </m:sSub>
                  </m:oMath>
                </a14:m>
                <a:endParaRPr lang="en-US" sz="3600" dirty="0"/>
              </a:p>
              <a:p>
                <a:r>
                  <a:rPr lang="en-US" sz="3600" dirty="0"/>
                  <a:t>This is the formula for WACC</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623" t="-4342" r="-2725" b="-2101"/>
                </a:stretch>
              </a:blipFill>
            </p:spPr>
            <p:txBody>
              <a:bodyPr/>
              <a:lstStyle/>
              <a:p>
                <a:r>
                  <a:rPr lang="en-US">
                    <a:noFill/>
                  </a:rPr>
                  <a:t> </a:t>
                </a:r>
              </a:p>
            </p:txBody>
          </p:sp>
        </mc:Fallback>
      </mc:AlternateContent>
    </p:spTree>
    <p:extLst>
      <p:ext uri="{BB962C8B-B14F-4D97-AF65-F5344CB8AC3E}">
        <p14:creationId xmlns:p14="http://schemas.microsoft.com/office/powerpoint/2010/main" val="3680078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 III</a:t>
            </a:r>
          </a:p>
        </p:txBody>
      </p:sp>
      <p:sp>
        <p:nvSpPr>
          <p:cNvPr id="3" name="Content Placeholder 2"/>
          <p:cNvSpPr>
            <a:spLocks noGrp="1"/>
          </p:cNvSpPr>
          <p:nvPr>
            <p:ph idx="1"/>
          </p:nvPr>
        </p:nvSpPr>
        <p:spPr/>
        <p:txBody>
          <a:bodyPr>
            <a:normAutofit/>
          </a:bodyPr>
          <a:lstStyle/>
          <a:p>
            <a:r>
              <a:rPr lang="en-US" sz="4000" dirty="0"/>
              <a:t>An investment project should be undertaken if and only if the expected rate of return of this project is as large as or larger than the cost of capital</a:t>
            </a:r>
          </a:p>
        </p:txBody>
      </p:sp>
    </p:spTree>
    <p:extLst>
      <p:ext uri="{BB962C8B-B14F-4D97-AF65-F5344CB8AC3E}">
        <p14:creationId xmlns:p14="http://schemas.microsoft.com/office/powerpoint/2010/main" val="1919052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041BB-483F-4B80-9987-59FD3F6FA77F}"/>
              </a:ext>
            </a:extLst>
          </p:cNvPr>
          <p:cNvSpPr>
            <a:spLocks noGrp="1"/>
          </p:cNvSpPr>
          <p:nvPr>
            <p:ph type="title"/>
          </p:nvPr>
        </p:nvSpPr>
        <p:spPr/>
        <p:txBody>
          <a:bodyPr/>
          <a:lstStyle/>
          <a:p>
            <a:r>
              <a:rPr lang="en-CA" dirty="0"/>
              <a:t>Empirical works</a:t>
            </a:r>
          </a:p>
        </p:txBody>
      </p:sp>
      <p:sp>
        <p:nvSpPr>
          <p:cNvPr id="3" name="Content Placeholder 2">
            <a:extLst>
              <a:ext uri="{FF2B5EF4-FFF2-40B4-BE49-F238E27FC236}">
                <a16:creationId xmlns:a16="http://schemas.microsoft.com/office/drawing/2014/main" id="{AD805E17-642B-451A-83F2-F650DB2FAC80}"/>
              </a:ext>
            </a:extLst>
          </p:cNvPr>
          <p:cNvSpPr>
            <a:spLocks noGrp="1"/>
          </p:cNvSpPr>
          <p:nvPr>
            <p:ph idx="1"/>
          </p:nvPr>
        </p:nvSpPr>
        <p:spPr/>
        <p:txBody>
          <a:bodyPr>
            <a:normAutofit/>
          </a:bodyPr>
          <a:lstStyle/>
          <a:p>
            <a:r>
              <a:rPr lang="en-CA" sz="3600" dirty="0"/>
              <a:t>There are different valuation models for assets. </a:t>
            </a:r>
          </a:p>
          <a:p>
            <a:r>
              <a:rPr lang="en-CA" sz="3600" dirty="0"/>
              <a:t>It is well known that valuation from Modigliani and Miller theory may differ from other models. </a:t>
            </a:r>
          </a:p>
          <a:p>
            <a:r>
              <a:rPr lang="en-CA" sz="3600" dirty="0"/>
              <a:t>What is our opinion about the differences in valuation?</a:t>
            </a:r>
          </a:p>
          <a:p>
            <a:endParaRPr lang="en-CA" sz="3600" dirty="0"/>
          </a:p>
        </p:txBody>
      </p:sp>
    </p:spTree>
    <p:extLst>
      <p:ext uri="{BB962C8B-B14F-4D97-AF65-F5344CB8AC3E}">
        <p14:creationId xmlns:p14="http://schemas.microsoft.com/office/powerpoint/2010/main" val="690885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7E6EADF92FB542A50719A3B4DF3975" ma:contentTypeVersion="8" ma:contentTypeDescription="Create a new document." ma:contentTypeScope="" ma:versionID="e65d691bb514de63d86b2cc85ff4ec5c">
  <xsd:schema xmlns:xsd="http://www.w3.org/2001/XMLSchema" xmlns:xs="http://www.w3.org/2001/XMLSchema" xmlns:p="http://schemas.microsoft.com/office/2006/metadata/properties" xmlns:ns3="e7e8b56f-a437-462a-a3cd-5084f6573a6d" targetNamespace="http://schemas.microsoft.com/office/2006/metadata/properties" ma:root="true" ma:fieldsID="fa6db4d5d9a5ce9e74b5bb7c6ea253d0" ns3:_="">
    <xsd:import namespace="e7e8b56f-a437-462a-a3cd-5084f6573a6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AutoTags" minOccurs="0"/>
                <xsd:element ref="ns3:MediaServiceGenerationTime" minOccurs="0"/>
                <xsd:element ref="ns3:MediaServiceEventHashCode"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e8b56f-a437-462a-a3cd-5084f6573a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1E0F7E-103C-43C5-A563-939205B9C9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e8b56f-a437-462a-a3cd-5084f6573a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B15D95-E824-42E8-B391-5FDB673FFAC8}">
  <ds:schemaRefs>
    <ds:schemaRef ds:uri="http://schemas.microsoft.com/sharepoint/v3/contenttype/forms"/>
  </ds:schemaRefs>
</ds:datastoreItem>
</file>

<file path=customXml/itemProps3.xml><?xml version="1.0" encoding="utf-8"?>
<ds:datastoreItem xmlns:ds="http://schemas.openxmlformats.org/officeDocument/2006/customXml" ds:itemID="{693E124D-5D71-46EC-AB17-187F190622C4}">
  <ds:schemaRefs>
    <ds:schemaRef ds:uri="http://schemas.openxmlformats.org/package/2006/metadata/core-properties"/>
    <ds:schemaRef ds:uri="http://schemas.microsoft.com/office/2006/documentManagement/types"/>
    <ds:schemaRef ds:uri="http://schemas.microsoft.com/office/2006/metadata/properties"/>
    <ds:schemaRef ds:uri="http://purl.org/dc/dcmitype/"/>
    <ds:schemaRef ds:uri="http://purl.org/dc/elements/1.1/"/>
    <ds:schemaRef ds:uri="http://purl.org/dc/terms/"/>
    <ds:schemaRef ds:uri="e7e8b56f-a437-462a-a3cd-5084f6573a6d"/>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11366</TotalTime>
  <Words>2722</Words>
  <Application>Microsoft Office PowerPoint</Application>
  <PresentationFormat>Widescreen</PresentationFormat>
  <Paragraphs>218</Paragraphs>
  <Slides>50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Calibri</vt:lpstr>
      <vt:lpstr>Calibri Light</vt:lpstr>
      <vt:lpstr>Cambria Math</vt:lpstr>
      <vt:lpstr>Office Theme</vt:lpstr>
      <vt:lpstr>MM theory, WACC and asset valuation</vt:lpstr>
      <vt:lpstr>PowerPoint Presentation</vt:lpstr>
      <vt:lpstr>1. Theoretical foundation</vt:lpstr>
      <vt:lpstr>PowerPoint Presentation</vt:lpstr>
      <vt:lpstr>MM 1958 paper</vt:lpstr>
      <vt:lpstr>Proposition I </vt:lpstr>
      <vt:lpstr>Proposition II</vt:lpstr>
      <vt:lpstr>Proposition III</vt:lpstr>
      <vt:lpstr>Empirical works</vt:lpstr>
      <vt:lpstr>A representative opinion</vt:lpstr>
      <vt:lpstr>Questions about MM paper</vt:lpstr>
      <vt:lpstr>Miller and Modigliani (1961) themselves had warned against drawing broad conclusions from special cases.</vt:lpstr>
      <vt:lpstr>Our obligation</vt:lpstr>
      <vt:lpstr>Some further hint</vt:lpstr>
      <vt:lpstr>Let’s do some derivation</vt:lpstr>
      <vt:lpstr>PowerPoint Presentation</vt:lpstr>
      <vt:lpstr>PowerPoint Presentation</vt:lpstr>
      <vt:lpstr>PowerPoint Presentation</vt:lpstr>
      <vt:lpstr>For more information</vt:lpstr>
      <vt:lpstr>Numerical examples</vt:lpstr>
      <vt:lpstr>Example 1</vt:lpstr>
      <vt:lpstr>PowerPoint Presentation</vt:lpstr>
      <vt:lpstr>Solution</vt:lpstr>
      <vt:lpstr>Asset value according to WACC</vt:lpstr>
      <vt:lpstr>PowerPoint Presentation</vt:lpstr>
      <vt:lpstr>Example 2</vt:lpstr>
      <vt:lpstr>PowerPoint Presentation</vt:lpstr>
      <vt:lpstr>Solution</vt:lpstr>
      <vt:lpstr>Asset value according to WACC</vt:lpstr>
      <vt:lpstr>PowerPoint Presentation</vt:lpstr>
      <vt:lpstr>Example 3</vt:lpstr>
      <vt:lpstr>PowerPoint Presentation</vt:lpstr>
      <vt:lpstr>Solution</vt:lpstr>
      <vt:lpstr>Asset value according to WACC</vt:lpstr>
      <vt:lpstr>PowerPoint Presentation</vt:lpstr>
      <vt:lpstr>Example 4</vt:lpstr>
      <vt:lpstr>PowerPoint Presentation</vt:lpstr>
      <vt:lpstr>Solution</vt:lpstr>
      <vt:lpstr>Asset value according to WACC</vt:lpstr>
      <vt:lpstr>PowerPoint Presentation</vt:lpstr>
      <vt:lpstr>Asset value according to WACC with debt roll over</vt:lpstr>
      <vt:lpstr>Assume the coupon payment from the debt is constant</vt:lpstr>
      <vt:lpstr>More generally</vt:lpstr>
      <vt:lpstr>Empirical results</vt:lpstr>
      <vt:lpstr>PowerPoint Presentation</vt:lpstr>
      <vt:lpstr>PowerPoint Presentation</vt:lpstr>
      <vt:lpstr>On the concept of cost of capital</vt:lpstr>
      <vt:lpstr>PowerPoint Presentation</vt:lpstr>
      <vt:lpstr>Return to equity valuation as the criterion of investment</vt:lpstr>
      <vt:lpstr>possible presentation topic</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dc:creator>
  <cp:lastModifiedBy>Jing</cp:lastModifiedBy>
  <cp:revision>94</cp:revision>
  <cp:lastPrinted>2018-02-01T18:29:58Z</cp:lastPrinted>
  <dcterms:created xsi:type="dcterms:W3CDTF">2018-01-19T02:38:02Z</dcterms:created>
  <dcterms:modified xsi:type="dcterms:W3CDTF">2020-09-04T17:20:29Z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0x010100677E6EADF92FB542A50719A3B4DF3975</vt:lpwstr>
  </property>
</Properties>
</file>