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84" r:id="rId3"/>
    <p:sldId id="385" r:id="rId4"/>
    <p:sldId id="386" r:id="rId5"/>
    <p:sldId id="387" r:id="rId6"/>
    <p:sldId id="380" r:id="rId7"/>
    <p:sldId id="381" r:id="rId8"/>
    <p:sldId id="382" r:id="rId9"/>
    <p:sldId id="383" r:id="rId10"/>
    <p:sldId id="267" r:id="rId11"/>
    <p:sldId id="388" r:id="rId12"/>
    <p:sldId id="389" r:id="rId13"/>
    <p:sldId id="258" r:id="rId14"/>
    <p:sldId id="260" r:id="rId15"/>
    <p:sldId id="262" r:id="rId16"/>
    <p:sldId id="408" r:id="rId17"/>
    <p:sldId id="409" r:id="rId18"/>
    <p:sldId id="410" r:id="rId19"/>
    <p:sldId id="411" r:id="rId20"/>
    <p:sldId id="412" r:id="rId21"/>
    <p:sldId id="413" r:id="rId22"/>
    <p:sldId id="405" r:id="rId23"/>
    <p:sldId id="395" r:id="rId24"/>
    <p:sldId id="396" r:id="rId25"/>
    <p:sldId id="397" r:id="rId26"/>
    <p:sldId id="398" r:id="rId27"/>
    <p:sldId id="400" r:id="rId28"/>
    <p:sldId id="399" r:id="rId29"/>
    <p:sldId id="401" r:id="rId30"/>
    <p:sldId id="298" r:id="rId31"/>
    <p:sldId id="299" r:id="rId32"/>
    <p:sldId id="300" r:id="rId33"/>
    <p:sldId id="301" r:id="rId34"/>
    <p:sldId id="302" r:id="rId35"/>
    <p:sldId id="303" r:id="rId36"/>
    <p:sldId id="404" r:id="rId37"/>
    <p:sldId id="392" r:id="rId38"/>
    <p:sldId id="304" r:id="rId39"/>
    <p:sldId id="393" r:id="rId40"/>
    <p:sldId id="305" r:id="rId41"/>
    <p:sldId id="306" r:id="rId42"/>
    <p:sldId id="307" r:id="rId43"/>
    <p:sldId id="308" r:id="rId44"/>
    <p:sldId id="309" r:id="rId45"/>
    <p:sldId id="310"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259" r:id="rId59"/>
    <p:sldId id="266" r:id="rId60"/>
    <p:sldId id="261" r:id="rId61"/>
    <p:sldId id="269" r:id="rId62"/>
    <p:sldId id="402" r:id="rId63"/>
    <p:sldId id="374" r:id="rId64"/>
    <p:sldId id="375" r:id="rId65"/>
    <p:sldId id="376" r:id="rId66"/>
    <p:sldId id="263" r:id="rId67"/>
    <p:sldId id="377" r:id="rId68"/>
    <p:sldId id="373" r:id="rId69"/>
    <p:sldId id="264" r:id="rId70"/>
    <p:sldId id="403" r:id="rId71"/>
    <p:sldId id="394" r:id="rId72"/>
    <p:sldId id="391" r:id="rId73"/>
    <p:sldId id="265" r:id="rId74"/>
    <p:sldId id="379"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C9380-C4B0-47B9-85D7-540E6D12A4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55610953-A273-4290-902D-19C25D31D1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85214BB-A3C3-4CBC-8D2B-AAD4A9EC37CA}"/>
              </a:ext>
            </a:extLst>
          </p:cNvPr>
          <p:cNvSpPr>
            <a:spLocks noGrp="1"/>
          </p:cNvSpPr>
          <p:nvPr>
            <p:ph type="dt" sz="half" idx="10"/>
          </p:nvPr>
        </p:nvSpPr>
        <p:spPr/>
        <p:txBody>
          <a:bodyPr/>
          <a:lstStyle/>
          <a:p>
            <a:fld id="{BFD0BB9A-F261-4F40-895C-64DBA12EB977}" type="datetimeFigureOut">
              <a:rPr lang="en-CA" smtClean="0"/>
              <a:t>2022-09-08</a:t>
            </a:fld>
            <a:endParaRPr lang="en-CA"/>
          </a:p>
        </p:txBody>
      </p:sp>
      <p:sp>
        <p:nvSpPr>
          <p:cNvPr id="5" name="Footer Placeholder 4">
            <a:extLst>
              <a:ext uri="{FF2B5EF4-FFF2-40B4-BE49-F238E27FC236}">
                <a16:creationId xmlns:a16="http://schemas.microsoft.com/office/drawing/2014/main" id="{41CBDE15-4BB3-43A6-961D-53B6564FBE9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3AE18DC-888C-46D0-9348-3A0202F1126D}"/>
              </a:ext>
            </a:extLst>
          </p:cNvPr>
          <p:cNvSpPr>
            <a:spLocks noGrp="1"/>
          </p:cNvSpPr>
          <p:nvPr>
            <p:ph type="sldNum" sz="quarter" idx="12"/>
          </p:nvPr>
        </p:nvSpPr>
        <p:spPr/>
        <p:txBody>
          <a:bodyPr/>
          <a:lstStyle/>
          <a:p>
            <a:fld id="{3BA637DC-C6FC-4460-B9C4-04BDDF61BDB1}" type="slidenum">
              <a:rPr lang="en-CA" smtClean="0"/>
              <a:t>‹#›</a:t>
            </a:fld>
            <a:endParaRPr lang="en-CA"/>
          </a:p>
        </p:txBody>
      </p:sp>
    </p:spTree>
    <p:extLst>
      <p:ext uri="{BB962C8B-B14F-4D97-AF65-F5344CB8AC3E}">
        <p14:creationId xmlns:p14="http://schemas.microsoft.com/office/powerpoint/2010/main" val="995639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3DB78-0C38-4BDD-AFA7-6864B3E0838C}"/>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813FB65-B8A0-4394-A368-9353B99E60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E24857A-9115-4296-B499-172DE5151050}"/>
              </a:ext>
            </a:extLst>
          </p:cNvPr>
          <p:cNvSpPr>
            <a:spLocks noGrp="1"/>
          </p:cNvSpPr>
          <p:nvPr>
            <p:ph type="dt" sz="half" idx="10"/>
          </p:nvPr>
        </p:nvSpPr>
        <p:spPr/>
        <p:txBody>
          <a:bodyPr/>
          <a:lstStyle/>
          <a:p>
            <a:fld id="{BFD0BB9A-F261-4F40-895C-64DBA12EB977}" type="datetimeFigureOut">
              <a:rPr lang="en-CA" smtClean="0"/>
              <a:t>2022-09-08</a:t>
            </a:fld>
            <a:endParaRPr lang="en-CA"/>
          </a:p>
        </p:txBody>
      </p:sp>
      <p:sp>
        <p:nvSpPr>
          <p:cNvPr id="5" name="Footer Placeholder 4">
            <a:extLst>
              <a:ext uri="{FF2B5EF4-FFF2-40B4-BE49-F238E27FC236}">
                <a16:creationId xmlns:a16="http://schemas.microsoft.com/office/drawing/2014/main" id="{B5AC2181-BDDE-466D-859F-03CA21593C3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F25E109-6A92-4457-A1BA-EDAE8E5CF241}"/>
              </a:ext>
            </a:extLst>
          </p:cNvPr>
          <p:cNvSpPr>
            <a:spLocks noGrp="1"/>
          </p:cNvSpPr>
          <p:nvPr>
            <p:ph type="sldNum" sz="quarter" idx="12"/>
          </p:nvPr>
        </p:nvSpPr>
        <p:spPr/>
        <p:txBody>
          <a:bodyPr/>
          <a:lstStyle/>
          <a:p>
            <a:fld id="{3BA637DC-C6FC-4460-B9C4-04BDDF61BDB1}" type="slidenum">
              <a:rPr lang="en-CA" smtClean="0"/>
              <a:t>‹#›</a:t>
            </a:fld>
            <a:endParaRPr lang="en-CA"/>
          </a:p>
        </p:txBody>
      </p:sp>
    </p:spTree>
    <p:extLst>
      <p:ext uri="{BB962C8B-B14F-4D97-AF65-F5344CB8AC3E}">
        <p14:creationId xmlns:p14="http://schemas.microsoft.com/office/powerpoint/2010/main" val="728568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F03BDF-8612-4690-AA6A-2A5F461DF0D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D6147E3-75AC-4F64-A6B4-1345DC389B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E775C16-5606-48AF-95B5-3B77624DA21D}"/>
              </a:ext>
            </a:extLst>
          </p:cNvPr>
          <p:cNvSpPr>
            <a:spLocks noGrp="1"/>
          </p:cNvSpPr>
          <p:nvPr>
            <p:ph type="dt" sz="half" idx="10"/>
          </p:nvPr>
        </p:nvSpPr>
        <p:spPr/>
        <p:txBody>
          <a:bodyPr/>
          <a:lstStyle/>
          <a:p>
            <a:fld id="{BFD0BB9A-F261-4F40-895C-64DBA12EB977}" type="datetimeFigureOut">
              <a:rPr lang="en-CA" smtClean="0"/>
              <a:t>2022-09-08</a:t>
            </a:fld>
            <a:endParaRPr lang="en-CA"/>
          </a:p>
        </p:txBody>
      </p:sp>
      <p:sp>
        <p:nvSpPr>
          <p:cNvPr id="5" name="Footer Placeholder 4">
            <a:extLst>
              <a:ext uri="{FF2B5EF4-FFF2-40B4-BE49-F238E27FC236}">
                <a16:creationId xmlns:a16="http://schemas.microsoft.com/office/drawing/2014/main" id="{962E406F-79D0-4AC3-987C-DED79290BB9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11FA75C-E5B9-43D7-8408-295AC684FF5E}"/>
              </a:ext>
            </a:extLst>
          </p:cNvPr>
          <p:cNvSpPr>
            <a:spLocks noGrp="1"/>
          </p:cNvSpPr>
          <p:nvPr>
            <p:ph type="sldNum" sz="quarter" idx="12"/>
          </p:nvPr>
        </p:nvSpPr>
        <p:spPr/>
        <p:txBody>
          <a:bodyPr/>
          <a:lstStyle/>
          <a:p>
            <a:fld id="{3BA637DC-C6FC-4460-B9C4-04BDDF61BDB1}" type="slidenum">
              <a:rPr lang="en-CA" smtClean="0"/>
              <a:t>‹#›</a:t>
            </a:fld>
            <a:endParaRPr lang="en-CA"/>
          </a:p>
        </p:txBody>
      </p:sp>
    </p:spTree>
    <p:extLst>
      <p:ext uri="{BB962C8B-B14F-4D97-AF65-F5344CB8AC3E}">
        <p14:creationId xmlns:p14="http://schemas.microsoft.com/office/powerpoint/2010/main" val="71614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76817-98BA-4951-B87B-3C24FEA8C4A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33FF242-AC73-4E09-854B-F4D755662F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6683011-324C-4479-BDC5-525919E53F9C}"/>
              </a:ext>
            </a:extLst>
          </p:cNvPr>
          <p:cNvSpPr>
            <a:spLocks noGrp="1"/>
          </p:cNvSpPr>
          <p:nvPr>
            <p:ph type="dt" sz="half" idx="10"/>
          </p:nvPr>
        </p:nvSpPr>
        <p:spPr/>
        <p:txBody>
          <a:bodyPr/>
          <a:lstStyle/>
          <a:p>
            <a:fld id="{BFD0BB9A-F261-4F40-895C-64DBA12EB977}" type="datetimeFigureOut">
              <a:rPr lang="en-CA" smtClean="0"/>
              <a:t>2022-09-08</a:t>
            </a:fld>
            <a:endParaRPr lang="en-CA"/>
          </a:p>
        </p:txBody>
      </p:sp>
      <p:sp>
        <p:nvSpPr>
          <p:cNvPr id="5" name="Footer Placeholder 4">
            <a:extLst>
              <a:ext uri="{FF2B5EF4-FFF2-40B4-BE49-F238E27FC236}">
                <a16:creationId xmlns:a16="http://schemas.microsoft.com/office/drawing/2014/main" id="{2DE46FFB-D24E-405C-8802-DF3A7D0F4C8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B7E6206-771C-4863-B172-32975AD42385}"/>
              </a:ext>
            </a:extLst>
          </p:cNvPr>
          <p:cNvSpPr>
            <a:spLocks noGrp="1"/>
          </p:cNvSpPr>
          <p:nvPr>
            <p:ph type="sldNum" sz="quarter" idx="12"/>
          </p:nvPr>
        </p:nvSpPr>
        <p:spPr/>
        <p:txBody>
          <a:bodyPr/>
          <a:lstStyle/>
          <a:p>
            <a:fld id="{3BA637DC-C6FC-4460-B9C4-04BDDF61BDB1}" type="slidenum">
              <a:rPr lang="en-CA" smtClean="0"/>
              <a:t>‹#›</a:t>
            </a:fld>
            <a:endParaRPr lang="en-CA"/>
          </a:p>
        </p:txBody>
      </p:sp>
    </p:spTree>
    <p:extLst>
      <p:ext uri="{BB962C8B-B14F-4D97-AF65-F5344CB8AC3E}">
        <p14:creationId xmlns:p14="http://schemas.microsoft.com/office/powerpoint/2010/main" val="395832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49362-9005-4726-B2A2-662BE41237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7AFE5F47-B0BE-4DFA-9423-3A156D3DB7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986A11-0D28-477D-B3EE-1B1BD998AD4C}"/>
              </a:ext>
            </a:extLst>
          </p:cNvPr>
          <p:cNvSpPr>
            <a:spLocks noGrp="1"/>
          </p:cNvSpPr>
          <p:nvPr>
            <p:ph type="dt" sz="half" idx="10"/>
          </p:nvPr>
        </p:nvSpPr>
        <p:spPr/>
        <p:txBody>
          <a:bodyPr/>
          <a:lstStyle/>
          <a:p>
            <a:fld id="{BFD0BB9A-F261-4F40-895C-64DBA12EB977}" type="datetimeFigureOut">
              <a:rPr lang="en-CA" smtClean="0"/>
              <a:t>2022-09-08</a:t>
            </a:fld>
            <a:endParaRPr lang="en-CA"/>
          </a:p>
        </p:txBody>
      </p:sp>
      <p:sp>
        <p:nvSpPr>
          <p:cNvPr id="5" name="Footer Placeholder 4">
            <a:extLst>
              <a:ext uri="{FF2B5EF4-FFF2-40B4-BE49-F238E27FC236}">
                <a16:creationId xmlns:a16="http://schemas.microsoft.com/office/drawing/2014/main" id="{EC25AFF4-D565-40BB-834C-2CC12213A1B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71B4138-454B-42E8-9C47-77277666A5BC}"/>
              </a:ext>
            </a:extLst>
          </p:cNvPr>
          <p:cNvSpPr>
            <a:spLocks noGrp="1"/>
          </p:cNvSpPr>
          <p:nvPr>
            <p:ph type="sldNum" sz="quarter" idx="12"/>
          </p:nvPr>
        </p:nvSpPr>
        <p:spPr/>
        <p:txBody>
          <a:bodyPr/>
          <a:lstStyle/>
          <a:p>
            <a:fld id="{3BA637DC-C6FC-4460-B9C4-04BDDF61BDB1}" type="slidenum">
              <a:rPr lang="en-CA" smtClean="0"/>
              <a:t>‹#›</a:t>
            </a:fld>
            <a:endParaRPr lang="en-CA"/>
          </a:p>
        </p:txBody>
      </p:sp>
    </p:spTree>
    <p:extLst>
      <p:ext uri="{BB962C8B-B14F-4D97-AF65-F5344CB8AC3E}">
        <p14:creationId xmlns:p14="http://schemas.microsoft.com/office/powerpoint/2010/main" val="627510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0E204-DBE6-4506-93CC-3DB6F835C7F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EA4467A-FF4B-4621-9A08-7D392AF40E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811D053-FFFF-4D70-96CB-9370EBFF75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4393EDE2-8CEE-426D-A166-0B13DBBD3058}"/>
              </a:ext>
            </a:extLst>
          </p:cNvPr>
          <p:cNvSpPr>
            <a:spLocks noGrp="1"/>
          </p:cNvSpPr>
          <p:nvPr>
            <p:ph type="dt" sz="half" idx="10"/>
          </p:nvPr>
        </p:nvSpPr>
        <p:spPr/>
        <p:txBody>
          <a:bodyPr/>
          <a:lstStyle/>
          <a:p>
            <a:fld id="{BFD0BB9A-F261-4F40-895C-64DBA12EB977}" type="datetimeFigureOut">
              <a:rPr lang="en-CA" smtClean="0"/>
              <a:t>2022-09-08</a:t>
            </a:fld>
            <a:endParaRPr lang="en-CA"/>
          </a:p>
        </p:txBody>
      </p:sp>
      <p:sp>
        <p:nvSpPr>
          <p:cNvPr id="6" name="Footer Placeholder 5">
            <a:extLst>
              <a:ext uri="{FF2B5EF4-FFF2-40B4-BE49-F238E27FC236}">
                <a16:creationId xmlns:a16="http://schemas.microsoft.com/office/drawing/2014/main" id="{E37ED98C-EB33-49DC-BB3A-DFCB0C39CB8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534FD96-7F14-40D0-857F-0BCE7CC35A72}"/>
              </a:ext>
            </a:extLst>
          </p:cNvPr>
          <p:cNvSpPr>
            <a:spLocks noGrp="1"/>
          </p:cNvSpPr>
          <p:nvPr>
            <p:ph type="sldNum" sz="quarter" idx="12"/>
          </p:nvPr>
        </p:nvSpPr>
        <p:spPr/>
        <p:txBody>
          <a:bodyPr/>
          <a:lstStyle/>
          <a:p>
            <a:fld id="{3BA637DC-C6FC-4460-B9C4-04BDDF61BDB1}" type="slidenum">
              <a:rPr lang="en-CA" smtClean="0"/>
              <a:t>‹#›</a:t>
            </a:fld>
            <a:endParaRPr lang="en-CA"/>
          </a:p>
        </p:txBody>
      </p:sp>
    </p:spTree>
    <p:extLst>
      <p:ext uri="{BB962C8B-B14F-4D97-AF65-F5344CB8AC3E}">
        <p14:creationId xmlns:p14="http://schemas.microsoft.com/office/powerpoint/2010/main" val="86675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EF1A5-4159-4E44-9F4B-6A032B3A8AFA}"/>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576DB0A-39DC-404D-811D-C9D697C642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7F1DB8-AF45-46AD-8DBC-70A5221632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9D66353-98ED-4B82-9FD4-F0B434A56A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7DA3DA-1B68-48AC-8998-EFB8089202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DD3872F-CEB0-4807-97E3-9AAEAAE175C2}"/>
              </a:ext>
            </a:extLst>
          </p:cNvPr>
          <p:cNvSpPr>
            <a:spLocks noGrp="1"/>
          </p:cNvSpPr>
          <p:nvPr>
            <p:ph type="dt" sz="half" idx="10"/>
          </p:nvPr>
        </p:nvSpPr>
        <p:spPr/>
        <p:txBody>
          <a:bodyPr/>
          <a:lstStyle/>
          <a:p>
            <a:fld id="{BFD0BB9A-F261-4F40-895C-64DBA12EB977}" type="datetimeFigureOut">
              <a:rPr lang="en-CA" smtClean="0"/>
              <a:t>2022-09-08</a:t>
            </a:fld>
            <a:endParaRPr lang="en-CA"/>
          </a:p>
        </p:txBody>
      </p:sp>
      <p:sp>
        <p:nvSpPr>
          <p:cNvPr id="8" name="Footer Placeholder 7">
            <a:extLst>
              <a:ext uri="{FF2B5EF4-FFF2-40B4-BE49-F238E27FC236}">
                <a16:creationId xmlns:a16="http://schemas.microsoft.com/office/drawing/2014/main" id="{5E78C266-A0A9-4B67-B180-E036578195E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3BB466C-C446-460F-9FBD-BFCEDBBC7839}"/>
              </a:ext>
            </a:extLst>
          </p:cNvPr>
          <p:cNvSpPr>
            <a:spLocks noGrp="1"/>
          </p:cNvSpPr>
          <p:nvPr>
            <p:ph type="sldNum" sz="quarter" idx="12"/>
          </p:nvPr>
        </p:nvSpPr>
        <p:spPr/>
        <p:txBody>
          <a:bodyPr/>
          <a:lstStyle/>
          <a:p>
            <a:fld id="{3BA637DC-C6FC-4460-B9C4-04BDDF61BDB1}" type="slidenum">
              <a:rPr lang="en-CA" smtClean="0"/>
              <a:t>‹#›</a:t>
            </a:fld>
            <a:endParaRPr lang="en-CA"/>
          </a:p>
        </p:txBody>
      </p:sp>
    </p:spTree>
    <p:extLst>
      <p:ext uri="{BB962C8B-B14F-4D97-AF65-F5344CB8AC3E}">
        <p14:creationId xmlns:p14="http://schemas.microsoft.com/office/powerpoint/2010/main" val="4058697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A73B6-8853-4EE8-85D5-15F27B07E0A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653566E-8438-4B18-8D10-516727970007}"/>
              </a:ext>
            </a:extLst>
          </p:cNvPr>
          <p:cNvSpPr>
            <a:spLocks noGrp="1"/>
          </p:cNvSpPr>
          <p:nvPr>
            <p:ph type="dt" sz="half" idx="10"/>
          </p:nvPr>
        </p:nvSpPr>
        <p:spPr/>
        <p:txBody>
          <a:bodyPr/>
          <a:lstStyle/>
          <a:p>
            <a:fld id="{BFD0BB9A-F261-4F40-895C-64DBA12EB977}" type="datetimeFigureOut">
              <a:rPr lang="en-CA" smtClean="0"/>
              <a:t>2022-09-08</a:t>
            </a:fld>
            <a:endParaRPr lang="en-CA"/>
          </a:p>
        </p:txBody>
      </p:sp>
      <p:sp>
        <p:nvSpPr>
          <p:cNvPr id="4" name="Footer Placeholder 3">
            <a:extLst>
              <a:ext uri="{FF2B5EF4-FFF2-40B4-BE49-F238E27FC236}">
                <a16:creationId xmlns:a16="http://schemas.microsoft.com/office/drawing/2014/main" id="{91082ADE-228A-4ED0-9201-3A4F0EBF58F0}"/>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D5E0BED-061E-4C4D-B2BE-220207F7C7C4}"/>
              </a:ext>
            </a:extLst>
          </p:cNvPr>
          <p:cNvSpPr>
            <a:spLocks noGrp="1"/>
          </p:cNvSpPr>
          <p:nvPr>
            <p:ph type="sldNum" sz="quarter" idx="12"/>
          </p:nvPr>
        </p:nvSpPr>
        <p:spPr/>
        <p:txBody>
          <a:bodyPr/>
          <a:lstStyle/>
          <a:p>
            <a:fld id="{3BA637DC-C6FC-4460-B9C4-04BDDF61BDB1}" type="slidenum">
              <a:rPr lang="en-CA" smtClean="0"/>
              <a:t>‹#›</a:t>
            </a:fld>
            <a:endParaRPr lang="en-CA"/>
          </a:p>
        </p:txBody>
      </p:sp>
    </p:spTree>
    <p:extLst>
      <p:ext uri="{BB962C8B-B14F-4D97-AF65-F5344CB8AC3E}">
        <p14:creationId xmlns:p14="http://schemas.microsoft.com/office/powerpoint/2010/main" val="3008851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694833-1BF5-4CB9-9ED3-21A4C8A42558}"/>
              </a:ext>
            </a:extLst>
          </p:cNvPr>
          <p:cNvSpPr>
            <a:spLocks noGrp="1"/>
          </p:cNvSpPr>
          <p:nvPr>
            <p:ph type="dt" sz="half" idx="10"/>
          </p:nvPr>
        </p:nvSpPr>
        <p:spPr/>
        <p:txBody>
          <a:bodyPr/>
          <a:lstStyle/>
          <a:p>
            <a:fld id="{BFD0BB9A-F261-4F40-895C-64DBA12EB977}" type="datetimeFigureOut">
              <a:rPr lang="en-CA" smtClean="0"/>
              <a:t>2022-09-08</a:t>
            </a:fld>
            <a:endParaRPr lang="en-CA"/>
          </a:p>
        </p:txBody>
      </p:sp>
      <p:sp>
        <p:nvSpPr>
          <p:cNvPr id="3" name="Footer Placeholder 2">
            <a:extLst>
              <a:ext uri="{FF2B5EF4-FFF2-40B4-BE49-F238E27FC236}">
                <a16:creationId xmlns:a16="http://schemas.microsoft.com/office/drawing/2014/main" id="{C6E06C64-BC86-4ED8-ADCF-0018D215EBD5}"/>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896028C-0D76-4036-B7CC-AC82C5C89C3A}"/>
              </a:ext>
            </a:extLst>
          </p:cNvPr>
          <p:cNvSpPr>
            <a:spLocks noGrp="1"/>
          </p:cNvSpPr>
          <p:nvPr>
            <p:ph type="sldNum" sz="quarter" idx="12"/>
          </p:nvPr>
        </p:nvSpPr>
        <p:spPr/>
        <p:txBody>
          <a:bodyPr/>
          <a:lstStyle/>
          <a:p>
            <a:fld id="{3BA637DC-C6FC-4460-B9C4-04BDDF61BDB1}" type="slidenum">
              <a:rPr lang="en-CA" smtClean="0"/>
              <a:t>‹#›</a:t>
            </a:fld>
            <a:endParaRPr lang="en-CA"/>
          </a:p>
        </p:txBody>
      </p:sp>
    </p:spTree>
    <p:extLst>
      <p:ext uri="{BB962C8B-B14F-4D97-AF65-F5344CB8AC3E}">
        <p14:creationId xmlns:p14="http://schemas.microsoft.com/office/powerpoint/2010/main" val="3696637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522C1-B859-49F6-85CB-42CBBE261F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117EE4B-12E4-484E-BA17-319070CD1D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C894C19-0A4D-4698-AD8B-C722626F24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4C911C-3033-43A6-9A07-AF46723A162F}"/>
              </a:ext>
            </a:extLst>
          </p:cNvPr>
          <p:cNvSpPr>
            <a:spLocks noGrp="1"/>
          </p:cNvSpPr>
          <p:nvPr>
            <p:ph type="dt" sz="half" idx="10"/>
          </p:nvPr>
        </p:nvSpPr>
        <p:spPr/>
        <p:txBody>
          <a:bodyPr/>
          <a:lstStyle/>
          <a:p>
            <a:fld id="{BFD0BB9A-F261-4F40-895C-64DBA12EB977}" type="datetimeFigureOut">
              <a:rPr lang="en-CA" smtClean="0"/>
              <a:t>2022-09-08</a:t>
            </a:fld>
            <a:endParaRPr lang="en-CA"/>
          </a:p>
        </p:txBody>
      </p:sp>
      <p:sp>
        <p:nvSpPr>
          <p:cNvPr id="6" name="Footer Placeholder 5">
            <a:extLst>
              <a:ext uri="{FF2B5EF4-FFF2-40B4-BE49-F238E27FC236}">
                <a16:creationId xmlns:a16="http://schemas.microsoft.com/office/drawing/2014/main" id="{5BF4285A-2C4E-49CA-A2F2-87EDF01044E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7CD1AD7-AF42-4B87-A9BA-BEFFA0DDE81D}"/>
              </a:ext>
            </a:extLst>
          </p:cNvPr>
          <p:cNvSpPr>
            <a:spLocks noGrp="1"/>
          </p:cNvSpPr>
          <p:nvPr>
            <p:ph type="sldNum" sz="quarter" idx="12"/>
          </p:nvPr>
        </p:nvSpPr>
        <p:spPr/>
        <p:txBody>
          <a:bodyPr/>
          <a:lstStyle/>
          <a:p>
            <a:fld id="{3BA637DC-C6FC-4460-B9C4-04BDDF61BDB1}" type="slidenum">
              <a:rPr lang="en-CA" smtClean="0"/>
              <a:t>‹#›</a:t>
            </a:fld>
            <a:endParaRPr lang="en-CA"/>
          </a:p>
        </p:txBody>
      </p:sp>
    </p:spTree>
    <p:extLst>
      <p:ext uri="{BB962C8B-B14F-4D97-AF65-F5344CB8AC3E}">
        <p14:creationId xmlns:p14="http://schemas.microsoft.com/office/powerpoint/2010/main" val="2579885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E0C64-93D7-45EF-A38B-67F5553AD5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2951A5DB-C483-4EE6-9C39-88AD57369F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40449D40-FBAE-4F9A-BE4A-D2B6E6BB6F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A49EBA-F2B0-4CA2-9EDC-ED193CE69F71}"/>
              </a:ext>
            </a:extLst>
          </p:cNvPr>
          <p:cNvSpPr>
            <a:spLocks noGrp="1"/>
          </p:cNvSpPr>
          <p:nvPr>
            <p:ph type="dt" sz="half" idx="10"/>
          </p:nvPr>
        </p:nvSpPr>
        <p:spPr/>
        <p:txBody>
          <a:bodyPr/>
          <a:lstStyle/>
          <a:p>
            <a:fld id="{BFD0BB9A-F261-4F40-895C-64DBA12EB977}" type="datetimeFigureOut">
              <a:rPr lang="en-CA" smtClean="0"/>
              <a:t>2022-09-08</a:t>
            </a:fld>
            <a:endParaRPr lang="en-CA"/>
          </a:p>
        </p:txBody>
      </p:sp>
      <p:sp>
        <p:nvSpPr>
          <p:cNvPr id="6" name="Footer Placeholder 5">
            <a:extLst>
              <a:ext uri="{FF2B5EF4-FFF2-40B4-BE49-F238E27FC236}">
                <a16:creationId xmlns:a16="http://schemas.microsoft.com/office/drawing/2014/main" id="{08719519-6603-46D8-861C-FD56C9BDF18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B143852-C2EA-4172-B1B1-D1B00F331CB1}"/>
              </a:ext>
            </a:extLst>
          </p:cNvPr>
          <p:cNvSpPr>
            <a:spLocks noGrp="1"/>
          </p:cNvSpPr>
          <p:nvPr>
            <p:ph type="sldNum" sz="quarter" idx="12"/>
          </p:nvPr>
        </p:nvSpPr>
        <p:spPr/>
        <p:txBody>
          <a:bodyPr/>
          <a:lstStyle/>
          <a:p>
            <a:fld id="{3BA637DC-C6FC-4460-B9C4-04BDDF61BDB1}" type="slidenum">
              <a:rPr lang="en-CA" smtClean="0"/>
              <a:t>‹#›</a:t>
            </a:fld>
            <a:endParaRPr lang="en-CA"/>
          </a:p>
        </p:txBody>
      </p:sp>
    </p:spTree>
    <p:extLst>
      <p:ext uri="{BB962C8B-B14F-4D97-AF65-F5344CB8AC3E}">
        <p14:creationId xmlns:p14="http://schemas.microsoft.com/office/powerpoint/2010/main" val="1563141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957895-99FB-4B7E-BB76-59ED6FB6F7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6F2BDBC-E2D0-4ECC-B43E-3EAE1E5D41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E82BBAF-C25D-4507-8A37-4CEC4EDF44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D0BB9A-F261-4F40-895C-64DBA12EB977}" type="datetimeFigureOut">
              <a:rPr lang="en-CA" smtClean="0"/>
              <a:t>2022-09-08</a:t>
            </a:fld>
            <a:endParaRPr lang="en-CA"/>
          </a:p>
        </p:txBody>
      </p:sp>
      <p:sp>
        <p:nvSpPr>
          <p:cNvPr id="5" name="Footer Placeholder 4">
            <a:extLst>
              <a:ext uri="{FF2B5EF4-FFF2-40B4-BE49-F238E27FC236}">
                <a16:creationId xmlns:a16="http://schemas.microsoft.com/office/drawing/2014/main" id="{5213390C-1FA2-4708-A81F-8C07CCE267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53EE768-5876-46A0-AAE4-A8078E2AF6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A637DC-C6FC-4460-B9C4-04BDDF61BDB1}" type="slidenum">
              <a:rPr lang="en-CA" smtClean="0"/>
              <a:t>‹#›</a:t>
            </a:fld>
            <a:endParaRPr lang="en-CA"/>
          </a:p>
        </p:txBody>
      </p:sp>
    </p:spTree>
    <p:extLst>
      <p:ext uri="{BB962C8B-B14F-4D97-AF65-F5344CB8AC3E}">
        <p14:creationId xmlns:p14="http://schemas.microsoft.com/office/powerpoint/2010/main" val="302521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investorsfriend.com/why-warren-buffett-bought-berkshire-hathaway/"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ww.fool.com/investing/2019/12/29/heres-how-much-money-warren-buffett-has-made-in-ge.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mazorsedge.com/berkshire-hathaway-saves-billions-with-capital-gains-tax-strategy/" TargetMode="External"/><Relationship Id="rId2" Type="http://schemas.openxmlformats.org/officeDocument/2006/relationships/hyperlink" Target="https://ca.finance.yahoo.com/news/berkshire-hathaway-swap-holdings-p-180851235.html"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8103A-EEDD-4F22-B547-E059783C6A18}"/>
              </a:ext>
            </a:extLst>
          </p:cNvPr>
          <p:cNvSpPr>
            <a:spLocks noGrp="1"/>
          </p:cNvSpPr>
          <p:nvPr>
            <p:ph type="ctrTitle"/>
          </p:nvPr>
        </p:nvSpPr>
        <p:spPr/>
        <p:txBody>
          <a:bodyPr/>
          <a:lstStyle/>
          <a:p>
            <a:r>
              <a:rPr lang="en-CA" dirty="0"/>
              <a:t>Introduction</a:t>
            </a:r>
          </a:p>
        </p:txBody>
      </p:sp>
      <p:sp>
        <p:nvSpPr>
          <p:cNvPr id="3" name="Subtitle 2">
            <a:extLst>
              <a:ext uri="{FF2B5EF4-FFF2-40B4-BE49-F238E27FC236}">
                <a16:creationId xmlns:a16="http://schemas.microsoft.com/office/drawing/2014/main" id="{A1ED6489-15EF-44BF-A11E-7C8666CDADBC}"/>
              </a:ext>
            </a:extLst>
          </p:cNvPr>
          <p:cNvSpPr>
            <a:spLocks noGrp="1"/>
          </p:cNvSpPr>
          <p:nvPr>
            <p:ph type="subTitle" idx="1"/>
          </p:nvPr>
        </p:nvSpPr>
        <p:spPr/>
        <p:txBody>
          <a:bodyPr>
            <a:normAutofit/>
          </a:bodyPr>
          <a:lstStyle/>
          <a:p>
            <a:r>
              <a:rPr lang="en-CA" sz="4800" dirty="0"/>
              <a:t>COMM 420 Financial Management</a:t>
            </a:r>
          </a:p>
        </p:txBody>
      </p:sp>
    </p:spTree>
    <p:extLst>
      <p:ext uri="{BB962C8B-B14F-4D97-AF65-F5344CB8AC3E}">
        <p14:creationId xmlns:p14="http://schemas.microsoft.com/office/powerpoint/2010/main" val="1228493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The sum of debt and equity is</a:t>
            </a:r>
          </a:p>
          <a:p>
            <a:r>
              <a:rPr lang="en-US" sz="3600" dirty="0"/>
              <a:t>100+100 = 200 </a:t>
            </a:r>
          </a:p>
          <a:p>
            <a:r>
              <a:rPr lang="en-US" sz="3600" dirty="0"/>
              <a:t>So the asset value calculated from WACC is 360/200 = 1.8 times the value of debt plus equity.</a:t>
            </a:r>
          </a:p>
          <a:p>
            <a:r>
              <a:rPr lang="en-US" sz="3600" dirty="0"/>
              <a:t>WACC overvalue asset for growth firms. </a:t>
            </a:r>
          </a:p>
        </p:txBody>
      </p:sp>
    </p:spTree>
    <p:extLst>
      <p:ext uri="{BB962C8B-B14F-4D97-AF65-F5344CB8AC3E}">
        <p14:creationId xmlns:p14="http://schemas.microsoft.com/office/powerpoint/2010/main" val="1747859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4D9B0-9BD2-4907-B278-AEC305D3AC0E}"/>
              </a:ext>
            </a:extLst>
          </p:cNvPr>
          <p:cNvSpPr>
            <a:spLocks noGrp="1"/>
          </p:cNvSpPr>
          <p:nvPr>
            <p:ph type="title"/>
          </p:nvPr>
        </p:nvSpPr>
        <p:spPr/>
        <p:txBody>
          <a:bodyPr/>
          <a:lstStyle/>
          <a:p>
            <a:r>
              <a:rPr lang="en-CA" dirty="0"/>
              <a:t>Questions and comments</a:t>
            </a:r>
          </a:p>
        </p:txBody>
      </p:sp>
      <p:sp>
        <p:nvSpPr>
          <p:cNvPr id="3" name="Content Placeholder 2">
            <a:extLst>
              <a:ext uri="{FF2B5EF4-FFF2-40B4-BE49-F238E27FC236}">
                <a16:creationId xmlns:a16="http://schemas.microsoft.com/office/drawing/2014/main" id="{EAD401DB-A683-44A3-9A71-CB2784EE8C81}"/>
              </a:ext>
            </a:extLst>
          </p:cNvPr>
          <p:cNvSpPr>
            <a:spLocks noGrp="1"/>
          </p:cNvSpPr>
          <p:nvPr>
            <p:ph idx="1"/>
          </p:nvPr>
        </p:nvSpPr>
        <p:spPr/>
        <p:txBody>
          <a:bodyPr>
            <a:normAutofit lnSpcReduction="10000"/>
          </a:bodyPr>
          <a:lstStyle/>
          <a:p>
            <a:r>
              <a:rPr lang="en-CA" sz="3600" dirty="0"/>
              <a:t>Do you have any questions and comments about the calculations?</a:t>
            </a:r>
          </a:p>
          <a:p>
            <a:r>
              <a:rPr lang="en-CA" sz="3600" dirty="0"/>
              <a:t>How can we resolve the problems?</a:t>
            </a:r>
          </a:p>
          <a:p>
            <a:r>
              <a:rPr lang="en-CA" sz="3600" dirty="0"/>
              <a:t>Discounting cashflows properly is the core of corporate finance.</a:t>
            </a:r>
          </a:p>
          <a:p>
            <a:r>
              <a:rPr lang="en-CA" sz="3600" dirty="0"/>
              <a:t>This problem will have fundamental impacts to the theory and practice of corporate finance.</a:t>
            </a:r>
          </a:p>
          <a:p>
            <a:r>
              <a:rPr lang="en-CA" sz="3600" dirty="0"/>
              <a:t>This is the focus of our first half of the course.</a:t>
            </a:r>
          </a:p>
        </p:txBody>
      </p:sp>
    </p:spTree>
    <p:extLst>
      <p:ext uri="{BB962C8B-B14F-4D97-AF65-F5344CB8AC3E}">
        <p14:creationId xmlns:p14="http://schemas.microsoft.com/office/powerpoint/2010/main" val="2269815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D12D4-34D2-46D6-B690-A4E5B953BED0}"/>
              </a:ext>
            </a:extLst>
          </p:cNvPr>
          <p:cNvSpPr>
            <a:spLocks noGrp="1"/>
          </p:cNvSpPr>
          <p:nvPr>
            <p:ph type="title"/>
          </p:nvPr>
        </p:nvSpPr>
        <p:spPr/>
        <p:txBody>
          <a:bodyPr/>
          <a:lstStyle/>
          <a:p>
            <a:r>
              <a:rPr lang="en-CA" dirty="0"/>
              <a:t>The measurement of return</a:t>
            </a:r>
          </a:p>
        </p:txBody>
      </p:sp>
      <p:sp>
        <p:nvSpPr>
          <p:cNvPr id="3" name="Content Placeholder 2">
            <a:extLst>
              <a:ext uri="{FF2B5EF4-FFF2-40B4-BE49-F238E27FC236}">
                <a16:creationId xmlns:a16="http://schemas.microsoft.com/office/drawing/2014/main" id="{AECF0FF8-DB3A-4CC2-9811-C0BE3FF45315}"/>
              </a:ext>
            </a:extLst>
          </p:cNvPr>
          <p:cNvSpPr>
            <a:spLocks noGrp="1"/>
          </p:cNvSpPr>
          <p:nvPr>
            <p:ph idx="1"/>
          </p:nvPr>
        </p:nvSpPr>
        <p:spPr/>
        <p:txBody>
          <a:bodyPr>
            <a:normAutofit/>
          </a:bodyPr>
          <a:lstStyle/>
          <a:p>
            <a:r>
              <a:rPr lang="en-CA" sz="3600" dirty="0"/>
              <a:t>Next we will look at a simple example of investment return.</a:t>
            </a:r>
          </a:p>
        </p:txBody>
      </p:sp>
    </p:spTree>
    <p:extLst>
      <p:ext uri="{BB962C8B-B14F-4D97-AF65-F5344CB8AC3E}">
        <p14:creationId xmlns:p14="http://schemas.microsoft.com/office/powerpoint/2010/main" val="4243414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ECA1A-92B1-4697-9971-90A7FA3F22CE}"/>
              </a:ext>
            </a:extLst>
          </p:cNvPr>
          <p:cNvSpPr>
            <a:spLocks noGrp="1"/>
          </p:cNvSpPr>
          <p:nvPr>
            <p:ph type="title"/>
          </p:nvPr>
        </p:nvSpPr>
        <p:spPr/>
        <p:txBody>
          <a:bodyPr/>
          <a:lstStyle/>
          <a:p>
            <a:r>
              <a:rPr lang="en-CA" dirty="0"/>
              <a:t>A simple investment problem</a:t>
            </a:r>
          </a:p>
        </p:txBody>
      </p:sp>
      <p:sp>
        <p:nvSpPr>
          <p:cNvPr id="3" name="Content Placeholder 2">
            <a:extLst>
              <a:ext uri="{FF2B5EF4-FFF2-40B4-BE49-F238E27FC236}">
                <a16:creationId xmlns:a16="http://schemas.microsoft.com/office/drawing/2014/main" id="{54E9163B-EAED-4F91-8246-349FF0356C05}"/>
              </a:ext>
            </a:extLst>
          </p:cNvPr>
          <p:cNvSpPr>
            <a:spLocks noGrp="1"/>
          </p:cNvSpPr>
          <p:nvPr>
            <p:ph idx="1"/>
          </p:nvPr>
        </p:nvSpPr>
        <p:spPr/>
        <p:txBody>
          <a:bodyPr>
            <a:normAutofit/>
          </a:bodyPr>
          <a:lstStyle/>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Suppose we invest 1000 dollars. </a:t>
            </a:r>
          </a:p>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After one year, the investment turns into 2000 dollars. </a:t>
            </a:r>
          </a:p>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After another year, the investment turns into 1000 dollars. </a:t>
            </a:r>
          </a:p>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What is the average rate of the investment return per year? </a:t>
            </a:r>
            <a:endParaRPr lang="en-CA" sz="3600" dirty="0"/>
          </a:p>
        </p:txBody>
      </p:sp>
    </p:spTree>
    <p:extLst>
      <p:ext uri="{BB962C8B-B14F-4D97-AF65-F5344CB8AC3E}">
        <p14:creationId xmlns:p14="http://schemas.microsoft.com/office/powerpoint/2010/main" val="1209431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4DE17-9E0F-4971-8D1B-F98237B032A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1437E16-39F4-45D3-A205-839149B475B2}"/>
              </a:ext>
            </a:extLst>
          </p:cNvPr>
          <p:cNvSpPr>
            <a:spLocks noGrp="1"/>
          </p:cNvSpPr>
          <p:nvPr>
            <p:ph idx="1"/>
          </p:nvPr>
        </p:nvSpPr>
        <p:spPr/>
        <p:txBody>
          <a:bodyPr>
            <a:noAutofit/>
          </a:bodyPr>
          <a:lstStyle/>
          <a:p>
            <a:pPr algn="just"/>
            <a:endParaRPr lang="en-CA" sz="3600" dirty="0">
              <a:effectLst/>
              <a:latin typeface="Calibri" panose="020F0502020204030204" pitchFamily="34" charset="0"/>
              <a:ea typeface="DengXian" panose="02010600030101010101" pitchFamily="2" charset="-122"/>
              <a:cs typeface="Times New Roman" panose="02020603050405020304" pitchFamily="18" charset="0"/>
            </a:endParaRPr>
          </a:p>
          <a:p>
            <a:pPr algn="just"/>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For the first year, the investment doubles. The rate of return is 100%. </a:t>
            </a:r>
          </a:p>
          <a:p>
            <a:pPr algn="just"/>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For the second year, the investment halves. The rate of return is -50%. </a:t>
            </a:r>
          </a:p>
          <a:p>
            <a:pPr algn="just"/>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average rate of return is therefore (100% - 50%)/2 = 25% per year. </a:t>
            </a:r>
          </a:p>
          <a:p>
            <a:pPr algn="just"/>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It is simple and clear. </a:t>
            </a:r>
          </a:p>
          <a:p>
            <a:pPr algn="just"/>
            <a:b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br>
            <a:b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br>
            <a:endParaRPr lang="en-CA" sz="36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600" dirty="0"/>
          </a:p>
        </p:txBody>
      </p:sp>
    </p:spTree>
    <p:extLst>
      <p:ext uri="{BB962C8B-B14F-4D97-AF65-F5344CB8AC3E}">
        <p14:creationId xmlns:p14="http://schemas.microsoft.com/office/powerpoint/2010/main" val="268688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D31B-B580-4AAE-B6BA-7306488B77D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D2A1D2E-EB4D-48AA-AD63-CC63754F077A}"/>
              </a:ext>
            </a:extLst>
          </p:cNvPr>
          <p:cNvSpPr>
            <a:spLocks noGrp="1"/>
          </p:cNvSpPr>
          <p:nvPr>
            <p:ph idx="1"/>
          </p:nvPr>
        </p:nvSpPr>
        <p:spPr/>
        <p:txBody>
          <a:bodyPr>
            <a:normAutofit/>
          </a:bodyPr>
          <a:lstStyle/>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This is how the standard investment theory, the Markowitz (1952) portfolio theory and CAPM (Capital Asset Pricing Model) (Sharpe, 1964), measures investment returns.</a:t>
            </a:r>
            <a:endParaRPr lang="en-CA" sz="36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600" dirty="0"/>
          </a:p>
        </p:txBody>
      </p:sp>
    </p:spTree>
    <p:extLst>
      <p:ext uri="{BB962C8B-B14F-4D97-AF65-F5344CB8AC3E}">
        <p14:creationId xmlns:p14="http://schemas.microsoft.com/office/powerpoint/2010/main" val="881593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DF86E-2419-4F64-B1CC-6AA450411F0B}"/>
              </a:ext>
            </a:extLst>
          </p:cNvPr>
          <p:cNvSpPr>
            <a:spLocks noGrp="1"/>
          </p:cNvSpPr>
          <p:nvPr>
            <p:ph type="title"/>
          </p:nvPr>
        </p:nvSpPr>
        <p:spPr/>
        <p:txBody>
          <a:bodyPr/>
          <a:lstStyle/>
          <a:p>
            <a:r>
              <a:rPr lang="en-CA" dirty="0"/>
              <a:t>Comments</a:t>
            </a:r>
          </a:p>
        </p:txBody>
      </p:sp>
      <p:sp>
        <p:nvSpPr>
          <p:cNvPr id="3" name="Content Placeholder 2">
            <a:extLst>
              <a:ext uri="{FF2B5EF4-FFF2-40B4-BE49-F238E27FC236}">
                <a16:creationId xmlns:a16="http://schemas.microsoft.com/office/drawing/2014/main" id="{8A51FDA3-0A23-42CF-86B5-E8D8EB390C63}"/>
              </a:ext>
            </a:extLst>
          </p:cNvPr>
          <p:cNvSpPr>
            <a:spLocks noGrp="1"/>
          </p:cNvSpPr>
          <p:nvPr>
            <p:ph idx="1"/>
          </p:nvPr>
        </p:nvSpPr>
        <p:spPr/>
        <p:txBody>
          <a:bodyPr>
            <a:normAutofit/>
          </a:bodyPr>
          <a:lstStyle/>
          <a:p>
            <a:endParaRPr lang="en-US" sz="32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r>
              <a:rPr lang="en-US" sz="32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After two years of investment, we don’t make any money. </a:t>
            </a:r>
          </a:p>
          <a:p>
            <a:r>
              <a:rPr lang="en-US" sz="32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How come the average rate of return is 25%? </a:t>
            </a:r>
          </a:p>
          <a:p>
            <a:r>
              <a:rPr lang="en-US" sz="32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Do you</a:t>
            </a:r>
            <a:r>
              <a:rPr lang="en-US" sz="32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feel comfortable with the calculated rate of return?</a:t>
            </a:r>
          </a:p>
          <a:p>
            <a:endParaRPr lang="en-US" sz="32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endParaRPr>
          </a:p>
          <a:p>
            <a:endParaRPr lang="en-US" sz="32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2084563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F68F8-103D-8A8E-6518-B663AF20E040}"/>
              </a:ext>
            </a:extLst>
          </p:cNvPr>
          <p:cNvSpPr>
            <a:spLocks noGrp="1"/>
          </p:cNvSpPr>
          <p:nvPr>
            <p:ph type="title"/>
          </p:nvPr>
        </p:nvSpPr>
        <p:spPr/>
        <p:txBody>
          <a:bodyPr/>
          <a:lstStyle/>
          <a:p>
            <a:r>
              <a:rPr lang="en-CA" dirty="0"/>
              <a:t>The problems with inaccurate measures</a:t>
            </a:r>
          </a:p>
        </p:txBody>
      </p:sp>
      <p:sp>
        <p:nvSpPr>
          <p:cNvPr id="3" name="Content Placeholder 2">
            <a:extLst>
              <a:ext uri="{FF2B5EF4-FFF2-40B4-BE49-F238E27FC236}">
                <a16:creationId xmlns:a16="http://schemas.microsoft.com/office/drawing/2014/main" id="{5A496A04-C133-387A-4446-8967A8E1C8EC}"/>
              </a:ext>
            </a:extLst>
          </p:cNvPr>
          <p:cNvSpPr>
            <a:spLocks noGrp="1"/>
          </p:cNvSpPr>
          <p:nvPr>
            <p:ph idx="1"/>
          </p:nvPr>
        </p:nvSpPr>
        <p:spPr/>
        <p:txBody>
          <a:bodyPr/>
          <a:lstStyle/>
          <a:p>
            <a:r>
              <a:rPr lang="en-CA" dirty="0"/>
              <a:t>As we have seen, when the magnitude of return is large, the measurement error is large.</a:t>
            </a:r>
          </a:p>
          <a:p>
            <a:r>
              <a:rPr lang="en-CA" dirty="0"/>
              <a:t>Researchers often avoid study periods of large magnitude of returns.</a:t>
            </a:r>
          </a:p>
          <a:p>
            <a:r>
              <a:rPr lang="en-CA" dirty="0"/>
              <a:t>For example, on Oct 19, 1987, S&amp;P 500 dropped 20.47%. In many research papers, that day was removed from statistics for it was an “exogeneous” event.</a:t>
            </a:r>
          </a:p>
          <a:p>
            <a:r>
              <a:rPr lang="en-CA" dirty="0"/>
              <a:t>But these days are the most important days in stock market history.</a:t>
            </a:r>
          </a:p>
        </p:txBody>
      </p:sp>
    </p:spTree>
    <p:extLst>
      <p:ext uri="{BB962C8B-B14F-4D97-AF65-F5344CB8AC3E}">
        <p14:creationId xmlns:p14="http://schemas.microsoft.com/office/powerpoint/2010/main" val="1709103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3E628-2579-F299-AF4C-1F9D056A2EC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30F7DD3-36D6-A8FB-C7D8-68D5A0AF8F89}"/>
              </a:ext>
            </a:extLst>
          </p:cNvPr>
          <p:cNvSpPr>
            <a:spLocks noGrp="1"/>
          </p:cNvSpPr>
          <p:nvPr>
            <p:ph idx="1"/>
          </p:nvPr>
        </p:nvSpPr>
        <p:spPr/>
        <p:txBody>
          <a:bodyPr>
            <a:normAutofit lnSpcReduction="10000"/>
          </a:bodyPr>
          <a:lstStyle/>
          <a:p>
            <a:r>
              <a:rPr lang="en-CA" dirty="0"/>
              <a:t>Highly leveraged positions often exhibit extreme returns.</a:t>
            </a:r>
          </a:p>
          <a:p>
            <a:r>
              <a:rPr lang="en-CA" dirty="0"/>
              <a:t>In 1998, Long Term Capital Management (LTCM) suffered heavy losses. </a:t>
            </a:r>
          </a:p>
          <a:p>
            <a:r>
              <a:rPr lang="en-CA" dirty="0"/>
              <a:t>Federal Reserve coordinated a recuse to unwind its positions. </a:t>
            </a:r>
          </a:p>
          <a:p>
            <a:r>
              <a:rPr lang="en-CA" dirty="0"/>
              <a:t>But the rescue encouraged further leverages to gain high returns.</a:t>
            </a:r>
          </a:p>
          <a:p>
            <a:r>
              <a:rPr lang="en-CA" dirty="0"/>
              <a:t>This caused the 2008 financial crisis, which is of much larger scale than the 1998 crisis. </a:t>
            </a:r>
          </a:p>
          <a:p>
            <a:r>
              <a:rPr lang="en-CA" dirty="0"/>
              <a:t>The current investment theory can’t handle extreme returns. </a:t>
            </a:r>
          </a:p>
          <a:p>
            <a:r>
              <a:rPr lang="en-CA" dirty="0"/>
              <a:t>These extreme returns and the underlying operations are often less rigorously studied and discussed.</a:t>
            </a:r>
          </a:p>
        </p:txBody>
      </p:sp>
    </p:spTree>
    <p:extLst>
      <p:ext uri="{BB962C8B-B14F-4D97-AF65-F5344CB8AC3E}">
        <p14:creationId xmlns:p14="http://schemas.microsoft.com/office/powerpoint/2010/main" val="799360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8E37A-930C-5F23-BCA9-C58A63EEC50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F6C8AC9-A721-DFF8-484A-9EE3E8F825C0}"/>
              </a:ext>
            </a:extLst>
          </p:cNvPr>
          <p:cNvSpPr>
            <a:spLocks noGrp="1"/>
          </p:cNvSpPr>
          <p:nvPr>
            <p:ph idx="1"/>
          </p:nvPr>
        </p:nvSpPr>
        <p:spPr/>
        <p:txBody>
          <a:bodyPr>
            <a:normAutofit lnSpcReduction="10000"/>
          </a:bodyPr>
          <a:lstStyle/>
          <a:p>
            <a:r>
              <a:rPr lang="en-CA" dirty="0"/>
              <a:t>The payoffs of insurances companies are very asymmetric.</a:t>
            </a:r>
          </a:p>
          <a:p>
            <a:r>
              <a:rPr lang="en-CA" dirty="0"/>
              <a:t>Most of the time, insurance get steady incomes.</a:t>
            </a:r>
          </a:p>
          <a:p>
            <a:r>
              <a:rPr lang="en-CA" dirty="0"/>
              <a:t>But from time to time, they suffer heavy losses.</a:t>
            </a:r>
          </a:p>
          <a:p>
            <a:r>
              <a:rPr lang="en-CA" dirty="0"/>
              <a:t>In 2008, AIG suffer heavy losses. Federal government bail it out with 180 billion dollars.</a:t>
            </a:r>
          </a:p>
          <a:p>
            <a:r>
              <a:rPr lang="en-CA" dirty="0"/>
              <a:t>The standard investment theory can’t handle extreme returns very well. </a:t>
            </a:r>
          </a:p>
          <a:p>
            <a:r>
              <a:rPr lang="en-CA" dirty="0"/>
              <a:t>Returns of insurance companies are generally not included in the discussion of investment theory. </a:t>
            </a:r>
          </a:p>
          <a:p>
            <a:r>
              <a:rPr lang="en-CA" dirty="0"/>
              <a:t>Bernoulli’s paper was motivated by insurance businesses.</a:t>
            </a:r>
          </a:p>
        </p:txBody>
      </p:sp>
    </p:spTree>
    <p:extLst>
      <p:ext uri="{BB962C8B-B14F-4D97-AF65-F5344CB8AC3E}">
        <p14:creationId xmlns:p14="http://schemas.microsoft.com/office/powerpoint/2010/main" val="2467742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4399-679B-4F3A-95A3-B9EDB86EBD58}"/>
              </a:ext>
            </a:extLst>
          </p:cNvPr>
          <p:cNvSpPr>
            <a:spLocks noGrp="1"/>
          </p:cNvSpPr>
          <p:nvPr>
            <p:ph type="title"/>
          </p:nvPr>
        </p:nvSpPr>
        <p:spPr/>
        <p:txBody>
          <a:bodyPr/>
          <a:lstStyle/>
          <a:p>
            <a:r>
              <a:rPr lang="en-CA" dirty="0"/>
              <a:t>Plan of the class</a:t>
            </a:r>
          </a:p>
        </p:txBody>
      </p:sp>
      <p:sp>
        <p:nvSpPr>
          <p:cNvPr id="3" name="Content Placeholder 2">
            <a:extLst>
              <a:ext uri="{FF2B5EF4-FFF2-40B4-BE49-F238E27FC236}">
                <a16:creationId xmlns:a16="http://schemas.microsoft.com/office/drawing/2014/main" id="{9E96205F-6CF6-4CF9-9847-952A416E590E}"/>
              </a:ext>
            </a:extLst>
          </p:cNvPr>
          <p:cNvSpPr>
            <a:spLocks noGrp="1"/>
          </p:cNvSpPr>
          <p:nvPr>
            <p:ph idx="1"/>
          </p:nvPr>
        </p:nvSpPr>
        <p:spPr/>
        <p:txBody>
          <a:bodyPr>
            <a:normAutofit/>
          </a:bodyPr>
          <a:lstStyle/>
          <a:p>
            <a:r>
              <a:rPr lang="en-CA" sz="3600" dirty="0"/>
              <a:t>Introduction of course content</a:t>
            </a:r>
          </a:p>
          <a:p>
            <a:r>
              <a:rPr lang="en-CA" sz="3600" dirty="0"/>
              <a:t>Coursework and assessment method</a:t>
            </a:r>
          </a:p>
        </p:txBody>
      </p:sp>
    </p:spTree>
    <p:extLst>
      <p:ext uri="{BB962C8B-B14F-4D97-AF65-F5344CB8AC3E}">
        <p14:creationId xmlns:p14="http://schemas.microsoft.com/office/powerpoint/2010/main" val="1010415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FCB3B-0388-28B1-F3CA-81BA36475CB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726888E-1A19-0CB8-848F-556FFBA5C199}"/>
              </a:ext>
            </a:extLst>
          </p:cNvPr>
          <p:cNvSpPr>
            <a:spLocks noGrp="1"/>
          </p:cNvSpPr>
          <p:nvPr>
            <p:ph idx="1"/>
          </p:nvPr>
        </p:nvSpPr>
        <p:spPr/>
        <p:txBody>
          <a:bodyPr>
            <a:normAutofit/>
          </a:bodyPr>
          <a:lstStyle/>
          <a:p>
            <a:r>
              <a:rPr lang="en-CA" sz="3600" dirty="0"/>
              <a:t>Ponzi schemes may perform very well when measured by the standard investment theory.</a:t>
            </a:r>
          </a:p>
          <a:p>
            <a:r>
              <a:rPr lang="en-CA" sz="3600" dirty="0"/>
              <a:t>Many Ponzi schemes, such as CPP, are widespread and highly respected. </a:t>
            </a:r>
          </a:p>
        </p:txBody>
      </p:sp>
    </p:spTree>
    <p:extLst>
      <p:ext uri="{BB962C8B-B14F-4D97-AF65-F5344CB8AC3E}">
        <p14:creationId xmlns:p14="http://schemas.microsoft.com/office/powerpoint/2010/main" val="3443341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01BEB-99C4-C1B8-514D-74F33D77F29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F3D082D-E6F0-48D1-CC3D-85FD1F38CC90}"/>
              </a:ext>
            </a:extLst>
          </p:cNvPr>
          <p:cNvSpPr>
            <a:spLocks noGrp="1"/>
          </p:cNvSpPr>
          <p:nvPr>
            <p:ph idx="1"/>
          </p:nvPr>
        </p:nvSpPr>
        <p:spPr/>
        <p:txBody>
          <a:bodyPr>
            <a:normAutofit/>
          </a:bodyPr>
          <a:lstStyle/>
          <a:p>
            <a:r>
              <a:rPr lang="en-US" sz="3600" dirty="0">
                <a:solidFill>
                  <a:srgbClr val="000000"/>
                </a:solidFill>
                <a:ea typeface="SimSun" panose="02010600030101010101" pitchFamily="2" charset="-122"/>
                <a:cs typeface="Times New Roman" panose="02020603050405020304" pitchFamily="18" charset="0"/>
              </a:rPr>
              <a:t>Is there a more accurate way to measure return?</a:t>
            </a:r>
            <a:endParaRPr lang="en-CA" sz="3600" dirty="0"/>
          </a:p>
          <a:p>
            <a:r>
              <a:rPr lang="en-CA" sz="3600" dirty="0"/>
              <a:t>Let’s try geometric return</a:t>
            </a:r>
          </a:p>
          <a:p>
            <a:r>
              <a:rPr lang="en-CA" sz="3600" dirty="0"/>
              <a:t>((2000/1000)*(1000/2000))^(1/2) – 1 = 0</a:t>
            </a:r>
          </a:p>
          <a:p>
            <a:r>
              <a:rPr lang="en-CA" sz="3600" dirty="0"/>
              <a:t>The geometric return is zero.</a:t>
            </a:r>
          </a:p>
          <a:p>
            <a:r>
              <a:rPr lang="en-CA" sz="3600" dirty="0"/>
              <a:t>This is consistent with our intuition.</a:t>
            </a:r>
          </a:p>
        </p:txBody>
      </p:sp>
    </p:spTree>
    <p:extLst>
      <p:ext uri="{BB962C8B-B14F-4D97-AF65-F5344CB8AC3E}">
        <p14:creationId xmlns:p14="http://schemas.microsoft.com/office/powerpoint/2010/main" val="1504298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B25E8-4883-1E92-7F6D-21423F420E25}"/>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7947431-8205-450C-3CA5-217389836602}"/>
              </a:ext>
            </a:extLst>
          </p:cNvPr>
          <p:cNvSpPr>
            <a:spLocks noGrp="1"/>
          </p:cNvSpPr>
          <p:nvPr>
            <p:ph idx="1"/>
          </p:nvPr>
        </p:nvSpPr>
        <p:spPr/>
        <p:txBody>
          <a:bodyPr>
            <a:noAutofit/>
          </a:bodyPr>
          <a:lstStyle/>
          <a:p>
            <a:r>
              <a:rPr lang="en-CA" sz="3200" dirty="0"/>
              <a:t>The answer is yes.</a:t>
            </a:r>
          </a:p>
          <a:p>
            <a:r>
              <a:rPr lang="en-CA" sz="3200" dirty="0"/>
              <a:t>Geometric return provides a more accurate rate measure of return.</a:t>
            </a:r>
          </a:p>
          <a:p>
            <a:r>
              <a:rPr lang="en-CA" sz="3200" dirty="0"/>
              <a:t>This will greatly expand the scope of application of investment theory, such as insurance and derivative securities, which may have very non-linear return patterns.</a:t>
            </a:r>
          </a:p>
          <a:p>
            <a:r>
              <a:rPr lang="en-CA" sz="3200" dirty="0"/>
              <a:t>It will readily show that many financial practices, such as government pension systems, are Ponzi schemes.</a:t>
            </a:r>
          </a:p>
          <a:p>
            <a:r>
              <a:rPr lang="en-US" sz="3200" dirty="0">
                <a:solidFill>
                  <a:srgbClr val="000000"/>
                </a:solidFill>
                <a:effectLst/>
                <a:ea typeface="SimSun" panose="02010600030101010101" pitchFamily="2" charset="-122"/>
                <a:cs typeface="Times New Roman" panose="02020603050405020304" pitchFamily="18" charset="0"/>
              </a:rPr>
              <a:t>This is our focus for the second half of the course.</a:t>
            </a:r>
            <a:endParaRPr lang="en-CA" sz="3200" dirty="0"/>
          </a:p>
        </p:txBody>
      </p:sp>
    </p:spTree>
    <p:extLst>
      <p:ext uri="{BB962C8B-B14F-4D97-AF65-F5344CB8AC3E}">
        <p14:creationId xmlns:p14="http://schemas.microsoft.com/office/powerpoint/2010/main" val="2194401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52617-4007-4318-AEC3-F0A4AEA43255}"/>
              </a:ext>
            </a:extLst>
          </p:cNvPr>
          <p:cNvSpPr>
            <a:spLocks noGrp="1"/>
          </p:cNvSpPr>
          <p:nvPr>
            <p:ph type="title"/>
          </p:nvPr>
        </p:nvSpPr>
        <p:spPr/>
        <p:txBody>
          <a:bodyPr/>
          <a:lstStyle/>
          <a:p>
            <a:r>
              <a:rPr lang="en-CA" dirty="0"/>
              <a:t>A personal reflection</a:t>
            </a:r>
          </a:p>
        </p:txBody>
      </p:sp>
      <p:sp>
        <p:nvSpPr>
          <p:cNvPr id="3" name="Content Placeholder 2">
            <a:extLst>
              <a:ext uri="{FF2B5EF4-FFF2-40B4-BE49-F238E27FC236}">
                <a16:creationId xmlns:a16="http://schemas.microsoft.com/office/drawing/2014/main" id="{6B206A35-3DB0-43D9-896D-61455A812FDB}"/>
              </a:ext>
            </a:extLst>
          </p:cNvPr>
          <p:cNvSpPr>
            <a:spLocks noGrp="1"/>
          </p:cNvSpPr>
          <p:nvPr>
            <p:ph idx="1"/>
          </p:nvPr>
        </p:nvSpPr>
        <p:spPr/>
        <p:txBody>
          <a:bodyPr>
            <a:normAutofit lnSpcReduction="10000"/>
          </a:bodyPr>
          <a:lstStyle/>
          <a:p>
            <a:r>
              <a:rPr lang="en-US" dirty="0">
                <a:effectLst/>
                <a:ea typeface="Times New Roman" panose="02020603050405020304" pitchFamily="18" charset="0"/>
              </a:rPr>
              <a:t>Many years ago, I was learning corporate finance for the first time. </a:t>
            </a:r>
          </a:p>
          <a:p>
            <a:r>
              <a:rPr lang="en-US" dirty="0">
                <a:effectLst/>
                <a:ea typeface="Times New Roman" panose="02020603050405020304" pitchFamily="18" charset="0"/>
              </a:rPr>
              <a:t>I was amazed by the elegance and generality of the formula for WACC (Weighted Average Cost of Capital). </a:t>
            </a:r>
          </a:p>
          <a:p>
            <a:r>
              <a:rPr lang="en-US" dirty="0">
                <a:effectLst/>
                <a:ea typeface="Times New Roman" panose="02020603050405020304" pitchFamily="18" charset="0"/>
              </a:rPr>
              <a:t>Cashflows and capital structures have various patterns. Yet a single formula captures them all. </a:t>
            </a:r>
          </a:p>
          <a:p>
            <a:r>
              <a:rPr lang="en-US" dirty="0">
                <a:effectLst/>
                <a:ea typeface="Times New Roman" panose="02020603050405020304" pitchFamily="18" charset="0"/>
              </a:rPr>
              <a:t>It was also a surprise for me. </a:t>
            </a:r>
          </a:p>
          <a:p>
            <a:r>
              <a:rPr lang="en-US" dirty="0">
                <a:effectLst/>
                <a:ea typeface="Times New Roman" panose="02020603050405020304" pitchFamily="18" charset="0"/>
              </a:rPr>
              <a:t>WACC is a linear combination of two (or more) discount rates. </a:t>
            </a:r>
          </a:p>
          <a:p>
            <a:r>
              <a:rPr lang="en-US" dirty="0">
                <a:effectLst/>
                <a:ea typeface="Times New Roman" panose="02020603050405020304" pitchFamily="18" charset="0"/>
              </a:rPr>
              <a:t>Yet discounting has a nonlinear and often complex relation with asset value. </a:t>
            </a:r>
          </a:p>
          <a:p>
            <a:r>
              <a:rPr lang="en-US" dirty="0">
                <a:effectLst/>
                <a:ea typeface="Times New Roman" panose="02020603050405020304" pitchFamily="18" charset="0"/>
              </a:rPr>
              <a:t>How can a nonlinear factor be represented by a linear formula? </a:t>
            </a:r>
            <a:endParaRPr lang="en-CA" dirty="0">
              <a:effectLst/>
              <a:ea typeface="Times New Roman" panose="02020603050405020304" pitchFamily="18" charset="0"/>
            </a:endParaRPr>
          </a:p>
          <a:p>
            <a:endParaRPr lang="en-CA" dirty="0"/>
          </a:p>
        </p:txBody>
      </p:sp>
    </p:spTree>
    <p:extLst>
      <p:ext uri="{BB962C8B-B14F-4D97-AF65-F5344CB8AC3E}">
        <p14:creationId xmlns:p14="http://schemas.microsoft.com/office/powerpoint/2010/main" val="3334774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D8C82-132D-425B-81BB-800EEAA365A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07DFDD1-BDBC-494B-9740-A98B7CC3F0DF}"/>
              </a:ext>
            </a:extLst>
          </p:cNvPr>
          <p:cNvSpPr>
            <a:spLocks noGrp="1"/>
          </p:cNvSpPr>
          <p:nvPr>
            <p:ph idx="1"/>
          </p:nvPr>
        </p:nvSpPr>
        <p:spPr/>
        <p:txBody>
          <a:bodyPr>
            <a:normAutofit lnSpcReduction="10000"/>
          </a:bodyPr>
          <a:lstStyle/>
          <a:p>
            <a:r>
              <a:rPr lang="en-US" dirty="0">
                <a:effectLst/>
                <a:ea typeface="Times New Roman" panose="02020603050405020304" pitchFamily="18" charset="0"/>
              </a:rPr>
              <a:t>I was driven to read the original 1958 paper of Modigliani and Miller that set the whole foundation of corporate finance. </a:t>
            </a:r>
          </a:p>
          <a:p>
            <a:r>
              <a:rPr lang="en-US" dirty="0">
                <a:effectLst/>
                <a:ea typeface="Times New Roman" panose="02020603050405020304" pitchFamily="18" charset="0"/>
              </a:rPr>
              <a:t>In that paper, Modigliani and Miller derived the WACC formula from a very special case. </a:t>
            </a:r>
          </a:p>
          <a:p>
            <a:r>
              <a:rPr lang="en-US" dirty="0">
                <a:effectLst/>
                <a:ea typeface="Times New Roman" panose="02020603050405020304" pitchFamily="18" charset="0"/>
              </a:rPr>
              <a:t>All expected cashflows are constant to perpetuity. The debt equity ratio is constant over time. </a:t>
            </a:r>
          </a:p>
          <a:p>
            <a:r>
              <a:rPr lang="en-US" dirty="0">
                <a:effectLst/>
                <a:ea typeface="Times New Roman" panose="02020603050405020304" pitchFamily="18" charset="0"/>
              </a:rPr>
              <a:t>Is Modigliani and Miller theory valid for more general cases?  </a:t>
            </a:r>
          </a:p>
          <a:p>
            <a:r>
              <a:rPr lang="en-US" dirty="0">
                <a:effectLst/>
                <a:ea typeface="Times New Roman" panose="02020603050405020304" pitchFamily="18" charset="0"/>
              </a:rPr>
              <a:t>However, I didn’t pursue the topic further. </a:t>
            </a:r>
          </a:p>
          <a:p>
            <a:r>
              <a:rPr lang="en-US" dirty="0">
                <a:effectLst/>
                <a:ea typeface="Times New Roman" panose="02020603050405020304" pitchFamily="18" charset="0"/>
              </a:rPr>
              <a:t>After all, the theory has been taught worldwide for many years. </a:t>
            </a:r>
          </a:p>
          <a:p>
            <a:r>
              <a:rPr lang="en-US" dirty="0">
                <a:effectLst/>
                <a:ea typeface="Times New Roman" panose="02020603050405020304" pitchFamily="18" charset="0"/>
              </a:rPr>
              <a:t>It can’t be wrong.</a:t>
            </a:r>
            <a:endParaRPr lang="en-CA" dirty="0">
              <a:effectLst/>
              <a:ea typeface="Times New Roman" panose="02020603050405020304" pitchFamily="18" charset="0"/>
            </a:endParaRPr>
          </a:p>
          <a:p>
            <a:endParaRPr lang="en-CA" dirty="0"/>
          </a:p>
        </p:txBody>
      </p:sp>
    </p:spTree>
    <p:extLst>
      <p:ext uri="{BB962C8B-B14F-4D97-AF65-F5344CB8AC3E}">
        <p14:creationId xmlns:p14="http://schemas.microsoft.com/office/powerpoint/2010/main" val="27332566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CF3B7-677B-4349-94E6-8D4347D95BC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2868008-8F74-4DB2-9394-D3916C661680}"/>
              </a:ext>
            </a:extLst>
          </p:cNvPr>
          <p:cNvSpPr>
            <a:spLocks noGrp="1"/>
          </p:cNvSpPr>
          <p:nvPr>
            <p:ph idx="1"/>
          </p:nvPr>
        </p:nvSpPr>
        <p:spPr/>
        <p:txBody>
          <a:bodyPr>
            <a:normAutofit fontScale="92500"/>
          </a:bodyPr>
          <a:lstStyle/>
          <a:p>
            <a:r>
              <a:rPr lang="en-US" dirty="0">
                <a:effectLst/>
                <a:ea typeface="Times New Roman" panose="02020603050405020304" pitchFamily="18" charset="0"/>
              </a:rPr>
              <a:t>As a finance teacher, I need to teach Modigliani and Miller theory again and again. </a:t>
            </a:r>
          </a:p>
          <a:p>
            <a:r>
              <a:rPr lang="en-US" dirty="0">
                <a:effectLst/>
                <a:ea typeface="Times New Roman" panose="02020603050405020304" pitchFamily="18" charset="0"/>
              </a:rPr>
              <a:t>Every time I teach the formula of WACC, I feel uncomfortable going over something I don’t understand. </a:t>
            </a:r>
          </a:p>
          <a:p>
            <a:r>
              <a:rPr lang="en-US" dirty="0">
                <a:effectLst/>
                <a:ea typeface="Times New Roman" panose="02020603050405020304" pitchFamily="18" charset="0"/>
              </a:rPr>
              <a:t>In the end, I sat down to derive the whole thing for general cashflows and capital structures. </a:t>
            </a:r>
          </a:p>
          <a:p>
            <a:r>
              <a:rPr lang="en-US" dirty="0">
                <a:effectLst/>
                <a:ea typeface="Times New Roman" panose="02020603050405020304" pitchFamily="18" charset="0"/>
              </a:rPr>
              <a:t>It confirms my intuition. </a:t>
            </a:r>
          </a:p>
          <a:p>
            <a:r>
              <a:rPr lang="en-US" dirty="0">
                <a:effectLst/>
                <a:ea typeface="Times New Roman" panose="02020603050405020304" pitchFamily="18" charset="0"/>
              </a:rPr>
              <a:t>Modigliani and Miller theory is not valid for general cashflows and capital structures. </a:t>
            </a:r>
          </a:p>
          <a:p>
            <a:r>
              <a:rPr lang="en-US" dirty="0">
                <a:effectLst/>
                <a:ea typeface="Times New Roman" panose="02020603050405020304" pitchFamily="18" charset="0"/>
              </a:rPr>
              <a:t>This means WACC systematically misprice assets, sometimes substantially. </a:t>
            </a:r>
            <a:endParaRPr lang="en-CA" dirty="0">
              <a:effectLst/>
              <a:ea typeface="Times New Roman" panose="02020603050405020304" pitchFamily="18" charset="0"/>
            </a:endParaRPr>
          </a:p>
          <a:p>
            <a:endParaRPr lang="en-CA" dirty="0"/>
          </a:p>
        </p:txBody>
      </p:sp>
    </p:spTree>
    <p:extLst>
      <p:ext uri="{BB962C8B-B14F-4D97-AF65-F5344CB8AC3E}">
        <p14:creationId xmlns:p14="http://schemas.microsoft.com/office/powerpoint/2010/main" val="2640027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F0D68-5340-44AB-B311-9F1245CFFD8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22C0B40-055A-41A1-BE2D-48B0251A025F}"/>
              </a:ext>
            </a:extLst>
          </p:cNvPr>
          <p:cNvSpPr>
            <a:spLocks noGrp="1"/>
          </p:cNvSpPr>
          <p:nvPr>
            <p:ph idx="1"/>
          </p:nvPr>
        </p:nvSpPr>
        <p:spPr/>
        <p:txBody>
          <a:bodyPr>
            <a:normAutofit/>
          </a:bodyPr>
          <a:lstStyle/>
          <a:p>
            <a:r>
              <a:rPr lang="en-US" dirty="0">
                <a:effectLst/>
                <a:ea typeface="Times New Roman" panose="02020603050405020304" pitchFamily="18" charset="0"/>
              </a:rPr>
              <a:t>It is not easy to publish a paper against a theory that is considered universal truth, a theory that is taught to all finance students. </a:t>
            </a:r>
          </a:p>
          <a:p>
            <a:r>
              <a:rPr lang="en-US" dirty="0">
                <a:effectLst/>
                <a:ea typeface="Times New Roman" panose="02020603050405020304" pitchFamily="18" charset="0"/>
              </a:rPr>
              <a:t>It takes many years before the work finally got published. </a:t>
            </a:r>
          </a:p>
          <a:p>
            <a:r>
              <a:rPr lang="en-US" dirty="0">
                <a:effectLst/>
                <a:ea typeface="Times New Roman" panose="02020603050405020304" pitchFamily="18" charset="0"/>
              </a:rPr>
              <a:t>After its publication, I informed colleagues about the work. </a:t>
            </a:r>
          </a:p>
          <a:p>
            <a:r>
              <a:rPr lang="en-US" dirty="0">
                <a:effectLst/>
                <a:ea typeface="Times New Roman" panose="02020603050405020304" pitchFamily="18" charset="0"/>
              </a:rPr>
              <a:t>One colleague told me that he was puzzled by the same problem. </a:t>
            </a:r>
          </a:p>
          <a:p>
            <a:r>
              <a:rPr lang="en-US" dirty="0">
                <a:effectLst/>
                <a:ea typeface="Times New Roman" panose="02020603050405020304" pitchFamily="18" charset="0"/>
              </a:rPr>
              <a:t>He told me some earlier papers on this problem. </a:t>
            </a:r>
          </a:p>
          <a:p>
            <a:r>
              <a:rPr lang="en-US" dirty="0">
                <a:effectLst/>
                <a:ea typeface="Times New Roman" panose="02020603050405020304" pitchFamily="18" charset="0"/>
              </a:rPr>
              <a:t>Apparently, many people have the same puzzle and some people have already written about it. </a:t>
            </a:r>
            <a:endParaRPr lang="en-CA" dirty="0">
              <a:effectLst/>
              <a:ea typeface="Times New Roman" panose="02020603050405020304" pitchFamily="18" charset="0"/>
            </a:endParaRPr>
          </a:p>
          <a:p>
            <a:endParaRPr lang="en-CA" dirty="0"/>
          </a:p>
        </p:txBody>
      </p:sp>
    </p:spTree>
    <p:extLst>
      <p:ext uri="{BB962C8B-B14F-4D97-AF65-F5344CB8AC3E}">
        <p14:creationId xmlns:p14="http://schemas.microsoft.com/office/powerpoint/2010/main" val="2147658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4590A-078D-468A-B4B8-9E326C7EF274}"/>
              </a:ext>
            </a:extLst>
          </p:cNvPr>
          <p:cNvSpPr>
            <a:spLocks noGrp="1"/>
          </p:cNvSpPr>
          <p:nvPr>
            <p:ph type="title"/>
          </p:nvPr>
        </p:nvSpPr>
        <p:spPr/>
        <p:txBody>
          <a:bodyPr/>
          <a:lstStyle/>
          <a:p>
            <a:r>
              <a:rPr lang="en-CA" dirty="0"/>
              <a:t>Related literature</a:t>
            </a:r>
          </a:p>
        </p:txBody>
      </p:sp>
      <p:sp>
        <p:nvSpPr>
          <p:cNvPr id="3" name="Content Placeholder 2">
            <a:extLst>
              <a:ext uri="{FF2B5EF4-FFF2-40B4-BE49-F238E27FC236}">
                <a16:creationId xmlns:a16="http://schemas.microsoft.com/office/drawing/2014/main" id="{D442CA3A-DE30-471D-81B9-260EDFACA219}"/>
              </a:ext>
            </a:extLst>
          </p:cNvPr>
          <p:cNvSpPr>
            <a:spLocks noGrp="1"/>
          </p:cNvSpPr>
          <p:nvPr>
            <p:ph idx="1"/>
          </p:nvPr>
        </p:nvSpPr>
        <p:spPr/>
        <p:txBody>
          <a:bodyPr>
            <a:normAutofit fontScale="92500"/>
          </a:bodyPr>
          <a:lstStyle/>
          <a:p>
            <a:r>
              <a:rPr lang="en-US" dirty="0"/>
              <a:t>Miles, J., &amp; </a:t>
            </a:r>
            <a:r>
              <a:rPr lang="en-US" dirty="0" err="1"/>
              <a:t>Ezzell</a:t>
            </a:r>
            <a:r>
              <a:rPr lang="en-US" dirty="0"/>
              <a:t>, J. (1980). The weighted average cost of capital, perfect capital markets, and project life: A clarification. Journal of Financial and Quantitative Analysis, 15, 719–730</a:t>
            </a:r>
            <a:endParaRPr lang="en-CA" dirty="0"/>
          </a:p>
          <a:p>
            <a:r>
              <a:rPr lang="en-US" dirty="0"/>
              <a:t>Miller, R. A.(2009). The weighted average cost of capital is not quite right. Quarterly Review of Economics and Finance, 49, 128–</a:t>
            </a:r>
            <a:r>
              <a:rPr lang="en-CA" dirty="0"/>
              <a:t> 138</a:t>
            </a:r>
          </a:p>
          <a:p>
            <a:r>
              <a:rPr lang="en-US" b="0" i="0" dirty="0">
                <a:solidFill>
                  <a:srgbClr val="222222"/>
                </a:solidFill>
                <a:effectLst/>
              </a:rPr>
              <a:t>Keef, S.P., Khaled, M.S. and Roush, M.L., 2012. A note resolving the debate on “The weighted average cost of capital is not quite right”. </a:t>
            </a:r>
            <a:r>
              <a:rPr lang="en-US" b="0" i="1" dirty="0">
                <a:solidFill>
                  <a:srgbClr val="222222"/>
                </a:solidFill>
                <a:effectLst/>
              </a:rPr>
              <a:t>The Quarterly Review of Economics and Finance</a:t>
            </a:r>
            <a:r>
              <a:rPr lang="en-US" b="0" i="0" dirty="0">
                <a:solidFill>
                  <a:srgbClr val="222222"/>
                </a:solidFill>
                <a:effectLst/>
              </a:rPr>
              <a:t>, </a:t>
            </a:r>
            <a:r>
              <a:rPr lang="en-US" b="0" i="1" dirty="0">
                <a:solidFill>
                  <a:srgbClr val="222222"/>
                </a:solidFill>
                <a:effectLst/>
              </a:rPr>
              <a:t>52</a:t>
            </a:r>
            <a:r>
              <a:rPr lang="en-US" b="0" i="0" dirty="0">
                <a:solidFill>
                  <a:srgbClr val="222222"/>
                </a:solidFill>
                <a:effectLst/>
              </a:rPr>
              <a:t>(4), pp.438-442.</a:t>
            </a:r>
          </a:p>
          <a:p>
            <a:r>
              <a:rPr lang="en-CA" sz="2800" dirty="0"/>
              <a:t>Chen, J. 2021, On the theoretical foundation of corporate finance, </a:t>
            </a:r>
            <a:r>
              <a:rPr lang="en-US" sz="2800" b="0" i="1" dirty="0">
                <a:solidFill>
                  <a:srgbClr val="333333"/>
                </a:solidFill>
                <a:effectLst/>
              </a:rPr>
              <a:t>Structural Change and Economic Dynamics, </a:t>
            </a:r>
            <a:r>
              <a:rPr lang="en-US" sz="2800" dirty="0">
                <a:solidFill>
                  <a:srgbClr val="333333"/>
                </a:solidFill>
                <a:effectLst/>
                <a:ea typeface="DengXian" panose="02010600030101010101" pitchFamily="2" charset="-122"/>
                <a:cs typeface="Times New Roman" panose="02020603050405020304" pitchFamily="18" charset="0"/>
              </a:rPr>
              <a:t>Volume 59, December, 256-262</a:t>
            </a:r>
            <a:endParaRPr lang="en-CA" dirty="0"/>
          </a:p>
        </p:txBody>
      </p:sp>
    </p:spTree>
    <p:extLst>
      <p:ext uri="{BB962C8B-B14F-4D97-AF65-F5344CB8AC3E}">
        <p14:creationId xmlns:p14="http://schemas.microsoft.com/office/powerpoint/2010/main" val="475518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5B68-0BE8-4A72-BFFE-44D0D830F1FF}"/>
              </a:ext>
            </a:extLst>
          </p:cNvPr>
          <p:cNvSpPr>
            <a:spLocks noGrp="1"/>
          </p:cNvSpPr>
          <p:nvPr>
            <p:ph type="title"/>
          </p:nvPr>
        </p:nvSpPr>
        <p:spPr/>
        <p:txBody>
          <a:bodyPr/>
          <a:lstStyle/>
          <a:p>
            <a:r>
              <a:rPr lang="en-CA" dirty="0"/>
              <a:t>Question</a:t>
            </a:r>
          </a:p>
        </p:txBody>
      </p:sp>
      <p:sp>
        <p:nvSpPr>
          <p:cNvPr id="3" name="Content Placeholder 2">
            <a:extLst>
              <a:ext uri="{FF2B5EF4-FFF2-40B4-BE49-F238E27FC236}">
                <a16:creationId xmlns:a16="http://schemas.microsoft.com/office/drawing/2014/main" id="{DDB6C77F-6935-4335-972A-901465B8647F}"/>
              </a:ext>
            </a:extLst>
          </p:cNvPr>
          <p:cNvSpPr>
            <a:spLocks noGrp="1"/>
          </p:cNvSpPr>
          <p:nvPr>
            <p:ph idx="1"/>
          </p:nvPr>
        </p:nvSpPr>
        <p:spPr/>
        <p:txBody>
          <a:bodyPr/>
          <a:lstStyle/>
          <a:p>
            <a:r>
              <a:rPr lang="en-CA" dirty="0"/>
              <a:t>The problem of WACC has been pointed out long ago. </a:t>
            </a:r>
          </a:p>
          <a:p>
            <a:r>
              <a:rPr lang="en-CA" dirty="0"/>
              <a:t>Why are most of people still  not aware of the problem?</a:t>
            </a:r>
          </a:p>
          <a:p>
            <a:r>
              <a:rPr lang="en-CA" dirty="0"/>
              <a:t>Why are all textbooks still using WACC formula?</a:t>
            </a:r>
          </a:p>
          <a:p>
            <a:r>
              <a:rPr lang="en-CA" dirty="0"/>
              <a:t>You may find your own answers.</a:t>
            </a:r>
          </a:p>
          <a:p>
            <a:r>
              <a:rPr lang="en-CA" dirty="0"/>
              <a:t>You may </a:t>
            </a:r>
            <a:r>
              <a:rPr lang="en-CA"/>
              <a:t>change this situation.</a:t>
            </a:r>
          </a:p>
          <a:p>
            <a:endParaRPr lang="en-CA" dirty="0"/>
          </a:p>
        </p:txBody>
      </p:sp>
    </p:spTree>
    <p:extLst>
      <p:ext uri="{BB962C8B-B14F-4D97-AF65-F5344CB8AC3E}">
        <p14:creationId xmlns:p14="http://schemas.microsoft.com/office/powerpoint/2010/main" val="37651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42FE9-C376-4564-B14A-45C9BF77F534}"/>
              </a:ext>
            </a:extLst>
          </p:cNvPr>
          <p:cNvSpPr>
            <a:spLocks noGrp="1"/>
          </p:cNvSpPr>
          <p:nvPr>
            <p:ph type="title"/>
          </p:nvPr>
        </p:nvSpPr>
        <p:spPr/>
        <p:txBody>
          <a:bodyPr/>
          <a:lstStyle/>
          <a:p>
            <a:r>
              <a:rPr lang="en-CA" dirty="0"/>
              <a:t>Your questions and discussion</a:t>
            </a:r>
          </a:p>
        </p:txBody>
      </p:sp>
      <p:sp>
        <p:nvSpPr>
          <p:cNvPr id="3" name="Content Placeholder 2">
            <a:extLst>
              <a:ext uri="{FF2B5EF4-FFF2-40B4-BE49-F238E27FC236}">
                <a16:creationId xmlns:a16="http://schemas.microsoft.com/office/drawing/2014/main" id="{2AC69FB0-4950-4F0E-A590-913A7A0939D4}"/>
              </a:ext>
            </a:extLst>
          </p:cNvPr>
          <p:cNvSpPr>
            <a:spLocks noGrp="1"/>
          </p:cNvSpPr>
          <p:nvPr>
            <p:ph idx="1"/>
          </p:nvPr>
        </p:nvSpPr>
        <p:spPr/>
        <p:txBody>
          <a:bodyPr/>
          <a:lstStyle/>
          <a:p>
            <a:r>
              <a:rPr lang="en-CA" dirty="0"/>
              <a:t>For most of you, this is your final year in school.</a:t>
            </a:r>
          </a:p>
          <a:p>
            <a:r>
              <a:rPr lang="en-CA" dirty="0"/>
              <a:t>You must have many questions.</a:t>
            </a:r>
          </a:p>
          <a:p>
            <a:r>
              <a:rPr lang="en-CA" dirty="0"/>
              <a:t>Please share your questions in the class. </a:t>
            </a:r>
          </a:p>
          <a:p>
            <a:r>
              <a:rPr lang="en-CA" dirty="0"/>
              <a:t>We can discuss them together.</a:t>
            </a:r>
          </a:p>
          <a:p>
            <a:r>
              <a:rPr lang="en-CA" dirty="0"/>
              <a:t>You can also put your questions and discussion in your video presentations </a:t>
            </a:r>
            <a:r>
              <a:rPr lang="en-CA"/>
              <a:t>and essay. </a:t>
            </a:r>
            <a:endParaRPr lang="en-CA" dirty="0"/>
          </a:p>
        </p:txBody>
      </p:sp>
    </p:spTree>
    <p:extLst>
      <p:ext uri="{BB962C8B-B14F-4D97-AF65-F5344CB8AC3E}">
        <p14:creationId xmlns:p14="http://schemas.microsoft.com/office/powerpoint/2010/main" val="392539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8CC5D-E581-4964-ADBF-E5ED38F1AFF6}"/>
              </a:ext>
            </a:extLst>
          </p:cNvPr>
          <p:cNvSpPr>
            <a:spLocks noGrp="1"/>
          </p:cNvSpPr>
          <p:nvPr>
            <p:ph type="title"/>
          </p:nvPr>
        </p:nvSpPr>
        <p:spPr/>
        <p:txBody>
          <a:bodyPr/>
          <a:lstStyle/>
          <a:p>
            <a:r>
              <a:rPr lang="en-CA" dirty="0"/>
              <a:t>Goal of financial management</a:t>
            </a:r>
          </a:p>
        </p:txBody>
      </p:sp>
      <p:sp>
        <p:nvSpPr>
          <p:cNvPr id="3" name="Content Placeholder 2">
            <a:extLst>
              <a:ext uri="{FF2B5EF4-FFF2-40B4-BE49-F238E27FC236}">
                <a16:creationId xmlns:a16="http://schemas.microsoft.com/office/drawing/2014/main" id="{23766935-5BDE-45A1-9BD0-C1866C2C063A}"/>
              </a:ext>
            </a:extLst>
          </p:cNvPr>
          <p:cNvSpPr>
            <a:spLocks noGrp="1"/>
          </p:cNvSpPr>
          <p:nvPr>
            <p:ph idx="1"/>
          </p:nvPr>
        </p:nvSpPr>
        <p:spPr/>
        <p:txBody>
          <a:bodyPr/>
          <a:lstStyle/>
          <a:p>
            <a:r>
              <a:rPr lang="en-CA" dirty="0"/>
              <a:t>The goal of financial management is to enhance the return for our companies.</a:t>
            </a:r>
          </a:p>
          <a:p>
            <a:r>
              <a:rPr lang="en-CA" dirty="0"/>
              <a:t>This is the last course in financial management. We will review the theories we have studied before and learn some more.</a:t>
            </a:r>
          </a:p>
          <a:p>
            <a:r>
              <a:rPr lang="en-CA" dirty="0"/>
              <a:t> Then we will apply all our knowledge to analyse real life financial problems.</a:t>
            </a:r>
          </a:p>
          <a:p>
            <a:pPr marL="0" indent="0">
              <a:buNone/>
            </a:pPr>
            <a:endParaRPr lang="en-CA" dirty="0"/>
          </a:p>
        </p:txBody>
      </p:sp>
    </p:spTree>
    <p:extLst>
      <p:ext uri="{BB962C8B-B14F-4D97-AF65-F5344CB8AC3E}">
        <p14:creationId xmlns:p14="http://schemas.microsoft.com/office/powerpoint/2010/main" val="31572647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51888-39DB-4408-815C-00970752ACD7}"/>
              </a:ext>
            </a:extLst>
          </p:cNvPr>
          <p:cNvSpPr>
            <a:spLocks noGrp="1"/>
          </p:cNvSpPr>
          <p:nvPr>
            <p:ph type="ctrTitle"/>
          </p:nvPr>
        </p:nvSpPr>
        <p:spPr/>
        <p:txBody>
          <a:bodyPr/>
          <a:lstStyle/>
          <a:p>
            <a:r>
              <a:rPr lang="en-CA" dirty="0"/>
              <a:t>Stories of Investment</a:t>
            </a:r>
          </a:p>
        </p:txBody>
      </p:sp>
      <p:sp>
        <p:nvSpPr>
          <p:cNvPr id="3" name="Subtitle 2">
            <a:extLst>
              <a:ext uri="{FF2B5EF4-FFF2-40B4-BE49-F238E27FC236}">
                <a16:creationId xmlns:a16="http://schemas.microsoft.com/office/drawing/2014/main" id="{8BD1D891-49DA-49D7-9528-72D439968021}"/>
              </a:ext>
            </a:extLst>
          </p:cNvPr>
          <p:cNvSpPr>
            <a:spLocks noGrp="1"/>
          </p:cNvSpPr>
          <p:nvPr>
            <p:ph type="subTitle" idx="1"/>
          </p:nvPr>
        </p:nvSpPr>
        <p:spPr/>
        <p:txBody>
          <a:bodyPr>
            <a:normAutofit/>
          </a:bodyPr>
          <a:lstStyle/>
          <a:p>
            <a:r>
              <a:rPr lang="en-CA" sz="4000" dirty="0"/>
              <a:t>Stories of investment to gain more intuition about finance</a:t>
            </a:r>
          </a:p>
        </p:txBody>
      </p:sp>
    </p:spTree>
    <p:extLst>
      <p:ext uri="{BB962C8B-B14F-4D97-AF65-F5344CB8AC3E}">
        <p14:creationId xmlns:p14="http://schemas.microsoft.com/office/powerpoint/2010/main" val="14476985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12673-B569-4965-AA47-B467AA9A64BB}"/>
              </a:ext>
            </a:extLst>
          </p:cNvPr>
          <p:cNvSpPr>
            <a:spLocks noGrp="1"/>
          </p:cNvSpPr>
          <p:nvPr>
            <p:ph type="title"/>
          </p:nvPr>
        </p:nvSpPr>
        <p:spPr/>
        <p:txBody>
          <a:bodyPr/>
          <a:lstStyle/>
          <a:p>
            <a:r>
              <a:rPr lang="en-CA" dirty="0"/>
              <a:t>Examples from Warren Buffett</a:t>
            </a:r>
          </a:p>
        </p:txBody>
      </p:sp>
      <p:sp>
        <p:nvSpPr>
          <p:cNvPr id="3" name="Content Placeholder 2">
            <a:extLst>
              <a:ext uri="{FF2B5EF4-FFF2-40B4-BE49-F238E27FC236}">
                <a16:creationId xmlns:a16="http://schemas.microsoft.com/office/drawing/2014/main" id="{7EB7E644-1E1C-41CA-AC98-C10F9BD4E501}"/>
              </a:ext>
            </a:extLst>
          </p:cNvPr>
          <p:cNvSpPr>
            <a:spLocks noGrp="1"/>
          </p:cNvSpPr>
          <p:nvPr>
            <p:ph idx="1"/>
          </p:nvPr>
        </p:nvSpPr>
        <p:spPr/>
        <p:txBody>
          <a:bodyPr>
            <a:normAutofit/>
          </a:bodyPr>
          <a:lstStyle/>
          <a:p>
            <a:endParaRPr lang="en-CA" sz="3600" dirty="0"/>
          </a:p>
          <a:p>
            <a:r>
              <a:rPr lang="en-CA" sz="3600" dirty="0"/>
              <a:t>1. Bought Berkshire Hathaway</a:t>
            </a:r>
          </a:p>
          <a:p>
            <a:r>
              <a:rPr lang="en-CA" sz="3600" dirty="0"/>
              <a:t>2. Bought GEICO</a:t>
            </a:r>
          </a:p>
          <a:p>
            <a:r>
              <a:rPr lang="en-CA" sz="3600" dirty="0"/>
              <a:t>3. Swap P&amp;G shares for Duracell, a subsidiary of P&amp;G</a:t>
            </a:r>
          </a:p>
        </p:txBody>
      </p:sp>
    </p:spTree>
    <p:extLst>
      <p:ext uri="{BB962C8B-B14F-4D97-AF65-F5344CB8AC3E}">
        <p14:creationId xmlns:p14="http://schemas.microsoft.com/office/powerpoint/2010/main" val="12222099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8476E-306C-458A-942F-4980CC5E75B1}"/>
              </a:ext>
            </a:extLst>
          </p:cNvPr>
          <p:cNvSpPr>
            <a:spLocks noGrp="1"/>
          </p:cNvSpPr>
          <p:nvPr>
            <p:ph type="title"/>
          </p:nvPr>
        </p:nvSpPr>
        <p:spPr/>
        <p:txBody>
          <a:bodyPr/>
          <a:lstStyle/>
          <a:p>
            <a:r>
              <a:rPr lang="en-CA" dirty="0"/>
              <a:t>1. Berkshire Hathaway</a:t>
            </a:r>
          </a:p>
        </p:txBody>
      </p:sp>
      <p:sp>
        <p:nvSpPr>
          <p:cNvPr id="3" name="Content Placeholder 2">
            <a:extLst>
              <a:ext uri="{FF2B5EF4-FFF2-40B4-BE49-F238E27FC236}">
                <a16:creationId xmlns:a16="http://schemas.microsoft.com/office/drawing/2014/main" id="{2F83EBD6-907A-421E-81FD-46C1D017F29E}"/>
              </a:ext>
            </a:extLst>
          </p:cNvPr>
          <p:cNvSpPr>
            <a:spLocks noGrp="1"/>
          </p:cNvSpPr>
          <p:nvPr>
            <p:ph idx="1"/>
          </p:nvPr>
        </p:nvSpPr>
        <p:spPr/>
        <p:txBody>
          <a:bodyPr>
            <a:normAutofit/>
          </a:bodyPr>
          <a:lstStyle/>
          <a:p>
            <a:r>
              <a:rPr lang="en-CA" dirty="0"/>
              <a:t>Berkshire Hathaway was once the largest textile company in US and in the world. US was once the manufacturing center of the world.</a:t>
            </a:r>
          </a:p>
          <a:p>
            <a:r>
              <a:rPr lang="en-CA" dirty="0"/>
              <a:t>But it has been in operational loss for some years due to foreign competition.</a:t>
            </a:r>
          </a:p>
          <a:p>
            <a:r>
              <a:rPr lang="en-CA" dirty="0"/>
              <a:t>As a result, its share price was significantly lower than its liquidation value.</a:t>
            </a:r>
          </a:p>
          <a:p>
            <a:r>
              <a:rPr lang="en-CA" dirty="0"/>
              <a:t>Warren Buffett started accumulating Berkshire Hathaway stocks in 1962.</a:t>
            </a:r>
          </a:p>
          <a:p>
            <a:r>
              <a:rPr lang="en-CA" dirty="0"/>
              <a:t>He bought 49% of its shares and took control of the company in 1965.</a:t>
            </a:r>
          </a:p>
          <a:p>
            <a:endParaRPr lang="en-CA" dirty="0"/>
          </a:p>
        </p:txBody>
      </p:sp>
    </p:spTree>
    <p:extLst>
      <p:ext uri="{BB962C8B-B14F-4D97-AF65-F5344CB8AC3E}">
        <p14:creationId xmlns:p14="http://schemas.microsoft.com/office/powerpoint/2010/main" val="23702010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45CA1-2010-4EE8-903E-789DCD82925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8A5F1BA-AC59-41B2-93F5-D9B017389026}"/>
              </a:ext>
            </a:extLst>
          </p:cNvPr>
          <p:cNvSpPr>
            <a:spLocks noGrp="1"/>
          </p:cNvSpPr>
          <p:nvPr>
            <p:ph idx="1"/>
          </p:nvPr>
        </p:nvSpPr>
        <p:spPr/>
        <p:txBody>
          <a:bodyPr/>
          <a:lstStyle/>
          <a:p>
            <a:r>
              <a:rPr lang="en-CA" dirty="0"/>
              <a:t>The average purchase price of Warren Buffett was around 14 dollar per share.</a:t>
            </a:r>
          </a:p>
          <a:p>
            <a:r>
              <a:rPr lang="en-CA" dirty="0"/>
              <a:t>The company’s working capital was around 19 dollar per share. This is significantly higher than the share price. </a:t>
            </a:r>
          </a:p>
          <a:p>
            <a:r>
              <a:rPr lang="en-CA" dirty="0"/>
              <a:t>In the ten years before 1965, the company lost about 10 million dollar.</a:t>
            </a:r>
          </a:p>
          <a:p>
            <a:r>
              <a:rPr lang="en-CA" dirty="0"/>
              <a:t>Total share number was about 1 million.</a:t>
            </a:r>
          </a:p>
          <a:p>
            <a:r>
              <a:rPr lang="en-CA" dirty="0"/>
              <a:t>This means Berkshire Hathaway lost about 1 dollar per share per year in the last ten years.</a:t>
            </a:r>
          </a:p>
        </p:txBody>
      </p:sp>
    </p:spTree>
    <p:extLst>
      <p:ext uri="{BB962C8B-B14F-4D97-AF65-F5344CB8AC3E}">
        <p14:creationId xmlns:p14="http://schemas.microsoft.com/office/powerpoint/2010/main" val="2633264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4A68-ABF3-4740-875D-2663CFDF043F}"/>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id="{48C82C03-489F-4FBA-87DF-7C49AD3C4DBF}"/>
              </a:ext>
            </a:extLst>
          </p:cNvPr>
          <p:cNvSpPr>
            <a:spLocks noGrp="1"/>
          </p:cNvSpPr>
          <p:nvPr>
            <p:ph idx="1"/>
          </p:nvPr>
        </p:nvSpPr>
        <p:spPr/>
        <p:txBody>
          <a:bodyPr/>
          <a:lstStyle/>
          <a:p>
            <a:r>
              <a:rPr lang="en-CA" dirty="0"/>
              <a:t>Suppose the liquidation value of a company is 20 dollar per share.</a:t>
            </a:r>
          </a:p>
          <a:p>
            <a:r>
              <a:rPr lang="en-CA" dirty="0"/>
              <a:t>On average, the company loses 1 dollar per share per year in the last ten years.</a:t>
            </a:r>
          </a:p>
          <a:p>
            <a:r>
              <a:rPr lang="en-CA" dirty="0"/>
              <a:t>What would be the share price of this company?</a:t>
            </a:r>
          </a:p>
        </p:txBody>
      </p:sp>
    </p:spTree>
    <p:extLst>
      <p:ext uri="{BB962C8B-B14F-4D97-AF65-F5344CB8AC3E}">
        <p14:creationId xmlns:p14="http://schemas.microsoft.com/office/powerpoint/2010/main" val="32854984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448E1-FA49-4292-AC49-E21AAF8E8B06}"/>
              </a:ext>
            </a:extLst>
          </p:cNvPr>
          <p:cNvSpPr>
            <a:spLocks noGrp="1"/>
          </p:cNvSpPr>
          <p:nvPr>
            <p:ph type="title"/>
          </p:nvPr>
        </p:nvSpPr>
        <p:spPr/>
        <p:txBody>
          <a:bodyPr/>
          <a:lstStyle/>
          <a:p>
            <a:r>
              <a:rPr lang="en-CA" dirty="0"/>
              <a:t>Discussion (Continued)</a:t>
            </a:r>
          </a:p>
        </p:txBody>
      </p:sp>
      <p:sp>
        <p:nvSpPr>
          <p:cNvPr id="3" name="Content Placeholder 2">
            <a:extLst>
              <a:ext uri="{FF2B5EF4-FFF2-40B4-BE49-F238E27FC236}">
                <a16:creationId xmlns:a16="http://schemas.microsoft.com/office/drawing/2014/main" id="{FC954CA3-1154-4F1B-BA1D-34EC61E2D935}"/>
              </a:ext>
            </a:extLst>
          </p:cNvPr>
          <p:cNvSpPr>
            <a:spLocks noGrp="1"/>
          </p:cNvSpPr>
          <p:nvPr>
            <p:ph idx="1"/>
          </p:nvPr>
        </p:nvSpPr>
        <p:spPr/>
        <p:txBody>
          <a:bodyPr>
            <a:normAutofit/>
          </a:bodyPr>
          <a:lstStyle/>
          <a:p>
            <a:r>
              <a:rPr lang="en-CA" sz="3200" dirty="0"/>
              <a:t>One might expect the share price would be at least 20 dollar because the company can be liquidated at this price.</a:t>
            </a:r>
          </a:p>
          <a:p>
            <a:r>
              <a:rPr lang="en-CA" sz="3200" dirty="0"/>
              <a:t>However, the company may not be liquidated easily. </a:t>
            </a:r>
          </a:p>
          <a:p>
            <a:endParaRPr lang="en-CA" sz="3200" dirty="0"/>
          </a:p>
          <a:p>
            <a:endParaRPr lang="en-CA" sz="3200" dirty="0"/>
          </a:p>
        </p:txBody>
      </p:sp>
    </p:spTree>
    <p:extLst>
      <p:ext uri="{BB962C8B-B14F-4D97-AF65-F5344CB8AC3E}">
        <p14:creationId xmlns:p14="http://schemas.microsoft.com/office/powerpoint/2010/main" val="9389640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1680-4234-86F0-903A-C24B72FF172A}"/>
              </a:ext>
            </a:extLst>
          </p:cNvPr>
          <p:cNvSpPr>
            <a:spLocks noGrp="1"/>
          </p:cNvSpPr>
          <p:nvPr>
            <p:ph type="title"/>
          </p:nvPr>
        </p:nvSpPr>
        <p:spPr/>
        <p:txBody>
          <a:bodyPr/>
          <a:lstStyle/>
          <a:p>
            <a:r>
              <a:rPr lang="en-CA"/>
              <a:t>Discussion (Continued)</a:t>
            </a:r>
          </a:p>
        </p:txBody>
      </p:sp>
      <p:sp>
        <p:nvSpPr>
          <p:cNvPr id="3" name="Content Placeholder 2">
            <a:extLst>
              <a:ext uri="{FF2B5EF4-FFF2-40B4-BE49-F238E27FC236}">
                <a16:creationId xmlns:a16="http://schemas.microsoft.com/office/drawing/2014/main" id="{0CB6F133-103D-73FC-3CA2-DC0AC2178450}"/>
              </a:ext>
            </a:extLst>
          </p:cNvPr>
          <p:cNvSpPr>
            <a:spLocks noGrp="1"/>
          </p:cNvSpPr>
          <p:nvPr>
            <p:ph idx="1"/>
          </p:nvPr>
        </p:nvSpPr>
        <p:spPr/>
        <p:txBody>
          <a:bodyPr/>
          <a:lstStyle/>
          <a:p>
            <a:r>
              <a:rPr lang="en-CA" sz="2800" dirty="0"/>
              <a:t>Employees are going to resist. </a:t>
            </a:r>
          </a:p>
          <a:p>
            <a:r>
              <a:rPr lang="en-CA" sz="2800" dirty="0"/>
              <a:t>Local communities will be angry. </a:t>
            </a:r>
          </a:p>
          <a:p>
            <a:r>
              <a:rPr lang="en-CA" sz="2800" dirty="0"/>
              <a:t>Governments may intervene. </a:t>
            </a:r>
          </a:p>
          <a:p>
            <a:r>
              <a:rPr lang="en-CA" sz="2800" dirty="0"/>
              <a:t>Legal challenges may be costly, to the businesses or personally.</a:t>
            </a:r>
          </a:p>
          <a:p>
            <a:r>
              <a:rPr lang="en-CA" dirty="0"/>
              <a:t>Michael Milken, who assisted many M&amp;As, ended up in jail himself.</a:t>
            </a:r>
          </a:p>
        </p:txBody>
      </p:sp>
    </p:spTree>
    <p:extLst>
      <p:ext uri="{BB962C8B-B14F-4D97-AF65-F5344CB8AC3E}">
        <p14:creationId xmlns:p14="http://schemas.microsoft.com/office/powerpoint/2010/main" val="40101232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CDCA6-64A6-465C-9888-10E0119B4B0E}"/>
              </a:ext>
            </a:extLst>
          </p:cNvPr>
          <p:cNvSpPr>
            <a:spLocks noGrp="1"/>
          </p:cNvSpPr>
          <p:nvPr>
            <p:ph type="title"/>
          </p:nvPr>
        </p:nvSpPr>
        <p:spPr/>
        <p:txBody>
          <a:bodyPr/>
          <a:lstStyle/>
          <a:p>
            <a:r>
              <a:rPr lang="en-CA" dirty="0"/>
              <a:t>Discussion (Continued)</a:t>
            </a:r>
          </a:p>
        </p:txBody>
      </p:sp>
      <p:sp>
        <p:nvSpPr>
          <p:cNvPr id="3" name="Content Placeholder 2">
            <a:extLst>
              <a:ext uri="{FF2B5EF4-FFF2-40B4-BE49-F238E27FC236}">
                <a16:creationId xmlns:a16="http://schemas.microsoft.com/office/drawing/2014/main" id="{534A7773-33BD-4D92-984A-A05FA036E2A9}"/>
              </a:ext>
            </a:extLst>
          </p:cNvPr>
          <p:cNvSpPr>
            <a:spLocks noGrp="1"/>
          </p:cNvSpPr>
          <p:nvPr>
            <p:ph idx="1"/>
          </p:nvPr>
        </p:nvSpPr>
        <p:spPr/>
        <p:txBody>
          <a:bodyPr>
            <a:normAutofit/>
          </a:bodyPr>
          <a:lstStyle/>
          <a:p>
            <a:r>
              <a:rPr lang="en-CA" sz="3200" dirty="0"/>
              <a:t>In the case of Berkshire Hathaway, the original owners were local residents for many generations. </a:t>
            </a:r>
          </a:p>
          <a:p>
            <a:r>
              <a:rPr lang="en-CA" sz="3200" dirty="0"/>
              <a:t>They felt uncomfortable to close down all operations and lay off all workers, who are neighbors and friends.</a:t>
            </a:r>
          </a:p>
          <a:p>
            <a:r>
              <a:rPr lang="en-CA" sz="3200" dirty="0"/>
              <a:t>Warren Buffet is an outsider. He has little tie with the company and the community.</a:t>
            </a:r>
          </a:p>
        </p:txBody>
      </p:sp>
    </p:spTree>
    <p:extLst>
      <p:ext uri="{BB962C8B-B14F-4D97-AF65-F5344CB8AC3E}">
        <p14:creationId xmlns:p14="http://schemas.microsoft.com/office/powerpoint/2010/main" val="5534599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BC48F-689E-4F0F-A21D-4BA24838A594}"/>
              </a:ext>
            </a:extLst>
          </p:cNvPr>
          <p:cNvSpPr>
            <a:spLocks noGrp="1"/>
          </p:cNvSpPr>
          <p:nvPr>
            <p:ph type="title"/>
          </p:nvPr>
        </p:nvSpPr>
        <p:spPr/>
        <p:txBody>
          <a:bodyPr/>
          <a:lstStyle/>
          <a:p>
            <a:r>
              <a:rPr lang="en-CA" dirty="0"/>
              <a:t>Action</a:t>
            </a:r>
          </a:p>
        </p:txBody>
      </p:sp>
      <p:sp>
        <p:nvSpPr>
          <p:cNvPr id="3" name="Content Placeholder 2">
            <a:extLst>
              <a:ext uri="{FF2B5EF4-FFF2-40B4-BE49-F238E27FC236}">
                <a16:creationId xmlns:a16="http://schemas.microsoft.com/office/drawing/2014/main" id="{340798F7-087A-4D36-93AA-794886B3194E}"/>
              </a:ext>
            </a:extLst>
          </p:cNvPr>
          <p:cNvSpPr>
            <a:spLocks noGrp="1"/>
          </p:cNvSpPr>
          <p:nvPr>
            <p:ph idx="1"/>
          </p:nvPr>
        </p:nvSpPr>
        <p:spPr/>
        <p:txBody>
          <a:bodyPr/>
          <a:lstStyle/>
          <a:p>
            <a:r>
              <a:rPr lang="en-CA" dirty="0"/>
              <a:t>Buffett bought the company.</a:t>
            </a:r>
          </a:p>
          <a:p>
            <a:r>
              <a:rPr lang="en-CA" dirty="0"/>
              <a:t>Close down the textile business</a:t>
            </a:r>
          </a:p>
          <a:p>
            <a:r>
              <a:rPr lang="en-CA" dirty="0"/>
              <a:t>Use the cash to invest in financial assets.</a:t>
            </a:r>
          </a:p>
          <a:p>
            <a:r>
              <a:rPr lang="en-CA" dirty="0"/>
              <a:t>This was the beginning of the stellar performance of Berkshire Hathaway for more than half a century.</a:t>
            </a:r>
          </a:p>
        </p:txBody>
      </p:sp>
    </p:spTree>
    <p:extLst>
      <p:ext uri="{BB962C8B-B14F-4D97-AF65-F5344CB8AC3E}">
        <p14:creationId xmlns:p14="http://schemas.microsoft.com/office/powerpoint/2010/main" val="27156306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64D00-C69D-41CE-AA87-7D63B99A0241}"/>
              </a:ext>
            </a:extLst>
          </p:cNvPr>
          <p:cNvSpPr>
            <a:spLocks noGrp="1"/>
          </p:cNvSpPr>
          <p:nvPr>
            <p:ph type="title"/>
          </p:nvPr>
        </p:nvSpPr>
        <p:spPr/>
        <p:txBody>
          <a:bodyPr/>
          <a:lstStyle/>
          <a:p>
            <a:r>
              <a:rPr lang="en-CA" dirty="0"/>
              <a:t>Possible presentation topic</a:t>
            </a:r>
          </a:p>
        </p:txBody>
      </p:sp>
      <p:sp>
        <p:nvSpPr>
          <p:cNvPr id="3" name="Content Placeholder 2">
            <a:extLst>
              <a:ext uri="{FF2B5EF4-FFF2-40B4-BE49-F238E27FC236}">
                <a16:creationId xmlns:a16="http://schemas.microsoft.com/office/drawing/2014/main" id="{9B44C4EA-AD3A-4A8E-8627-A6D3F015B40D}"/>
              </a:ext>
            </a:extLst>
          </p:cNvPr>
          <p:cNvSpPr>
            <a:spLocks noGrp="1"/>
          </p:cNvSpPr>
          <p:nvPr>
            <p:ph idx="1"/>
          </p:nvPr>
        </p:nvSpPr>
        <p:spPr/>
        <p:txBody>
          <a:bodyPr>
            <a:normAutofit/>
          </a:bodyPr>
          <a:lstStyle/>
          <a:p>
            <a:r>
              <a:rPr lang="en-CA" sz="3600" dirty="0"/>
              <a:t>Find a company whose liquidation value is higher than market value. </a:t>
            </a:r>
          </a:p>
          <a:p>
            <a:r>
              <a:rPr lang="en-CA" sz="3600" dirty="0"/>
              <a:t>Can you find investment opportunity with this company?</a:t>
            </a:r>
          </a:p>
          <a:p>
            <a:r>
              <a:rPr lang="en-CA" sz="3600" dirty="0"/>
              <a:t>You may find such a company from Canadian resource companies.</a:t>
            </a:r>
          </a:p>
        </p:txBody>
      </p:sp>
    </p:spTree>
    <p:extLst>
      <p:ext uri="{BB962C8B-B14F-4D97-AF65-F5344CB8AC3E}">
        <p14:creationId xmlns:p14="http://schemas.microsoft.com/office/powerpoint/2010/main" val="3015513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04524-CA6E-4071-873D-A1321EC6773B}"/>
              </a:ext>
            </a:extLst>
          </p:cNvPr>
          <p:cNvSpPr>
            <a:spLocks noGrp="1"/>
          </p:cNvSpPr>
          <p:nvPr>
            <p:ph type="title"/>
          </p:nvPr>
        </p:nvSpPr>
        <p:spPr/>
        <p:txBody>
          <a:bodyPr/>
          <a:lstStyle/>
          <a:p>
            <a:r>
              <a:rPr lang="en-CA" dirty="0"/>
              <a:t>The first step of sound financial management</a:t>
            </a:r>
          </a:p>
        </p:txBody>
      </p:sp>
      <p:sp>
        <p:nvSpPr>
          <p:cNvPr id="3" name="Content Placeholder 2">
            <a:extLst>
              <a:ext uri="{FF2B5EF4-FFF2-40B4-BE49-F238E27FC236}">
                <a16:creationId xmlns:a16="http://schemas.microsoft.com/office/drawing/2014/main" id="{4DF261BE-EBD5-4923-B603-AE88D257136A}"/>
              </a:ext>
            </a:extLst>
          </p:cNvPr>
          <p:cNvSpPr>
            <a:spLocks noGrp="1"/>
          </p:cNvSpPr>
          <p:nvPr>
            <p:ph idx="1"/>
          </p:nvPr>
        </p:nvSpPr>
        <p:spPr/>
        <p:txBody>
          <a:bodyPr>
            <a:normAutofit/>
          </a:bodyPr>
          <a:lstStyle/>
          <a:p>
            <a:r>
              <a:rPr lang="en-CA" sz="3600" dirty="0"/>
              <a:t>The  first step of sound financial management is to provide accurate measure of asset values and returns. </a:t>
            </a:r>
          </a:p>
          <a:p>
            <a:r>
              <a:rPr lang="en-CA" sz="3600" dirty="0"/>
              <a:t>We will examine the qualities of these measurements.</a:t>
            </a:r>
          </a:p>
        </p:txBody>
      </p:sp>
    </p:spTree>
    <p:extLst>
      <p:ext uri="{BB962C8B-B14F-4D97-AF65-F5344CB8AC3E}">
        <p14:creationId xmlns:p14="http://schemas.microsoft.com/office/powerpoint/2010/main" val="29438574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B0114-13BF-4C61-9DA6-702EB10D0B2D}"/>
              </a:ext>
            </a:extLst>
          </p:cNvPr>
          <p:cNvSpPr>
            <a:spLocks noGrp="1"/>
          </p:cNvSpPr>
          <p:nvPr>
            <p:ph type="title"/>
          </p:nvPr>
        </p:nvSpPr>
        <p:spPr/>
        <p:txBody>
          <a:bodyPr/>
          <a:lstStyle/>
          <a:p>
            <a:r>
              <a:rPr lang="en-CA" dirty="0"/>
              <a:t>Leveraged buyout</a:t>
            </a:r>
          </a:p>
        </p:txBody>
      </p:sp>
      <p:sp>
        <p:nvSpPr>
          <p:cNvPr id="3" name="Content Placeholder 2">
            <a:extLst>
              <a:ext uri="{FF2B5EF4-FFF2-40B4-BE49-F238E27FC236}">
                <a16:creationId xmlns:a16="http://schemas.microsoft.com/office/drawing/2014/main" id="{F1B133C4-4794-4FD7-BD59-32303FD1196F}"/>
              </a:ext>
            </a:extLst>
          </p:cNvPr>
          <p:cNvSpPr>
            <a:spLocks noGrp="1"/>
          </p:cNvSpPr>
          <p:nvPr>
            <p:ph idx="1"/>
          </p:nvPr>
        </p:nvSpPr>
        <p:spPr/>
        <p:txBody>
          <a:bodyPr>
            <a:normAutofit/>
          </a:bodyPr>
          <a:lstStyle/>
          <a:p>
            <a:r>
              <a:rPr lang="en-CA" dirty="0"/>
              <a:t>In 1980s, there were many leveraged buyouts.</a:t>
            </a:r>
          </a:p>
          <a:p>
            <a:r>
              <a:rPr lang="en-CA" dirty="0"/>
              <a:t>At that time, many companies were underpriced.</a:t>
            </a:r>
          </a:p>
          <a:p>
            <a:r>
              <a:rPr lang="en-CA" dirty="0"/>
              <a:t>Two reasons may contribute for the underpricing of the companies.</a:t>
            </a:r>
          </a:p>
          <a:p>
            <a:r>
              <a:rPr lang="en-CA" dirty="0"/>
              <a:t>First, high oil price means profits shifts to oil producers instead of oil consumers. US was a net oil consumer.</a:t>
            </a:r>
          </a:p>
          <a:p>
            <a:r>
              <a:rPr lang="en-CA" dirty="0"/>
              <a:t>Second, high interest rate, a way to combat high inflation rate, makes future earnings less valuable. </a:t>
            </a:r>
          </a:p>
          <a:p>
            <a:r>
              <a:rPr lang="en-CA" dirty="0"/>
              <a:t>Later, both oil prices and interest rate dropped sharply.</a:t>
            </a:r>
          </a:p>
        </p:txBody>
      </p:sp>
    </p:spTree>
    <p:extLst>
      <p:ext uri="{BB962C8B-B14F-4D97-AF65-F5344CB8AC3E}">
        <p14:creationId xmlns:p14="http://schemas.microsoft.com/office/powerpoint/2010/main" val="26910444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BE9F9-60EF-40C2-951D-BF4BC589A91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FD6E6EB-96A6-44EC-B164-3F3153BD75E3}"/>
              </a:ext>
            </a:extLst>
          </p:cNvPr>
          <p:cNvSpPr>
            <a:spLocks noGrp="1"/>
          </p:cNvSpPr>
          <p:nvPr>
            <p:ph idx="1"/>
          </p:nvPr>
        </p:nvSpPr>
        <p:spPr/>
        <p:txBody>
          <a:bodyPr>
            <a:normAutofit fontScale="92500" lnSpcReduction="10000"/>
          </a:bodyPr>
          <a:lstStyle/>
          <a:p>
            <a:r>
              <a:rPr lang="en-CA" dirty="0"/>
              <a:t>Corporate raiders and managers borrow large sum of money to buy underpriced companies. </a:t>
            </a:r>
          </a:p>
          <a:p>
            <a:r>
              <a:rPr lang="en-CA" dirty="0"/>
              <a:t>Some sell the assets and liquidate the companies.</a:t>
            </a:r>
          </a:p>
          <a:p>
            <a:r>
              <a:rPr lang="en-CA" dirty="0"/>
              <a:t>They are usually financed by bonds.</a:t>
            </a:r>
          </a:p>
          <a:p>
            <a:r>
              <a:rPr lang="en-CA" dirty="0"/>
              <a:t>Since those bonds carry high risk, their yields are high. They are often called junk bonds.</a:t>
            </a:r>
          </a:p>
          <a:p>
            <a:r>
              <a:rPr lang="en-CA" dirty="0"/>
              <a:t>Many of those bonds were issued by Michael Milken. He was called junk bond king.</a:t>
            </a:r>
          </a:p>
          <a:p>
            <a:r>
              <a:rPr lang="en-CA" dirty="0"/>
              <a:t>Mainstream media are generally negative about leveraged buyouts</a:t>
            </a:r>
          </a:p>
          <a:p>
            <a:r>
              <a:rPr lang="en-CA" dirty="0"/>
              <a:t>Michael Milken was eventually charged, convicted and served a prison term.</a:t>
            </a:r>
          </a:p>
          <a:p>
            <a:endParaRPr lang="en-CA" dirty="0"/>
          </a:p>
        </p:txBody>
      </p:sp>
    </p:spTree>
    <p:extLst>
      <p:ext uri="{BB962C8B-B14F-4D97-AF65-F5344CB8AC3E}">
        <p14:creationId xmlns:p14="http://schemas.microsoft.com/office/powerpoint/2010/main" val="15766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D5366-AAFD-4D9D-AD82-97EC1A77CDE1}"/>
              </a:ext>
            </a:extLst>
          </p:cNvPr>
          <p:cNvSpPr>
            <a:spLocks noGrp="1"/>
          </p:cNvSpPr>
          <p:nvPr>
            <p:ph type="title"/>
          </p:nvPr>
        </p:nvSpPr>
        <p:spPr/>
        <p:txBody>
          <a:bodyPr/>
          <a:lstStyle/>
          <a:p>
            <a:r>
              <a:rPr lang="en-CA" dirty="0"/>
              <a:t>The idea of Michael Milken</a:t>
            </a:r>
          </a:p>
        </p:txBody>
      </p:sp>
      <p:sp>
        <p:nvSpPr>
          <p:cNvPr id="3" name="Content Placeholder 2">
            <a:extLst>
              <a:ext uri="{FF2B5EF4-FFF2-40B4-BE49-F238E27FC236}">
                <a16:creationId xmlns:a16="http://schemas.microsoft.com/office/drawing/2014/main" id="{559201A7-C4E9-4299-B461-54285CA6807D}"/>
              </a:ext>
            </a:extLst>
          </p:cNvPr>
          <p:cNvSpPr>
            <a:spLocks noGrp="1"/>
          </p:cNvSpPr>
          <p:nvPr>
            <p:ph idx="1"/>
          </p:nvPr>
        </p:nvSpPr>
        <p:spPr/>
        <p:txBody>
          <a:bodyPr>
            <a:normAutofit/>
          </a:bodyPr>
          <a:lstStyle/>
          <a:p>
            <a:r>
              <a:rPr lang="en-CA" dirty="0"/>
              <a:t>When Michael Milken was an undergraduate student at UC Berkeley, his teacher taught him CAPM.</a:t>
            </a:r>
          </a:p>
          <a:p>
            <a:r>
              <a:rPr lang="en-CA" dirty="0"/>
              <a:t>Usually, risky assets mean stocks in CAPM. But his teacher said bonds were neglected in theory and in the capital market. </a:t>
            </a:r>
          </a:p>
          <a:p>
            <a:r>
              <a:rPr lang="en-CA" dirty="0"/>
              <a:t>When an asset is neglected, its price is likely to be low. Its return is likely to be high. There are great potentials for the bond markets.</a:t>
            </a:r>
          </a:p>
          <a:p>
            <a:r>
              <a:rPr lang="en-CA" dirty="0"/>
              <a:t>This left deep impression on young Michael Milken. </a:t>
            </a:r>
          </a:p>
          <a:p>
            <a:r>
              <a:rPr lang="en-CA" dirty="0"/>
              <a:t>Later Milken made great use of bonds in his career. </a:t>
            </a:r>
          </a:p>
          <a:p>
            <a:r>
              <a:rPr lang="en-CA" dirty="0"/>
              <a:t>This is another simple idea with great applications.</a:t>
            </a:r>
          </a:p>
          <a:p>
            <a:endParaRPr lang="en-US" dirty="0"/>
          </a:p>
          <a:p>
            <a:endParaRPr lang="en-CA" dirty="0"/>
          </a:p>
        </p:txBody>
      </p:sp>
    </p:spTree>
    <p:extLst>
      <p:ext uri="{BB962C8B-B14F-4D97-AF65-F5344CB8AC3E}">
        <p14:creationId xmlns:p14="http://schemas.microsoft.com/office/powerpoint/2010/main" val="6678691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575E6-B2EC-49C0-95A1-9CAD16B19A78}"/>
              </a:ext>
            </a:extLst>
          </p:cNvPr>
          <p:cNvSpPr>
            <a:spLocks noGrp="1"/>
          </p:cNvSpPr>
          <p:nvPr>
            <p:ph type="title"/>
          </p:nvPr>
        </p:nvSpPr>
        <p:spPr/>
        <p:txBody>
          <a:bodyPr/>
          <a:lstStyle/>
          <a:p>
            <a:r>
              <a:rPr lang="en-CA" dirty="0"/>
              <a:t>Reference</a:t>
            </a:r>
          </a:p>
        </p:txBody>
      </p:sp>
      <p:sp>
        <p:nvSpPr>
          <p:cNvPr id="3" name="Content Placeholder 2">
            <a:extLst>
              <a:ext uri="{FF2B5EF4-FFF2-40B4-BE49-F238E27FC236}">
                <a16:creationId xmlns:a16="http://schemas.microsoft.com/office/drawing/2014/main" id="{2A54A858-EB17-4B34-A549-7CA69113E731}"/>
              </a:ext>
            </a:extLst>
          </p:cNvPr>
          <p:cNvSpPr>
            <a:spLocks noGrp="1"/>
          </p:cNvSpPr>
          <p:nvPr>
            <p:ph idx="1"/>
          </p:nvPr>
        </p:nvSpPr>
        <p:spPr/>
        <p:txBody>
          <a:bodyPr/>
          <a:lstStyle/>
          <a:p>
            <a:r>
              <a:rPr lang="en-CA" dirty="0">
                <a:hlinkClick r:id="rId2"/>
              </a:rPr>
              <a:t>https://www.investorsfriend.com/why-warren-buffett-bought-berkshire-hathaway/</a:t>
            </a:r>
            <a:endParaRPr lang="en-CA" dirty="0"/>
          </a:p>
          <a:p>
            <a:endParaRPr lang="en-CA" dirty="0"/>
          </a:p>
        </p:txBody>
      </p:sp>
    </p:spTree>
    <p:extLst>
      <p:ext uri="{BB962C8B-B14F-4D97-AF65-F5344CB8AC3E}">
        <p14:creationId xmlns:p14="http://schemas.microsoft.com/office/powerpoint/2010/main" val="22381023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D084C-6A42-4DF9-81DD-9BE1DAAC5B01}"/>
              </a:ext>
            </a:extLst>
          </p:cNvPr>
          <p:cNvSpPr>
            <a:spLocks noGrp="1"/>
          </p:cNvSpPr>
          <p:nvPr>
            <p:ph type="title"/>
          </p:nvPr>
        </p:nvSpPr>
        <p:spPr/>
        <p:txBody>
          <a:bodyPr/>
          <a:lstStyle/>
          <a:p>
            <a:r>
              <a:rPr lang="en-CA" dirty="0"/>
              <a:t>2. GEICO</a:t>
            </a:r>
          </a:p>
        </p:txBody>
      </p:sp>
      <p:sp>
        <p:nvSpPr>
          <p:cNvPr id="3" name="Content Placeholder 2">
            <a:extLst>
              <a:ext uri="{FF2B5EF4-FFF2-40B4-BE49-F238E27FC236}">
                <a16:creationId xmlns:a16="http://schemas.microsoft.com/office/drawing/2014/main" id="{BE194772-EFAA-4FA6-875E-B8F5FD23CF29}"/>
              </a:ext>
            </a:extLst>
          </p:cNvPr>
          <p:cNvSpPr>
            <a:spLocks noGrp="1"/>
          </p:cNvSpPr>
          <p:nvPr>
            <p:ph idx="1"/>
          </p:nvPr>
        </p:nvSpPr>
        <p:spPr/>
        <p:txBody>
          <a:bodyPr/>
          <a:lstStyle/>
          <a:p>
            <a:r>
              <a:rPr lang="en-CA" dirty="0"/>
              <a:t>What is GEICO? </a:t>
            </a:r>
          </a:p>
          <a:p>
            <a:r>
              <a:rPr lang="en-CA" dirty="0"/>
              <a:t>GEICO is Government Employees Insurance Company. </a:t>
            </a:r>
          </a:p>
          <a:p>
            <a:r>
              <a:rPr lang="en-CA" dirty="0"/>
              <a:t>The founder of GEICO had a simple vision. GEICO sold insurance policies only to government employees. </a:t>
            </a:r>
          </a:p>
          <a:p>
            <a:r>
              <a:rPr lang="en-CA" dirty="0"/>
              <a:t>Government employees are usually very conservative. They rarely get into accidents. Hence insurance companies rarely have to pay for the costs from car accidents.</a:t>
            </a:r>
          </a:p>
          <a:p>
            <a:r>
              <a:rPr lang="en-CA" dirty="0"/>
              <a:t>This simple idea turns out to be very profitable for the insurance company. </a:t>
            </a:r>
          </a:p>
        </p:txBody>
      </p:sp>
    </p:spTree>
    <p:extLst>
      <p:ext uri="{BB962C8B-B14F-4D97-AF65-F5344CB8AC3E}">
        <p14:creationId xmlns:p14="http://schemas.microsoft.com/office/powerpoint/2010/main" val="32485037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9840B-F30E-4A43-AD88-9B02E3968C3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76495AF-98C2-4D4B-9F6D-03983121DCAE}"/>
              </a:ext>
            </a:extLst>
          </p:cNvPr>
          <p:cNvSpPr>
            <a:spLocks noGrp="1"/>
          </p:cNvSpPr>
          <p:nvPr>
            <p:ph idx="1"/>
          </p:nvPr>
        </p:nvSpPr>
        <p:spPr/>
        <p:txBody>
          <a:bodyPr/>
          <a:lstStyle/>
          <a:p>
            <a:r>
              <a:rPr lang="en-CA" dirty="0"/>
              <a:t>Buffett first visited GEICO office in 1951, when he was a 21 years old student.</a:t>
            </a:r>
          </a:p>
          <a:p>
            <a:r>
              <a:rPr lang="en-CA" dirty="0"/>
              <a:t>Buffett bought some GEICO stocks and sold them one year later at 50% return.</a:t>
            </a:r>
          </a:p>
          <a:p>
            <a:r>
              <a:rPr lang="en-CA" dirty="0"/>
              <a:t>The stock price soared continuously.</a:t>
            </a:r>
          </a:p>
          <a:p>
            <a:r>
              <a:rPr lang="en-CA" dirty="0"/>
              <a:t>This taught him to hold stocks of good companies for a long term.</a:t>
            </a:r>
          </a:p>
          <a:p>
            <a:endParaRPr lang="en-CA" dirty="0"/>
          </a:p>
        </p:txBody>
      </p:sp>
    </p:spTree>
    <p:extLst>
      <p:ext uri="{BB962C8B-B14F-4D97-AF65-F5344CB8AC3E}">
        <p14:creationId xmlns:p14="http://schemas.microsoft.com/office/powerpoint/2010/main" val="39006285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A9EB4-2E68-4D5F-9701-D5E6281B0D6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5335035-06E2-4DE7-8EF4-E76F28C38E85}"/>
              </a:ext>
            </a:extLst>
          </p:cNvPr>
          <p:cNvSpPr>
            <a:spLocks noGrp="1"/>
          </p:cNvSpPr>
          <p:nvPr>
            <p:ph idx="1"/>
          </p:nvPr>
        </p:nvSpPr>
        <p:spPr/>
        <p:txBody>
          <a:bodyPr/>
          <a:lstStyle/>
          <a:p>
            <a:r>
              <a:rPr lang="en-CA" dirty="0"/>
              <a:t>In 1976, the founder died. His son took over.</a:t>
            </a:r>
          </a:p>
          <a:p>
            <a:r>
              <a:rPr lang="en-CA" dirty="0"/>
              <a:t>The new heir initiated a new strategy of aggressive growth.</a:t>
            </a:r>
          </a:p>
          <a:p>
            <a:r>
              <a:rPr lang="en-CA" dirty="0"/>
              <a:t>In the market of car insurance, few drivers are not covered by insurance. Those few are usually bad drivers.</a:t>
            </a:r>
          </a:p>
          <a:p>
            <a:r>
              <a:rPr lang="en-CA" dirty="0"/>
              <a:t>Many new clients are high risk drivers who couldn’t get insurance elsewhere.</a:t>
            </a:r>
          </a:p>
          <a:p>
            <a:r>
              <a:rPr lang="en-CA" dirty="0"/>
              <a:t>Claims skyrocketed. Company run out of cash. It was going to bankrupt.</a:t>
            </a:r>
          </a:p>
          <a:p>
            <a:r>
              <a:rPr lang="en-CA" dirty="0"/>
              <a:t>The new heir committed suicide.</a:t>
            </a:r>
          </a:p>
        </p:txBody>
      </p:sp>
    </p:spTree>
    <p:extLst>
      <p:ext uri="{BB962C8B-B14F-4D97-AF65-F5344CB8AC3E}">
        <p14:creationId xmlns:p14="http://schemas.microsoft.com/office/powerpoint/2010/main" val="34528034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63ED5-DE13-4817-862E-D563918996D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476B7A7-017F-4E2D-818D-4F40221169CE}"/>
              </a:ext>
            </a:extLst>
          </p:cNvPr>
          <p:cNvSpPr>
            <a:spLocks noGrp="1"/>
          </p:cNvSpPr>
          <p:nvPr>
            <p:ph idx="1"/>
          </p:nvPr>
        </p:nvSpPr>
        <p:spPr/>
        <p:txBody>
          <a:bodyPr/>
          <a:lstStyle/>
          <a:p>
            <a:r>
              <a:rPr lang="en-CA" dirty="0"/>
              <a:t>Buffett got the opportunity to buy many shares at rock bottom prices.</a:t>
            </a:r>
          </a:p>
          <a:p>
            <a:r>
              <a:rPr lang="en-CA" dirty="0"/>
              <a:t>After he took control of the company, he arranged Salomon Brothers, an investment bank, to have a bond issuance for GEICO.</a:t>
            </a:r>
          </a:p>
          <a:p>
            <a:r>
              <a:rPr lang="en-CA" dirty="0"/>
              <a:t>With fresh cash infusion, GEICO quickly restored financial health.</a:t>
            </a:r>
          </a:p>
          <a:p>
            <a:r>
              <a:rPr lang="en-CA" dirty="0"/>
              <a:t>In 1996, Buffett bought out GEICO and turn it private. It becomes a wholly owned subsidiary of Berkshire Hathaway.</a:t>
            </a:r>
          </a:p>
        </p:txBody>
      </p:sp>
    </p:spTree>
    <p:extLst>
      <p:ext uri="{BB962C8B-B14F-4D97-AF65-F5344CB8AC3E}">
        <p14:creationId xmlns:p14="http://schemas.microsoft.com/office/powerpoint/2010/main" val="17892121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A8A43-8696-4BC4-A5AD-A087E2DCF374}"/>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id="{00D3353F-EB12-4DC4-9AD3-08DF8E243323}"/>
              </a:ext>
            </a:extLst>
          </p:cNvPr>
          <p:cNvSpPr>
            <a:spLocks noGrp="1"/>
          </p:cNvSpPr>
          <p:nvPr>
            <p:ph idx="1"/>
          </p:nvPr>
        </p:nvSpPr>
        <p:spPr/>
        <p:txBody>
          <a:bodyPr/>
          <a:lstStyle/>
          <a:p>
            <a:r>
              <a:rPr lang="en-CA" dirty="0"/>
              <a:t>We like to buy stocks of good companies. But good companies are expensive.</a:t>
            </a:r>
          </a:p>
          <a:p>
            <a:r>
              <a:rPr lang="en-CA" dirty="0"/>
              <a:t>However if we wait long enough, if we are patient enough, even a good company will make big mistakes.</a:t>
            </a:r>
          </a:p>
          <a:p>
            <a:r>
              <a:rPr lang="en-CA" dirty="0"/>
              <a:t>This creates buying opportunity.</a:t>
            </a:r>
          </a:p>
          <a:p>
            <a:r>
              <a:rPr lang="en-CA" dirty="0"/>
              <a:t>Buffett has the ability to secure financing when needed.</a:t>
            </a:r>
          </a:p>
          <a:p>
            <a:r>
              <a:rPr lang="en-CA" dirty="0"/>
              <a:t>GEICO is considered as Buffett’s most successful investment.</a:t>
            </a:r>
          </a:p>
          <a:p>
            <a:r>
              <a:rPr lang="en-CA" dirty="0"/>
              <a:t>Insurance business is the core of Berkshire Hathaway.</a:t>
            </a:r>
          </a:p>
          <a:p>
            <a:r>
              <a:rPr lang="en-CA" dirty="0"/>
              <a:t>There is a good reason for second generation rich to be conservative.</a:t>
            </a:r>
          </a:p>
        </p:txBody>
      </p:sp>
    </p:spTree>
    <p:extLst>
      <p:ext uri="{BB962C8B-B14F-4D97-AF65-F5344CB8AC3E}">
        <p14:creationId xmlns:p14="http://schemas.microsoft.com/office/powerpoint/2010/main" val="22717835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6D41D-19D5-418B-8668-7EBE809200A8}"/>
              </a:ext>
            </a:extLst>
          </p:cNvPr>
          <p:cNvSpPr>
            <a:spLocks noGrp="1"/>
          </p:cNvSpPr>
          <p:nvPr>
            <p:ph type="title"/>
          </p:nvPr>
        </p:nvSpPr>
        <p:spPr/>
        <p:txBody>
          <a:bodyPr/>
          <a:lstStyle/>
          <a:p>
            <a:r>
              <a:rPr lang="en-CA" dirty="0"/>
              <a:t>Reference</a:t>
            </a:r>
          </a:p>
        </p:txBody>
      </p:sp>
      <p:sp>
        <p:nvSpPr>
          <p:cNvPr id="3" name="Content Placeholder 2">
            <a:extLst>
              <a:ext uri="{FF2B5EF4-FFF2-40B4-BE49-F238E27FC236}">
                <a16:creationId xmlns:a16="http://schemas.microsoft.com/office/drawing/2014/main" id="{4FD8D830-A4BB-47FE-88C9-DC87E57CE672}"/>
              </a:ext>
            </a:extLst>
          </p:cNvPr>
          <p:cNvSpPr>
            <a:spLocks noGrp="1"/>
          </p:cNvSpPr>
          <p:nvPr>
            <p:ph idx="1"/>
          </p:nvPr>
        </p:nvSpPr>
        <p:spPr/>
        <p:txBody>
          <a:bodyPr/>
          <a:lstStyle/>
          <a:p>
            <a:r>
              <a:rPr lang="en-CA" dirty="0">
                <a:hlinkClick r:id="rId2"/>
              </a:rPr>
              <a:t>https://www.fool.com/investing/2019/12/29/heres-how-much-money-warren-buffett-has-made-in-ge.aspx</a:t>
            </a:r>
            <a:endParaRPr lang="en-CA" dirty="0"/>
          </a:p>
        </p:txBody>
      </p:sp>
    </p:spTree>
    <p:extLst>
      <p:ext uri="{BB962C8B-B14F-4D97-AF65-F5344CB8AC3E}">
        <p14:creationId xmlns:p14="http://schemas.microsoft.com/office/powerpoint/2010/main" val="1081887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C6894-C4FE-4807-96B5-3CD6EA7644DC}"/>
              </a:ext>
            </a:extLst>
          </p:cNvPr>
          <p:cNvSpPr>
            <a:spLocks noGrp="1"/>
          </p:cNvSpPr>
          <p:nvPr>
            <p:ph type="title"/>
          </p:nvPr>
        </p:nvSpPr>
        <p:spPr/>
        <p:txBody>
          <a:bodyPr/>
          <a:lstStyle/>
          <a:p>
            <a:r>
              <a:rPr lang="en-CA" dirty="0"/>
              <a:t>Asset valuation with WACC</a:t>
            </a:r>
          </a:p>
        </p:txBody>
      </p:sp>
      <p:sp>
        <p:nvSpPr>
          <p:cNvPr id="3" name="Content Placeholder 2">
            <a:extLst>
              <a:ext uri="{FF2B5EF4-FFF2-40B4-BE49-F238E27FC236}">
                <a16:creationId xmlns:a16="http://schemas.microsoft.com/office/drawing/2014/main" id="{58C825D6-DF19-4985-B922-3032DB269CE0}"/>
              </a:ext>
            </a:extLst>
          </p:cNvPr>
          <p:cNvSpPr>
            <a:spLocks noGrp="1"/>
          </p:cNvSpPr>
          <p:nvPr>
            <p:ph idx="1"/>
          </p:nvPr>
        </p:nvSpPr>
        <p:spPr/>
        <p:txBody>
          <a:bodyPr>
            <a:normAutofit/>
          </a:bodyPr>
          <a:lstStyle/>
          <a:p>
            <a:r>
              <a:rPr lang="en-CA" sz="3600" dirty="0"/>
              <a:t>WACC is the key discount rate in asset valuation.</a:t>
            </a:r>
          </a:p>
          <a:p>
            <a:r>
              <a:rPr lang="en-CA" sz="3600" dirty="0"/>
              <a:t>We will go over an example of asset valuation with WACC</a:t>
            </a:r>
          </a:p>
        </p:txBody>
      </p:sp>
    </p:spTree>
    <p:extLst>
      <p:ext uri="{BB962C8B-B14F-4D97-AF65-F5344CB8AC3E}">
        <p14:creationId xmlns:p14="http://schemas.microsoft.com/office/powerpoint/2010/main" val="19209617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57184-485C-4189-8CA8-63F4F631AF7E}"/>
              </a:ext>
            </a:extLst>
          </p:cNvPr>
          <p:cNvSpPr>
            <a:spLocks noGrp="1"/>
          </p:cNvSpPr>
          <p:nvPr>
            <p:ph type="title"/>
          </p:nvPr>
        </p:nvSpPr>
        <p:spPr/>
        <p:txBody>
          <a:bodyPr/>
          <a:lstStyle/>
          <a:p>
            <a:r>
              <a:rPr lang="en-CA" dirty="0"/>
              <a:t>3. Swap P&amp;G shares for Duracell</a:t>
            </a:r>
          </a:p>
        </p:txBody>
      </p:sp>
      <p:sp>
        <p:nvSpPr>
          <p:cNvPr id="3" name="Content Placeholder 2">
            <a:extLst>
              <a:ext uri="{FF2B5EF4-FFF2-40B4-BE49-F238E27FC236}">
                <a16:creationId xmlns:a16="http://schemas.microsoft.com/office/drawing/2014/main" id="{DBC25DEC-AD80-417C-8204-14FDF236F3C8}"/>
              </a:ext>
            </a:extLst>
          </p:cNvPr>
          <p:cNvSpPr>
            <a:spLocks noGrp="1"/>
          </p:cNvSpPr>
          <p:nvPr>
            <p:ph idx="1"/>
          </p:nvPr>
        </p:nvSpPr>
        <p:spPr/>
        <p:txBody>
          <a:bodyPr/>
          <a:lstStyle/>
          <a:p>
            <a:r>
              <a:rPr lang="en-CA" dirty="0"/>
              <a:t>Berkshire Hathaway owns about 1% P&amp;G shares</a:t>
            </a:r>
          </a:p>
          <a:p>
            <a:r>
              <a:rPr lang="en-CA" dirty="0"/>
              <a:t>In 2014, Buffett swap these P&amp;G shares with Duracell, a battery company. Duracell was wholly owned by P&amp;G at that time.</a:t>
            </a:r>
          </a:p>
          <a:p>
            <a:r>
              <a:rPr lang="en-CA" dirty="0"/>
              <a:t>The 1% P&amp;G shares worth 4.7 billion. </a:t>
            </a:r>
          </a:p>
          <a:p>
            <a:r>
              <a:rPr lang="en-CA" dirty="0"/>
              <a:t>P&amp;G injected 1.7 billion cash into Duracell before the swap.</a:t>
            </a:r>
          </a:p>
          <a:p>
            <a:r>
              <a:rPr lang="en-CA" dirty="0"/>
              <a:t>Duracell was valued at 3 billion dollar. </a:t>
            </a:r>
          </a:p>
        </p:txBody>
      </p:sp>
    </p:spTree>
    <p:extLst>
      <p:ext uri="{BB962C8B-B14F-4D97-AF65-F5344CB8AC3E}">
        <p14:creationId xmlns:p14="http://schemas.microsoft.com/office/powerpoint/2010/main" val="1982431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A8949-4875-416F-8FF3-69CF05CBC2B9}"/>
              </a:ext>
            </a:extLst>
          </p:cNvPr>
          <p:cNvSpPr>
            <a:spLocks noGrp="1"/>
          </p:cNvSpPr>
          <p:nvPr>
            <p:ph type="title"/>
          </p:nvPr>
        </p:nvSpPr>
        <p:spPr/>
        <p:txBody>
          <a:bodyPr/>
          <a:lstStyle/>
          <a:p>
            <a:r>
              <a:rPr lang="en-CA" dirty="0"/>
              <a:t>Benefits of the swap</a:t>
            </a:r>
          </a:p>
        </p:txBody>
      </p:sp>
      <p:sp>
        <p:nvSpPr>
          <p:cNvPr id="3" name="Content Placeholder 2">
            <a:extLst>
              <a:ext uri="{FF2B5EF4-FFF2-40B4-BE49-F238E27FC236}">
                <a16:creationId xmlns:a16="http://schemas.microsoft.com/office/drawing/2014/main" id="{AE2A98D0-3556-4508-A24E-A6FD9735C9AD}"/>
              </a:ext>
            </a:extLst>
          </p:cNvPr>
          <p:cNvSpPr>
            <a:spLocks noGrp="1"/>
          </p:cNvSpPr>
          <p:nvPr>
            <p:ph idx="1"/>
          </p:nvPr>
        </p:nvSpPr>
        <p:spPr/>
        <p:txBody>
          <a:bodyPr/>
          <a:lstStyle/>
          <a:p>
            <a:r>
              <a:rPr lang="en-CA" dirty="0"/>
              <a:t>Avoid capital gain tax when Berkshire Hathaway unloaded P&amp;G shares</a:t>
            </a:r>
          </a:p>
          <a:p>
            <a:r>
              <a:rPr lang="en-CA" dirty="0"/>
              <a:t>By owning a whole company Duracell, instead part of P&amp;G, Berkshire Hathaway greatly reduces its tax obligation.</a:t>
            </a:r>
          </a:p>
          <a:p>
            <a:endParaRPr lang="en-CA" dirty="0"/>
          </a:p>
        </p:txBody>
      </p:sp>
    </p:spTree>
    <p:extLst>
      <p:ext uri="{BB962C8B-B14F-4D97-AF65-F5344CB8AC3E}">
        <p14:creationId xmlns:p14="http://schemas.microsoft.com/office/powerpoint/2010/main" val="733991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AA34F-363A-4F74-ADFF-EE4C728D8B07}"/>
              </a:ext>
            </a:extLst>
          </p:cNvPr>
          <p:cNvSpPr>
            <a:spLocks noGrp="1"/>
          </p:cNvSpPr>
          <p:nvPr>
            <p:ph type="title"/>
          </p:nvPr>
        </p:nvSpPr>
        <p:spPr/>
        <p:txBody>
          <a:bodyPr/>
          <a:lstStyle/>
          <a:p>
            <a:r>
              <a:rPr lang="en-CA" dirty="0"/>
              <a:t>Owning whole or part?</a:t>
            </a:r>
          </a:p>
        </p:txBody>
      </p:sp>
      <p:sp>
        <p:nvSpPr>
          <p:cNvPr id="3" name="Content Placeholder 2">
            <a:extLst>
              <a:ext uri="{FF2B5EF4-FFF2-40B4-BE49-F238E27FC236}">
                <a16:creationId xmlns:a16="http://schemas.microsoft.com/office/drawing/2014/main" id="{229CD0D5-74CA-4759-AF2E-4A030088C760}"/>
              </a:ext>
            </a:extLst>
          </p:cNvPr>
          <p:cNvSpPr>
            <a:spLocks noGrp="1"/>
          </p:cNvSpPr>
          <p:nvPr>
            <p:ph idx="1"/>
          </p:nvPr>
        </p:nvSpPr>
        <p:spPr/>
        <p:txBody>
          <a:bodyPr>
            <a:normAutofit/>
          </a:bodyPr>
          <a:lstStyle/>
          <a:p>
            <a:r>
              <a:rPr lang="en-CA" dirty="0"/>
              <a:t>Owning the whole company greatly reduces tax obligations and regulation costs. </a:t>
            </a:r>
          </a:p>
          <a:p>
            <a:r>
              <a:rPr lang="en-CA" dirty="0"/>
              <a:t>Public companies need to pay annual fees to listing exchanges and pay auditing firms higher fees. The entry fee for NYSE is about half million dollar for a </a:t>
            </a:r>
            <a:r>
              <a:rPr lang="en-CA" dirty="0" err="1"/>
              <a:t>comapny</a:t>
            </a:r>
            <a:r>
              <a:rPr lang="en-CA" dirty="0"/>
              <a:t>. The listing fee for NYSE is up to half million dollar per year.</a:t>
            </a:r>
          </a:p>
          <a:p>
            <a:r>
              <a:rPr lang="en-US" altLang="zh-CN" dirty="0"/>
              <a:t>Management in public companies are under more constrains. They tend to focus on short term results.</a:t>
            </a:r>
          </a:p>
          <a:p>
            <a:r>
              <a:rPr lang="en-US" dirty="0"/>
              <a:t>With good management, private companies can generate higher returns.</a:t>
            </a:r>
          </a:p>
          <a:p>
            <a:endParaRPr lang="en-CA" dirty="0"/>
          </a:p>
          <a:p>
            <a:endParaRPr lang="en-CA" dirty="0"/>
          </a:p>
        </p:txBody>
      </p:sp>
    </p:spTree>
    <p:extLst>
      <p:ext uri="{BB962C8B-B14F-4D97-AF65-F5344CB8AC3E}">
        <p14:creationId xmlns:p14="http://schemas.microsoft.com/office/powerpoint/2010/main" val="17680963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8409B-D0C9-4EE7-8D6A-BCBDB7337389}"/>
              </a:ext>
            </a:extLst>
          </p:cNvPr>
          <p:cNvSpPr>
            <a:spLocks noGrp="1"/>
          </p:cNvSpPr>
          <p:nvPr>
            <p:ph type="title"/>
          </p:nvPr>
        </p:nvSpPr>
        <p:spPr/>
        <p:txBody>
          <a:bodyPr/>
          <a:lstStyle/>
          <a:p>
            <a:r>
              <a:rPr lang="en-CA" dirty="0"/>
              <a:t>Owning whole or part? (Continued)</a:t>
            </a:r>
          </a:p>
        </p:txBody>
      </p:sp>
      <p:sp>
        <p:nvSpPr>
          <p:cNvPr id="3" name="Content Placeholder 2">
            <a:extLst>
              <a:ext uri="{FF2B5EF4-FFF2-40B4-BE49-F238E27FC236}">
                <a16:creationId xmlns:a16="http://schemas.microsoft.com/office/drawing/2014/main" id="{7CA0E313-6F5B-4A46-9D22-4F0A51F6231F}"/>
              </a:ext>
            </a:extLst>
          </p:cNvPr>
          <p:cNvSpPr>
            <a:spLocks noGrp="1"/>
          </p:cNvSpPr>
          <p:nvPr>
            <p:ph idx="1"/>
          </p:nvPr>
        </p:nvSpPr>
        <p:spPr/>
        <p:txBody>
          <a:bodyPr>
            <a:normAutofit lnSpcReduction="10000"/>
          </a:bodyPr>
          <a:lstStyle/>
          <a:p>
            <a:r>
              <a:rPr lang="en-US" dirty="0"/>
              <a:t>Warren Buffett turned many publicly listed companies into private companies.</a:t>
            </a:r>
          </a:p>
          <a:p>
            <a:r>
              <a:rPr lang="en-US" dirty="0"/>
              <a:t>This is probably the most important reason why he can generate higher return than average publicly listed companies. </a:t>
            </a:r>
            <a:endParaRPr lang="en-CA" dirty="0"/>
          </a:p>
          <a:p>
            <a:r>
              <a:rPr lang="en-CA" dirty="0"/>
              <a:t>But shares of public companies are more liquid. People can get rid of shares of public companies easily.</a:t>
            </a:r>
          </a:p>
          <a:p>
            <a:r>
              <a:rPr lang="en-CA" dirty="0"/>
              <a:t>In many cases, people can not liquidate their shares in private companies easily. They often have to incur substantial loss when they do so.</a:t>
            </a:r>
          </a:p>
          <a:p>
            <a:r>
              <a:rPr lang="en-CA" dirty="0"/>
              <a:t>To own whole companies, it requires great management skills.</a:t>
            </a:r>
          </a:p>
        </p:txBody>
      </p:sp>
    </p:spTree>
    <p:extLst>
      <p:ext uri="{BB962C8B-B14F-4D97-AF65-F5344CB8AC3E}">
        <p14:creationId xmlns:p14="http://schemas.microsoft.com/office/powerpoint/2010/main" val="37877336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F71A7-104E-4EB9-84CB-11FA611ABA98}"/>
              </a:ext>
            </a:extLst>
          </p:cNvPr>
          <p:cNvSpPr>
            <a:spLocks noGrp="1"/>
          </p:cNvSpPr>
          <p:nvPr>
            <p:ph type="title"/>
          </p:nvPr>
        </p:nvSpPr>
        <p:spPr/>
        <p:txBody>
          <a:bodyPr/>
          <a:lstStyle/>
          <a:p>
            <a:r>
              <a:rPr lang="en-CA" dirty="0"/>
              <a:t>Further discussion</a:t>
            </a:r>
          </a:p>
        </p:txBody>
      </p:sp>
      <p:sp>
        <p:nvSpPr>
          <p:cNvPr id="3" name="Content Placeholder 2">
            <a:extLst>
              <a:ext uri="{FF2B5EF4-FFF2-40B4-BE49-F238E27FC236}">
                <a16:creationId xmlns:a16="http://schemas.microsoft.com/office/drawing/2014/main" id="{54CD4182-5439-40EA-BD01-6400BBA9DC78}"/>
              </a:ext>
            </a:extLst>
          </p:cNvPr>
          <p:cNvSpPr>
            <a:spLocks noGrp="1"/>
          </p:cNvSpPr>
          <p:nvPr>
            <p:ph idx="1"/>
          </p:nvPr>
        </p:nvSpPr>
        <p:spPr/>
        <p:txBody>
          <a:bodyPr>
            <a:normAutofit fontScale="92500" lnSpcReduction="10000"/>
          </a:bodyPr>
          <a:lstStyle/>
          <a:p>
            <a:r>
              <a:rPr lang="en-CA" dirty="0"/>
              <a:t>Do you prefer to work in a large organization, where you have a small stake of a large asset, or own a small company, where you have a large stake of a small asset?</a:t>
            </a:r>
          </a:p>
          <a:p>
            <a:r>
              <a:rPr lang="en-CA" dirty="0"/>
              <a:t>In old time, most people work for their own families or small businesses.</a:t>
            </a:r>
          </a:p>
          <a:p>
            <a:r>
              <a:rPr lang="en-CA" dirty="0"/>
              <a:t>However, with increasingly high tax rate and high regulatory costs, less people start their own business or work for small family businesses. </a:t>
            </a:r>
          </a:p>
          <a:p>
            <a:r>
              <a:rPr lang="en-CA" dirty="0"/>
              <a:t>In pension systems, incomes from every company and individual are deducted. But the pension deductions mostly flow to large publicly trade companies. This is very detrimental for those self employed and working for small companies and very beneficial to those working for large publicly traded companies.</a:t>
            </a:r>
          </a:p>
          <a:p>
            <a:endParaRPr lang="en-CA" dirty="0"/>
          </a:p>
          <a:p>
            <a:endParaRPr lang="en-CA" dirty="0"/>
          </a:p>
        </p:txBody>
      </p:sp>
    </p:spTree>
    <p:extLst>
      <p:ext uri="{BB962C8B-B14F-4D97-AF65-F5344CB8AC3E}">
        <p14:creationId xmlns:p14="http://schemas.microsoft.com/office/powerpoint/2010/main" val="24326353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91750-6D95-4442-A65C-5421F29079E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DE9BEE8-0348-4BEE-B82E-CF5827B4D01C}"/>
              </a:ext>
            </a:extLst>
          </p:cNvPr>
          <p:cNvSpPr>
            <a:spLocks noGrp="1"/>
          </p:cNvSpPr>
          <p:nvPr>
            <p:ph idx="1"/>
          </p:nvPr>
        </p:nvSpPr>
        <p:spPr/>
        <p:txBody>
          <a:bodyPr/>
          <a:lstStyle/>
          <a:p>
            <a:r>
              <a:rPr lang="en-US" dirty="0"/>
              <a:t>“The natural road from nothingness to greatness is to forget that one is a gram and to feel that one is one millionth of a ton!” (From We, by Zamyatin, 1924)</a:t>
            </a:r>
          </a:p>
          <a:p>
            <a:r>
              <a:rPr lang="en-CA" dirty="0"/>
              <a:t>Government jobs and highly regulated businesses become more attractive than small family businesses.</a:t>
            </a:r>
            <a:r>
              <a:rPr lang="en-US"/>
              <a:t> </a:t>
            </a:r>
            <a:endParaRPr lang="en-US" dirty="0"/>
          </a:p>
          <a:p>
            <a:r>
              <a:rPr lang="en-US" dirty="0"/>
              <a:t>Most people prefer to work for large companies instead of small. </a:t>
            </a:r>
            <a:endParaRPr lang="en-CA" dirty="0"/>
          </a:p>
        </p:txBody>
      </p:sp>
    </p:spTree>
    <p:extLst>
      <p:ext uri="{BB962C8B-B14F-4D97-AF65-F5344CB8AC3E}">
        <p14:creationId xmlns:p14="http://schemas.microsoft.com/office/powerpoint/2010/main" val="20965555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EAE1D-98F9-4AFC-9FB6-02D59020FE06}"/>
              </a:ext>
            </a:extLst>
          </p:cNvPr>
          <p:cNvSpPr>
            <a:spLocks noGrp="1"/>
          </p:cNvSpPr>
          <p:nvPr>
            <p:ph type="title"/>
          </p:nvPr>
        </p:nvSpPr>
        <p:spPr/>
        <p:txBody>
          <a:bodyPr/>
          <a:lstStyle/>
          <a:p>
            <a:r>
              <a:rPr lang="en-CA" dirty="0"/>
              <a:t>Reference</a:t>
            </a:r>
          </a:p>
        </p:txBody>
      </p:sp>
      <p:sp>
        <p:nvSpPr>
          <p:cNvPr id="3" name="Content Placeholder 2">
            <a:extLst>
              <a:ext uri="{FF2B5EF4-FFF2-40B4-BE49-F238E27FC236}">
                <a16:creationId xmlns:a16="http://schemas.microsoft.com/office/drawing/2014/main" id="{7674A4EA-8A73-4752-9FE0-A6D880552506}"/>
              </a:ext>
            </a:extLst>
          </p:cNvPr>
          <p:cNvSpPr>
            <a:spLocks noGrp="1"/>
          </p:cNvSpPr>
          <p:nvPr>
            <p:ph idx="1"/>
          </p:nvPr>
        </p:nvSpPr>
        <p:spPr/>
        <p:txBody>
          <a:bodyPr/>
          <a:lstStyle/>
          <a:p>
            <a:r>
              <a:rPr lang="en-CA" dirty="0">
                <a:hlinkClick r:id="rId2"/>
              </a:rPr>
              <a:t>https://ca.finance.yahoo.com/news/berkshire-hathaway-swap-holdings-p-180851235.html</a:t>
            </a:r>
            <a:endParaRPr lang="en-CA" dirty="0"/>
          </a:p>
          <a:p>
            <a:r>
              <a:rPr lang="en-CA" dirty="0">
                <a:hlinkClick r:id="rId3"/>
              </a:rPr>
              <a:t>http://mazorsedge.com/berkshire-hathaway-saves-billions-with-capital-gains-tax-strategy/</a:t>
            </a:r>
            <a:endParaRPr lang="en-CA" dirty="0"/>
          </a:p>
          <a:p>
            <a:endParaRPr lang="en-CA" dirty="0"/>
          </a:p>
        </p:txBody>
      </p:sp>
    </p:spTree>
    <p:extLst>
      <p:ext uri="{BB962C8B-B14F-4D97-AF65-F5344CB8AC3E}">
        <p14:creationId xmlns:p14="http://schemas.microsoft.com/office/powerpoint/2010/main" val="14937743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AEB82-27BE-4C72-B4A3-3108BDFF2EFE}"/>
              </a:ext>
            </a:extLst>
          </p:cNvPr>
          <p:cNvSpPr>
            <a:spLocks noGrp="1"/>
          </p:cNvSpPr>
          <p:nvPr>
            <p:ph type="title"/>
          </p:nvPr>
        </p:nvSpPr>
        <p:spPr/>
        <p:txBody>
          <a:bodyPr/>
          <a:lstStyle/>
          <a:p>
            <a:r>
              <a:rPr lang="en-US" dirty="0"/>
              <a:t>Concluding remarks</a:t>
            </a:r>
            <a:endParaRPr lang="en-CA" dirty="0"/>
          </a:p>
        </p:txBody>
      </p:sp>
      <p:sp>
        <p:nvSpPr>
          <p:cNvPr id="3" name="Content Placeholder 2">
            <a:extLst>
              <a:ext uri="{FF2B5EF4-FFF2-40B4-BE49-F238E27FC236}">
                <a16:creationId xmlns:a16="http://schemas.microsoft.com/office/drawing/2014/main" id="{E7928558-0580-4C57-9BD3-95F045D3D687}"/>
              </a:ext>
            </a:extLst>
          </p:cNvPr>
          <p:cNvSpPr>
            <a:spLocks noGrp="1"/>
          </p:cNvSpPr>
          <p:nvPr>
            <p:ph idx="1"/>
          </p:nvPr>
        </p:nvSpPr>
        <p:spPr/>
        <p:txBody>
          <a:bodyPr/>
          <a:lstStyle/>
          <a:p>
            <a:r>
              <a:rPr lang="en-US" dirty="0"/>
              <a:t>To do well in investment and finance, we need to </a:t>
            </a:r>
            <a:r>
              <a:rPr lang="en-CA" dirty="0"/>
              <a:t>be able to engage in non-financial activities, such as management. </a:t>
            </a:r>
          </a:p>
          <a:p>
            <a:r>
              <a:rPr lang="en-CA" dirty="0"/>
              <a:t>We also need to understand finance better. </a:t>
            </a:r>
          </a:p>
          <a:p>
            <a:r>
              <a:rPr lang="en-CA" dirty="0"/>
              <a:t>We will try to integrate management and financial activities together.</a:t>
            </a:r>
          </a:p>
          <a:p>
            <a:r>
              <a:rPr lang="en-CA" dirty="0"/>
              <a:t>These are the main goals of our course. </a:t>
            </a:r>
          </a:p>
          <a:p>
            <a:endParaRPr lang="en-CA" dirty="0"/>
          </a:p>
        </p:txBody>
      </p:sp>
    </p:spTree>
    <p:extLst>
      <p:ext uri="{BB962C8B-B14F-4D97-AF65-F5344CB8AC3E}">
        <p14:creationId xmlns:p14="http://schemas.microsoft.com/office/powerpoint/2010/main" val="30092216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E76C5-1E7F-45D0-92C6-B5EBF4DB4F9A}"/>
              </a:ext>
            </a:extLst>
          </p:cNvPr>
          <p:cNvSpPr>
            <a:spLocks noGrp="1"/>
          </p:cNvSpPr>
          <p:nvPr>
            <p:ph type="ctrTitle"/>
          </p:nvPr>
        </p:nvSpPr>
        <p:spPr/>
        <p:txBody>
          <a:bodyPr/>
          <a:lstStyle/>
          <a:p>
            <a:r>
              <a:rPr lang="en-CA" dirty="0"/>
              <a:t>Semester Plan and Assessment Method</a:t>
            </a:r>
          </a:p>
        </p:txBody>
      </p:sp>
      <p:sp>
        <p:nvSpPr>
          <p:cNvPr id="3" name="Subtitle 2">
            <a:extLst>
              <a:ext uri="{FF2B5EF4-FFF2-40B4-BE49-F238E27FC236}">
                <a16:creationId xmlns:a16="http://schemas.microsoft.com/office/drawing/2014/main" id="{F6D5A9B9-A905-4178-A8C9-68651CC008B1}"/>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8427542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829BC-77AD-4EE6-9DD3-DFF1E1243768}"/>
              </a:ext>
            </a:extLst>
          </p:cNvPr>
          <p:cNvSpPr>
            <a:spLocks noGrp="1"/>
          </p:cNvSpPr>
          <p:nvPr>
            <p:ph type="title"/>
          </p:nvPr>
        </p:nvSpPr>
        <p:spPr/>
        <p:txBody>
          <a:bodyPr/>
          <a:lstStyle/>
          <a:p>
            <a:r>
              <a:rPr lang="en-CA" dirty="0"/>
              <a:t>Semester plan</a:t>
            </a:r>
          </a:p>
        </p:txBody>
      </p:sp>
      <p:sp>
        <p:nvSpPr>
          <p:cNvPr id="3" name="Content Placeholder 2">
            <a:extLst>
              <a:ext uri="{FF2B5EF4-FFF2-40B4-BE49-F238E27FC236}">
                <a16:creationId xmlns:a16="http://schemas.microsoft.com/office/drawing/2014/main" id="{DCE96551-86D7-44F8-8939-24ECE7C559D6}"/>
              </a:ext>
            </a:extLst>
          </p:cNvPr>
          <p:cNvSpPr>
            <a:spLocks noGrp="1"/>
          </p:cNvSpPr>
          <p:nvPr>
            <p:ph idx="1"/>
          </p:nvPr>
        </p:nvSpPr>
        <p:spPr/>
        <p:txBody>
          <a:bodyPr>
            <a:normAutofit/>
          </a:bodyPr>
          <a:lstStyle/>
          <a:p>
            <a:r>
              <a:rPr lang="en-CA" sz="3600" dirty="0"/>
              <a:t>The semester is roughly divided into two segments.</a:t>
            </a:r>
          </a:p>
          <a:p>
            <a:r>
              <a:rPr lang="en-CA" sz="3600" dirty="0"/>
              <a:t>There will be a group presentation at the end of each segment. </a:t>
            </a:r>
          </a:p>
          <a:p>
            <a:r>
              <a:rPr lang="en-CA" sz="3600" dirty="0"/>
              <a:t>Together there are two group </a:t>
            </a:r>
            <a:r>
              <a:rPr lang="en-CA" sz="3600"/>
              <a:t>presentations.</a:t>
            </a:r>
            <a:endParaRPr lang="en-CA" sz="3600" dirty="0"/>
          </a:p>
          <a:p>
            <a:r>
              <a:rPr lang="en-CA" sz="3600" dirty="0"/>
              <a:t>There is also an individual essay, due at the end of the term.</a:t>
            </a:r>
          </a:p>
        </p:txBody>
      </p:sp>
    </p:spTree>
    <p:extLst>
      <p:ext uri="{BB962C8B-B14F-4D97-AF65-F5344CB8AC3E}">
        <p14:creationId xmlns:p14="http://schemas.microsoft.com/office/powerpoint/2010/main" val="132131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t>
            </a:r>
          </a:p>
        </p:txBody>
      </p:sp>
      <p:sp>
        <p:nvSpPr>
          <p:cNvPr id="3" name="Content Placeholder 2"/>
          <p:cNvSpPr>
            <a:spLocks noGrp="1"/>
          </p:cNvSpPr>
          <p:nvPr>
            <p:ph idx="1"/>
          </p:nvPr>
        </p:nvSpPr>
        <p:spPr/>
        <p:txBody>
          <a:bodyPr>
            <a:noAutofit/>
          </a:bodyPr>
          <a:lstStyle/>
          <a:p>
            <a:r>
              <a:rPr lang="en-US" sz="4000" dirty="0"/>
              <a:t>A company will distribute coupon amount to 3 million dollar to bond holders and dividend amount to 3 million dollars to equity holders next year. The market value of the perpetual bond is 100 million dollars and the market value of the equity is 100 million dollars as well. Assume the growth rate of the dividend is 4% per year. </a:t>
            </a:r>
          </a:p>
        </p:txBody>
      </p:sp>
    </p:spTree>
    <p:extLst>
      <p:ext uri="{BB962C8B-B14F-4D97-AF65-F5344CB8AC3E}">
        <p14:creationId xmlns:p14="http://schemas.microsoft.com/office/powerpoint/2010/main" val="32638625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E86B4-7FA8-4CF1-B6A8-3C7899A68FE5}"/>
              </a:ext>
            </a:extLst>
          </p:cNvPr>
          <p:cNvSpPr>
            <a:spLocks noGrp="1"/>
          </p:cNvSpPr>
          <p:nvPr>
            <p:ph type="title"/>
          </p:nvPr>
        </p:nvSpPr>
        <p:spPr/>
        <p:txBody>
          <a:bodyPr/>
          <a:lstStyle/>
          <a:p>
            <a:r>
              <a:rPr lang="en-CA" dirty="0"/>
              <a:t>Assessment method</a:t>
            </a:r>
          </a:p>
        </p:txBody>
      </p:sp>
      <p:sp>
        <p:nvSpPr>
          <p:cNvPr id="3" name="Content Placeholder 2">
            <a:extLst>
              <a:ext uri="{FF2B5EF4-FFF2-40B4-BE49-F238E27FC236}">
                <a16:creationId xmlns:a16="http://schemas.microsoft.com/office/drawing/2014/main" id="{32CE218F-794D-4035-9598-F7DBFA099180}"/>
              </a:ext>
            </a:extLst>
          </p:cNvPr>
          <p:cNvSpPr>
            <a:spLocks noGrp="1"/>
          </p:cNvSpPr>
          <p:nvPr>
            <p:ph idx="1"/>
          </p:nvPr>
        </p:nvSpPr>
        <p:spPr/>
        <p:txBody>
          <a:bodyPr>
            <a:normAutofit/>
          </a:bodyPr>
          <a:lstStyle/>
          <a:p>
            <a:r>
              <a:rPr lang="en-CA" sz="3600" dirty="0"/>
              <a:t>Two group presentations: Each 30 points, total 60 points</a:t>
            </a:r>
          </a:p>
          <a:p>
            <a:r>
              <a:rPr lang="en-CA" sz="3600" dirty="0"/>
              <a:t>Participation: 10 points</a:t>
            </a:r>
          </a:p>
          <a:p>
            <a:r>
              <a:rPr lang="en-CA" sz="3600" dirty="0"/>
              <a:t>Final essay of at least 1500 words, to be finished by each individual: 30 points</a:t>
            </a:r>
          </a:p>
          <a:p>
            <a:r>
              <a:rPr lang="en-CA" sz="3600" dirty="0"/>
              <a:t>Together, three parts add to 100 points. </a:t>
            </a:r>
          </a:p>
          <a:p>
            <a:endParaRPr lang="en-CA" sz="3600" dirty="0"/>
          </a:p>
          <a:p>
            <a:endParaRPr lang="en-CA" sz="3600" dirty="0"/>
          </a:p>
          <a:p>
            <a:endParaRPr lang="en-CA" sz="3600" dirty="0"/>
          </a:p>
          <a:p>
            <a:pPr marL="0" indent="0">
              <a:buNone/>
            </a:pPr>
            <a:endParaRPr lang="en-CA" sz="3600" dirty="0"/>
          </a:p>
        </p:txBody>
      </p:sp>
    </p:spTree>
    <p:extLst>
      <p:ext uri="{BB962C8B-B14F-4D97-AF65-F5344CB8AC3E}">
        <p14:creationId xmlns:p14="http://schemas.microsoft.com/office/powerpoint/2010/main" val="27977391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C4C63-837F-4C10-9F78-9C5B4C59A2D7}"/>
              </a:ext>
            </a:extLst>
          </p:cNvPr>
          <p:cNvSpPr>
            <a:spLocks noGrp="1"/>
          </p:cNvSpPr>
          <p:nvPr>
            <p:ph type="title"/>
          </p:nvPr>
        </p:nvSpPr>
        <p:spPr/>
        <p:txBody>
          <a:bodyPr/>
          <a:lstStyle/>
          <a:p>
            <a:r>
              <a:rPr lang="en-CA" dirty="0"/>
              <a:t>Presentations</a:t>
            </a:r>
          </a:p>
        </p:txBody>
      </p:sp>
      <p:sp>
        <p:nvSpPr>
          <p:cNvPr id="3" name="Content Placeholder 2">
            <a:extLst>
              <a:ext uri="{FF2B5EF4-FFF2-40B4-BE49-F238E27FC236}">
                <a16:creationId xmlns:a16="http://schemas.microsoft.com/office/drawing/2014/main" id="{6A4B31BA-C317-438E-802D-BFEF2398EBDE}"/>
              </a:ext>
            </a:extLst>
          </p:cNvPr>
          <p:cNvSpPr>
            <a:spLocks noGrp="1"/>
          </p:cNvSpPr>
          <p:nvPr>
            <p:ph idx="1"/>
          </p:nvPr>
        </p:nvSpPr>
        <p:spPr/>
        <p:txBody>
          <a:bodyPr>
            <a:noAutofit/>
          </a:bodyPr>
          <a:lstStyle/>
          <a:p>
            <a:r>
              <a:rPr lang="en-CA" sz="3600" dirty="0"/>
              <a:t>Group presentations should be recorded as videos.</a:t>
            </a:r>
          </a:p>
          <a:p>
            <a:r>
              <a:rPr lang="en-CA" sz="3600" dirty="0"/>
              <a:t>Each video should be at least twenty minute for one person group,  twenty five minute for two person group and thirty minute for three person group.</a:t>
            </a:r>
          </a:p>
          <a:p>
            <a:endParaRPr lang="en-CA" sz="3600" dirty="0"/>
          </a:p>
        </p:txBody>
      </p:sp>
    </p:spTree>
    <p:extLst>
      <p:ext uri="{BB962C8B-B14F-4D97-AF65-F5344CB8AC3E}">
        <p14:creationId xmlns:p14="http://schemas.microsoft.com/office/powerpoint/2010/main" val="32120380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5A931-C097-F670-BB27-03CC13046CD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48D3B17-202F-1FD6-C8DE-57306D727402}"/>
              </a:ext>
            </a:extLst>
          </p:cNvPr>
          <p:cNvSpPr>
            <a:spLocks noGrp="1"/>
          </p:cNvSpPr>
          <p:nvPr>
            <p:ph idx="1"/>
          </p:nvPr>
        </p:nvSpPr>
        <p:spPr/>
        <p:txBody>
          <a:bodyPr>
            <a:normAutofit/>
          </a:bodyPr>
          <a:lstStyle/>
          <a:p>
            <a:endParaRPr lang="en-CA" sz="3600" dirty="0"/>
          </a:p>
          <a:p>
            <a:r>
              <a:rPr lang="en-CA" sz="3600" dirty="0"/>
              <a:t>Your video should end with a question related to the presentation for other students. The question can only be answered after watching the video. The question should be written down clearly.</a:t>
            </a:r>
          </a:p>
          <a:p>
            <a:r>
              <a:rPr lang="en-CA" sz="3600" dirty="0"/>
              <a:t>You can either upload the video on YouTube or any other way accessible by the rest of the class.</a:t>
            </a:r>
          </a:p>
        </p:txBody>
      </p:sp>
    </p:spTree>
    <p:extLst>
      <p:ext uri="{BB962C8B-B14F-4D97-AF65-F5344CB8AC3E}">
        <p14:creationId xmlns:p14="http://schemas.microsoft.com/office/powerpoint/2010/main" val="22201083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F06DC-E48E-40F0-8327-2A199EDE7709}"/>
              </a:ext>
            </a:extLst>
          </p:cNvPr>
          <p:cNvSpPr>
            <a:spLocks noGrp="1"/>
          </p:cNvSpPr>
          <p:nvPr>
            <p:ph type="title"/>
          </p:nvPr>
        </p:nvSpPr>
        <p:spPr/>
        <p:txBody>
          <a:bodyPr/>
          <a:lstStyle/>
          <a:p>
            <a:r>
              <a:rPr lang="en-CA" sz="4400" dirty="0">
                <a:effectLst/>
                <a:latin typeface="Calibri" panose="020F0502020204030204" pitchFamily="34" charset="0"/>
                <a:ea typeface="DengXian" panose="02010600030101010101" pitchFamily="2" charset="-122"/>
                <a:cs typeface="Times New Roman" panose="02020603050405020304" pitchFamily="18" charset="0"/>
              </a:rPr>
              <a:t>How to make a video with PowerPoint</a:t>
            </a:r>
            <a:endParaRPr lang="en-CA" dirty="0"/>
          </a:p>
        </p:txBody>
      </p:sp>
      <p:sp>
        <p:nvSpPr>
          <p:cNvPr id="3" name="Content Placeholder 2">
            <a:extLst>
              <a:ext uri="{FF2B5EF4-FFF2-40B4-BE49-F238E27FC236}">
                <a16:creationId xmlns:a16="http://schemas.microsoft.com/office/drawing/2014/main" id="{5B4E7834-2F31-4C79-AC27-838A84DA0F58}"/>
              </a:ext>
            </a:extLst>
          </p:cNvPr>
          <p:cNvSpPr>
            <a:spLocks noGrp="1"/>
          </p:cNvSpPr>
          <p:nvPr>
            <p:ph idx="1"/>
          </p:nvPr>
        </p:nvSpPr>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1. Open your file in PowerPoint</a:t>
            </a:r>
          </a:p>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2. Click Slide Show on menu bar</a:t>
            </a:r>
          </a:p>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3. Click Record Slide Show</a:t>
            </a:r>
          </a:p>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4. On Record Screen, click Record</a:t>
            </a:r>
          </a:p>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5. Click Stop when you finish recording the page</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2400" dirty="0"/>
          </a:p>
        </p:txBody>
      </p:sp>
    </p:spTree>
    <p:extLst>
      <p:ext uri="{BB962C8B-B14F-4D97-AF65-F5344CB8AC3E}">
        <p14:creationId xmlns:p14="http://schemas.microsoft.com/office/powerpoint/2010/main" val="7863568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8FB4E-2AAF-4A5C-845A-7E9744C0EE5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F75AD64-B7B2-4DBD-AF59-4A5766BA86DA}"/>
              </a:ext>
            </a:extLst>
          </p:cNvPr>
          <p:cNvSpPr>
            <a:spLocks noGrp="1"/>
          </p:cNvSpPr>
          <p:nvPr>
            <p:ph idx="1"/>
          </p:nvPr>
        </p:nvSpPr>
        <p:spPr/>
        <p:txBody>
          <a:bodyPr>
            <a:normAutofit fontScale="92500" lnSpcReduction="20000"/>
          </a:bodyPr>
          <a:lstStyle/>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6. Go to next page</a:t>
            </a:r>
          </a:p>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7. After finishing your part of recording, send the file to someone in your group.</a:t>
            </a:r>
          </a:p>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8. This person will put all parts into a single file. Then save the file in mp4 video format</a:t>
            </a:r>
          </a:p>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9. Upload the video to YouTube, Google drive or any other platform for others to watch.</a:t>
            </a:r>
          </a:p>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10. Put a link on Blackboard so everyone knows where the video locates. (We will talk about it later.)</a:t>
            </a:r>
            <a:endParaRPr lang="en-CA" dirty="0"/>
          </a:p>
        </p:txBody>
      </p:sp>
    </p:spTree>
    <p:extLst>
      <p:ext uri="{BB962C8B-B14F-4D97-AF65-F5344CB8AC3E}">
        <p14:creationId xmlns:p14="http://schemas.microsoft.com/office/powerpoint/2010/main" val="24828937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A1265-0532-4A3D-95B7-7BC2E50D5DDA}"/>
              </a:ext>
            </a:extLst>
          </p:cNvPr>
          <p:cNvSpPr>
            <a:spLocks noGrp="1"/>
          </p:cNvSpPr>
          <p:nvPr>
            <p:ph type="title"/>
          </p:nvPr>
        </p:nvSpPr>
        <p:spPr/>
        <p:txBody>
          <a:bodyPr/>
          <a:lstStyle/>
          <a:p>
            <a:r>
              <a:rPr lang="en-CA" dirty="0"/>
              <a:t>Notes</a:t>
            </a:r>
          </a:p>
        </p:txBody>
      </p:sp>
      <p:sp>
        <p:nvSpPr>
          <p:cNvPr id="3" name="Content Placeholder 2">
            <a:extLst>
              <a:ext uri="{FF2B5EF4-FFF2-40B4-BE49-F238E27FC236}">
                <a16:creationId xmlns:a16="http://schemas.microsoft.com/office/drawing/2014/main" id="{F955193D-155D-4D94-B5D8-C4898EB4FE4C}"/>
              </a:ext>
            </a:extLst>
          </p:cNvPr>
          <p:cNvSpPr>
            <a:spLocks noGrp="1"/>
          </p:cNvSpPr>
          <p:nvPr>
            <p:ph idx="1"/>
          </p:nvPr>
        </p:nvSpPr>
        <p:spPr/>
        <p:txBody>
          <a:bodyPr>
            <a:normAutofit/>
          </a:bodyPr>
          <a:lstStyle/>
          <a:p>
            <a:r>
              <a:rPr lang="en-CA" sz="3600" dirty="0"/>
              <a:t>The format of video is not restricted to PPT.</a:t>
            </a:r>
          </a:p>
          <a:p>
            <a:r>
              <a:rPr lang="en-CA" sz="3600" dirty="0"/>
              <a:t>Any video type will be fine.</a:t>
            </a:r>
          </a:p>
          <a:p>
            <a:endParaRPr lang="en-CA" sz="3600" dirty="0"/>
          </a:p>
        </p:txBody>
      </p:sp>
    </p:spTree>
    <p:extLst>
      <p:ext uri="{BB962C8B-B14F-4D97-AF65-F5344CB8AC3E}">
        <p14:creationId xmlns:p14="http://schemas.microsoft.com/office/powerpoint/2010/main" val="58898524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1E7FA-5760-4937-9071-B3F6347923F1}"/>
              </a:ext>
            </a:extLst>
          </p:cNvPr>
          <p:cNvSpPr>
            <a:spLocks noGrp="1"/>
          </p:cNvSpPr>
          <p:nvPr>
            <p:ph type="title"/>
          </p:nvPr>
        </p:nvSpPr>
        <p:spPr/>
        <p:txBody>
          <a:bodyPr/>
          <a:lstStyle/>
          <a:p>
            <a:r>
              <a:rPr lang="en-CA" dirty="0"/>
              <a:t>Grading of presentations</a:t>
            </a:r>
          </a:p>
        </p:txBody>
      </p:sp>
      <p:sp>
        <p:nvSpPr>
          <p:cNvPr id="3" name="Content Placeholder 2">
            <a:extLst>
              <a:ext uri="{FF2B5EF4-FFF2-40B4-BE49-F238E27FC236}">
                <a16:creationId xmlns:a16="http://schemas.microsoft.com/office/drawing/2014/main" id="{1D00C3DD-5AB8-483E-850D-80A916D75201}"/>
              </a:ext>
            </a:extLst>
          </p:cNvPr>
          <p:cNvSpPr>
            <a:spLocks noGrp="1"/>
          </p:cNvSpPr>
          <p:nvPr>
            <p:ph idx="1"/>
          </p:nvPr>
        </p:nvSpPr>
        <p:spPr/>
        <p:txBody>
          <a:bodyPr>
            <a:normAutofit lnSpcReduction="10000"/>
          </a:bodyPr>
          <a:lstStyle/>
          <a:p>
            <a:r>
              <a:rPr lang="en-CA" sz="3600" dirty="0"/>
              <a:t>Each group presentation will be graded by all the students not presenting. </a:t>
            </a:r>
          </a:p>
          <a:p>
            <a:r>
              <a:rPr lang="en-CA" sz="3600" dirty="0"/>
              <a:t> Assign grade to each presenting student, instead of the whole group. This  will encourage active participation of the group project. </a:t>
            </a:r>
          </a:p>
          <a:p>
            <a:r>
              <a:rPr lang="en-CA" sz="3600" dirty="0"/>
              <a:t>Grading scale is 0 to 10.</a:t>
            </a:r>
          </a:p>
          <a:p>
            <a:r>
              <a:rPr lang="en-CA" sz="3600" dirty="0"/>
              <a:t>Please send your gradings to me. The grade of each presentation is the average of all grades. </a:t>
            </a:r>
          </a:p>
          <a:p>
            <a:endParaRPr lang="en-CA" dirty="0"/>
          </a:p>
        </p:txBody>
      </p:sp>
    </p:spTree>
    <p:extLst>
      <p:ext uri="{BB962C8B-B14F-4D97-AF65-F5344CB8AC3E}">
        <p14:creationId xmlns:p14="http://schemas.microsoft.com/office/powerpoint/2010/main" val="13770183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3AA21-6E69-482B-8BA5-368A1D8D83A4}"/>
              </a:ext>
            </a:extLst>
          </p:cNvPr>
          <p:cNvSpPr>
            <a:spLocks noGrp="1"/>
          </p:cNvSpPr>
          <p:nvPr>
            <p:ph type="title"/>
          </p:nvPr>
        </p:nvSpPr>
        <p:spPr/>
        <p:txBody>
          <a:bodyPr/>
          <a:lstStyle/>
          <a:p>
            <a:r>
              <a:rPr lang="en-CA" dirty="0"/>
              <a:t>Participation mark</a:t>
            </a:r>
          </a:p>
        </p:txBody>
      </p:sp>
      <p:sp>
        <p:nvSpPr>
          <p:cNvPr id="3" name="Content Placeholder 2">
            <a:extLst>
              <a:ext uri="{FF2B5EF4-FFF2-40B4-BE49-F238E27FC236}">
                <a16:creationId xmlns:a16="http://schemas.microsoft.com/office/drawing/2014/main" id="{C0B46FF7-88E7-4495-917C-5A155A875C82}"/>
              </a:ext>
            </a:extLst>
          </p:cNvPr>
          <p:cNvSpPr>
            <a:spLocks noGrp="1"/>
          </p:cNvSpPr>
          <p:nvPr>
            <p:ph idx="1"/>
          </p:nvPr>
        </p:nvSpPr>
        <p:spPr/>
        <p:txBody>
          <a:bodyPr/>
          <a:lstStyle/>
          <a:p>
            <a:r>
              <a:rPr lang="en-CA" sz="3600" dirty="0"/>
              <a:t>Each presentation should include a written question at the end of the presentation. The question can only be answered after going over the presentation video. </a:t>
            </a:r>
          </a:p>
          <a:p>
            <a:r>
              <a:rPr lang="en-CA" sz="3600" dirty="0"/>
              <a:t>Please send me the answer to the question given at the presentation when you send me the presentation grading. The answer doesn’t have to be long. It is used to tell me that you have indeed  watched the video.</a:t>
            </a:r>
          </a:p>
          <a:p>
            <a:endParaRPr lang="en-CA" dirty="0"/>
          </a:p>
        </p:txBody>
      </p:sp>
    </p:spTree>
    <p:extLst>
      <p:ext uri="{BB962C8B-B14F-4D97-AF65-F5344CB8AC3E}">
        <p14:creationId xmlns:p14="http://schemas.microsoft.com/office/powerpoint/2010/main" val="33521145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60538-2CD7-4F30-91F6-16106EC6366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498C8F4-AB46-40A4-9A86-91449E194811}"/>
              </a:ext>
            </a:extLst>
          </p:cNvPr>
          <p:cNvSpPr>
            <a:spLocks noGrp="1"/>
          </p:cNvSpPr>
          <p:nvPr>
            <p:ph idx="1"/>
          </p:nvPr>
        </p:nvSpPr>
        <p:spPr/>
        <p:txBody>
          <a:bodyPr>
            <a:normAutofit/>
          </a:bodyPr>
          <a:lstStyle/>
          <a:p>
            <a:r>
              <a:rPr lang="en-CA" sz="3600" dirty="0"/>
              <a:t>Total participation mark of each person is based on the numbers of grading you submit and the answers of the questions from the presentations.</a:t>
            </a:r>
          </a:p>
        </p:txBody>
      </p:sp>
    </p:spTree>
    <p:extLst>
      <p:ext uri="{BB962C8B-B14F-4D97-AF65-F5344CB8AC3E}">
        <p14:creationId xmlns:p14="http://schemas.microsoft.com/office/powerpoint/2010/main" val="20454570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891F2-0EE2-438B-9FCB-67399C6EE128}"/>
              </a:ext>
            </a:extLst>
          </p:cNvPr>
          <p:cNvSpPr>
            <a:spLocks noGrp="1"/>
          </p:cNvSpPr>
          <p:nvPr>
            <p:ph type="title"/>
          </p:nvPr>
        </p:nvSpPr>
        <p:spPr/>
        <p:txBody>
          <a:bodyPr/>
          <a:lstStyle/>
          <a:p>
            <a:r>
              <a:rPr lang="en-CA" dirty="0"/>
              <a:t>Final essay</a:t>
            </a:r>
          </a:p>
        </p:txBody>
      </p:sp>
      <p:sp>
        <p:nvSpPr>
          <p:cNvPr id="3" name="Content Placeholder 2">
            <a:extLst>
              <a:ext uri="{FF2B5EF4-FFF2-40B4-BE49-F238E27FC236}">
                <a16:creationId xmlns:a16="http://schemas.microsoft.com/office/drawing/2014/main" id="{907D2A46-46BB-4467-88D1-2049AD69821C}"/>
              </a:ext>
            </a:extLst>
          </p:cNvPr>
          <p:cNvSpPr>
            <a:spLocks noGrp="1"/>
          </p:cNvSpPr>
          <p:nvPr>
            <p:ph idx="1"/>
          </p:nvPr>
        </p:nvSpPr>
        <p:spPr/>
        <p:txBody>
          <a:bodyPr/>
          <a:lstStyle/>
          <a:p>
            <a:r>
              <a:rPr lang="en-CA" sz="3600" dirty="0"/>
              <a:t>Final essay is individually based.</a:t>
            </a:r>
          </a:p>
          <a:p>
            <a:r>
              <a:rPr lang="en-CA" sz="3600" dirty="0"/>
              <a:t>It contains at least 1500 words.</a:t>
            </a:r>
          </a:p>
          <a:p>
            <a:r>
              <a:rPr lang="en-CA" sz="3600" dirty="0"/>
              <a:t>The due day of the final essay is December 14</a:t>
            </a:r>
            <a:r>
              <a:rPr lang="en-CA" sz="3600" baseline="30000" dirty="0"/>
              <a:t>th</a:t>
            </a:r>
            <a:r>
              <a:rPr lang="en-CA" sz="3600" dirty="0"/>
              <a:t>.</a:t>
            </a:r>
          </a:p>
          <a:p>
            <a:endParaRPr lang="en-CA" dirty="0"/>
          </a:p>
        </p:txBody>
      </p:sp>
    </p:spTree>
    <p:extLst>
      <p:ext uri="{BB962C8B-B14F-4D97-AF65-F5344CB8AC3E}">
        <p14:creationId xmlns:p14="http://schemas.microsoft.com/office/powerpoint/2010/main" val="1117452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What is the cost of equity?</a:t>
            </a:r>
          </a:p>
          <a:p>
            <a:r>
              <a:rPr lang="en-US" sz="3600" dirty="0"/>
              <a:t>What is the cost of debt?</a:t>
            </a:r>
          </a:p>
          <a:p>
            <a:r>
              <a:rPr lang="en-US" sz="3600" dirty="0"/>
              <a:t>What is WACC?</a:t>
            </a:r>
          </a:p>
          <a:p>
            <a:r>
              <a:rPr lang="en-US" sz="3600" dirty="0"/>
              <a:t>What is asset value calculated from discounting by WACC?</a:t>
            </a:r>
          </a:p>
          <a:p>
            <a:r>
              <a:rPr lang="en-US" sz="3600" dirty="0"/>
              <a:t>What is the asset value as the sum of debt and equity? </a:t>
            </a:r>
          </a:p>
          <a:p>
            <a:r>
              <a:rPr lang="en-US" sz="3600" dirty="0"/>
              <a:t>Are  two results the same?</a:t>
            </a:r>
          </a:p>
          <a:p>
            <a:endParaRPr lang="en-US" sz="3600" dirty="0"/>
          </a:p>
        </p:txBody>
      </p:sp>
    </p:spTree>
    <p:extLst>
      <p:ext uri="{BB962C8B-B14F-4D97-AF65-F5344CB8AC3E}">
        <p14:creationId xmlns:p14="http://schemas.microsoft.com/office/powerpoint/2010/main" val="238332311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2FBA7-36F7-4DA3-B161-D1A334A63674}"/>
              </a:ext>
            </a:extLst>
          </p:cNvPr>
          <p:cNvSpPr>
            <a:spLocks noGrp="1"/>
          </p:cNvSpPr>
          <p:nvPr>
            <p:ph type="title"/>
          </p:nvPr>
        </p:nvSpPr>
        <p:spPr/>
        <p:txBody>
          <a:bodyPr/>
          <a:lstStyle/>
          <a:p>
            <a:r>
              <a:rPr lang="en-CA" dirty="0"/>
              <a:t>Selection of presentation and essay topics</a:t>
            </a:r>
          </a:p>
        </p:txBody>
      </p:sp>
      <p:sp>
        <p:nvSpPr>
          <p:cNvPr id="3" name="Content Placeholder 2">
            <a:extLst>
              <a:ext uri="{FF2B5EF4-FFF2-40B4-BE49-F238E27FC236}">
                <a16:creationId xmlns:a16="http://schemas.microsoft.com/office/drawing/2014/main" id="{970FF8D4-7D32-41D1-B596-C2F1041A42B1}"/>
              </a:ext>
            </a:extLst>
          </p:cNvPr>
          <p:cNvSpPr>
            <a:spLocks noGrp="1"/>
          </p:cNvSpPr>
          <p:nvPr>
            <p:ph idx="1"/>
          </p:nvPr>
        </p:nvSpPr>
        <p:spPr/>
        <p:txBody>
          <a:bodyPr>
            <a:noAutofit/>
          </a:bodyPr>
          <a:lstStyle/>
          <a:p>
            <a:r>
              <a:rPr lang="en-CA" sz="3600" dirty="0"/>
              <a:t>There are suggested topics for presentations from lectures.</a:t>
            </a:r>
          </a:p>
          <a:p>
            <a:r>
              <a:rPr lang="en-CA" sz="3600" dirty="0"/>
              <a:t>However, you don’t have to stick to the suggested topics.</a:t>
            </a:r>
          </a:p>
          <a:p>
            <a:r>
              <a:rPr lang="en-CA" sz="3600" dirty="0"/>
              <a:t>Each can choose any topic that is related to financial institutions or financial services, broadly defined.</a:t>
            </a:r>
          </a:p>
          <a:p>
            <a:r>
              <a:rPr lang="en-CA" sz="3600" dirty="0"/>
              <a:t>Case studies of individual companies preferred over generic discussion. We learn more from specifics.</a:t>
            </a:r>
          </a:p>
          <a:p>
            <a:endParaRPr lang="en-CA" sz="3600" dirty="0"/>
          </a:p>
          <a:p>
            <a:endParaRPr lang="en-CA" sz="3600" dirty="0"/>
          </a:p>
          <a:p>
            <a:endParaRPr lang="en-CA" sz="3600" dirty="0"/>
          </a:p>
          <a:p>
            <a:endParaRPr lang="en-CA" sz="3600" dirty="0"/>
          </a:p>
        </p:txBody>
      </p:sp>
    </p:spTree>
    <p:extLst>
      <p:ext uri="{BB962C8B-B14F-4D97-AF65-F5344CB8AC3E}">
        <p14:creationId xmlns:p14="http://schemas.microsoft.com/office/powerpoint/2010/main" val="270662805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E7B8E-E390-4608-A28A-4142B5E11A2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CF75C19-352C-4080-BF73-82C2231C3D04}"/>
              </a:ext>
            </a:extLst>
          </p:cNvPr>
          <p:cNvSpPr>
            <a:spLocks noGrp="1"/>
          </p:cNvSpPr>
          <p:nvPr>
            <p:ph idx="1"/>
          </p:nvPr>
        </p:nvSpPr>
        <p:spPr/>
        <p:txBody>
          <a:bodyPr>
            <a:normAutofit/>
          </a:bodyPr>
          <a:lstStyle/>
          <a:p>
            <a:r>
              <a:rPr lang="en-CA" sz="3600" dirty="0"/>
              <a:t>Do you have a great insight that you want to share with others?</a:t>
            </a:r>
          </a:p>
          <a:p>
            <a:r>
              <a:rPr lang="en-CA" sz="3600" dirty="0"/>
              <a:t>Are you fascinated with a topic that you want to learn more?</a:t>
            </a:r>
          </a:p>
          <a:p>
            <a:r>
              <a:rPr lang="en-CA" sz="3600" dirty="0"/>
              <a:t>This is the time to do that!</a:t>
            </a:r>
          </a:p>
        </p:txBody>
      </p:sp>
    </p:spTree>
    <p:extLst>
      <p:ext uri="{BB962C8B-B14F-4D97-AF65-F5344CB8AC3E}">
        <p14:creationId xmlns:p14="http://schemas.microsoft.com/office/powerpoint/2010/main" val="23298977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9283E-BF8C-41ED-8A9E-4724095CF95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51534EB-F899-4417-8027-8ECFF390A446}"/>
              </a:ext>
            </a:extLst>
          </p:cNvPr>
          <p:cNvSpPr>
            <a:spLocks noGrp="1"/>
          </p:cNvSpPr>
          <p:nvPr>
            <p:ph idx="1"/>
          </p:nvPr>
        </p:nvSpPr>
        <p:spPr/>
        <p:txBody>
          <a:bodyPr>
            <a:normAutofit/>
          </a:bodyPr>
          <a:lstStyle/>
          <a:p>
            <a:r>
              <a:rPr lang="en-CA" sz="3600" dirty="0"/>
              <a:t>You want to choose topics that benefit your audience most.</a:t>
            </a:r>
          </a:p>
          <a:p>
            <a:r>
              <a:rPr lang="en-CA" sz="3600" dirty="0"/>
              <a:t>It is your audience, your fellow students or me, who will grade your group presentations or individual essay.</a:t>
            </a:r>
          </a:p>
        </p:txBody>
      </p:sp>
    </p:spTree>
    <p:extLst>
      <p:ext uri="{BB962C8B-B14F-4D97-AF65-F5344CB8AC3E}">
        <p14:creationId xmlns:p14="http://schemas.microsoft.com/office/powerpoint/2010/main" val="9766843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5CCE1-9904-4047-929F-815730E2D338}"/>
              </a:ext>
            </a:extLst>
          </p:cNvPr>
          <p:cNvSpPr>
            <a:spLocks noGrp="1"/>
          </p:cNvSpPr>
          <p:nvPr>
            <p:ph type="title"/>
          </p:nvPr>
        </p:nvSpPr>
        <p:spPr/>
        <p:txBody>
          <a:bodyPr/>
          <a:lstStyle/>
          <a:p>
            <a:r>
              <a:rPr lang="en-CA" dirty="0"/>
              <a:t>Overall grade</a:t>
            </a:r>
          </a:p>
        </p:txBody>
      </p:sp>
      <p:sp>
        <p:nvSpPr>
          <p:cNvPr id="3" name="Content Placeholder 2">
            <a:extLst>
              <a:ext uri="{FF2B5EF4-FFF2-40B4-BE49-F238E27FC236}">
                <a16:creationId xmlns:a16="http://schemas.microsoft.com/office/drawing/2014/main" id="{C5E56F5D-1A84-4983-B0FF-16F9CBFED8E4}"/>
              </a:ext>
            </a:extLst>
          </p:cNvPr>
          <p:cNvSpPr>
            <a:spLocks noGrp="1"/>
          </p:cNvSpPr>
          <p:nvPr>
            <p:ph idx="1"/>
          </p:nvPr>
        </p:nvSpPr>
        <p:spPr/>
        <p:txBody>
          <a:bodyPr>
            <a:normAutofit/>
          </a:bodyPr>
          <a:lstStyle/>
          <a:p>
            <a:r>
              <a:rPr lang="en-CA" sz="3600" dirty="0"/>
              <a:t>The average grade of a fourth year course should be B+.</a:t>
            </a:r>
          </a:p>
          <a:p>
            <a:r>
              <a:rPr lang="en-CA" sz="3600" dirty="0"/>
              <a:t>The overall grade will be scaled to this level.</a:t>
            </a:r>
          </a:p>
          <a:p>
            <a:r>
              <a:rPr lang="en-CA" sz="3600" dirty="0"/>
              <a:t>Please average your presentation grade to about eight point. In this way, I don’t need to scale the final grade. </a:t>
            </a:r>
          </a:p>
          <a:p>
            <a:endParaRPr lang="en-CA" sz="3600" dirty="0"/>
          </a:p>
        </p:txBody>
      </p:sp>
    </p:spTree>
    <p:extLst>
      <p:ext uri="{BB962C8B-B14F-4D97-AF65-F5344CB8AC3E}">
        <p14:creationId xmlns:p14="http://schemas.microsoft.com/office/powerpoint/2010/main" val="307755351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4C1CE-6C7A-4991-A113-5D4AB1B094D0}"/>
              </a:ext>
            </a:extLst>
          </p:cNvPr>
          <p:cNvSpPr>
            <a:spLocks noGrp="1"/>
          </p:cNvSpPr>
          <p:nvPr>
            <p:ph type="title"/>
          </p:nvPr>
        </p:nvSpPr>
        <p:spPr/>
        <p:txBody>
          <a:bodyPr/>
          <a:lstStyle/>
          <a:p>
            <a:r>
              <a:rPr lang="en-CA" dirty="0"/>
              <a:t>More detailed discussion later</a:t>
            </a:r>
          </a:p>
        </p:txBody>
      </p:sp>
      <p:sp>
        <p:nvSpPr>
          <p:cNvPr id="3" name="Content Placeholder 2">
            <a:extLst>
              <a:ext uri="{FF2B5EF4-FFF2-40B4-BE49-F238E27FC236}">
                <a16:creationId xmlns:a16="http://schemas.microsoft.com/office/drawing/2014/main" id="{32A0AA21-9860-4025-9A2E-0D7C867DBBBA}"/>
              </a:ext>
            </a:extLst>
          </p:cNvPr>
          <p:cNvSpPr>
            <a:spLocks noGrp="1"/>
          </p:cNvSpPr>
          <p:nvPr>
            <p:ph idx="1"/>
          </p:nvPr>
        </p:nvSpPr>
        <p:spPr/>
        <p:txBody>
          <a:bodyPr>
            <a:noAutofit/>
          </a:bodyPr>
          <a:lstStyle/>
          <a:p>
            <a:r>
              <a:rPr lang="en-CA" sz="3200" dirty="0"/>
              <a:t>As the term progresses, we will discuss more details along the way.</a:t>
            </a:r>
          </a:p>
          <a:p>
            <a:r>
              <a:rPr lang="en-CA" sz="3200" dirty="0"/>
              <a:t>Whenever you have a question on anything, please ask.</a:t>
            </a:r>
          </a:p>
          <a:p>
            <a:r>
              <a:rPr lang="en-CA" sz="3200" dirty="0"/>
              <a:t>When you ask a question or give a comment, you help the whole class.</a:t>
            </a:r>
          </a:p>
          <a:p>
            <a:r>
              <a:rPr lang="en-CA" sz="3200" dirty="0"/>
              <a:t>Others may have similar questions as well.</a:t>
            </a:r>
          </a:p>
          <a:p>
            <a:r>
              <a:rPr lang="en-CA" sz="3200" dirty="0"/>
              <a:t>Any interaction will help me gauge the situation more accurately.</a:t>
            </a:r>
          </a:p>
          <a:p>
            <a:r>
              <a:rPr lang="en-CA" sz="3200" dirty="0"/>
              <a:t>We can interact with email, audio or video. </a:t>
            </a:r>
          </a:p>
          <a:p>
            <a:endParaRPr lang="en-CA" sz="3200" dirty="0"/>
          </a:p>
        </p:txBody>
      </p:sp>
    </p:spTree>
    <p:extLst>
      <p:ext uri="{BB962C8B-B14F-4D97-AF65-F5344CB8AC3E}">
        <p14:creationId xmlns:p14="http://schemas.microsoft.com/office/powerpoint/2010/main" val="4121815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a:bodyPr>
          <a:lstStyle/>
          <a:p>
            <a:r>
              <a:rPr lang="en-US" sz="4000" dirty="0"/>
              <a:t>The cost of bond is 3/100 = 3%</a:t>
            </a:r>
          </a:p>
          <a:p>
            <a:r>
              <a:rPr lang="en-US" sz="4000" dirty="0"/>
              <a:t>The dividend yield of equity is 3/100 = 3%</a:t>
            </a:r>
          </a:p>
          <a:p>
            <a:r>
              <a:rPr lang="en-US" sz="4000" dirty="0"/>
              <a:t>The cost of equity</a:t>
            </a:r>
          </a:p>
          <a:p>
            <a:r>
              <a:rPr lang="en-US" sz="4000" dirty="0"/>
              <a:t>Dividend yield + growth rate = 3%+4%=7%</a:t>
            </a:r>
          </a:p>
          <a:p>
            <a:r>
              <a:rPr lang="en-US" sz="4000" dirty="0"/>
              <a:t>WACC = 100/(100+100)*3% + 100/(100+100)*7% = 5%</a:t>
            </a:r>
          </a:p>
        </p:txBody>
      </p:sp>
    </p:spTree>
    <p:extLst>
      <p:ext uri="{BB962C8B-B14F-4D97-AF65-F5344CB8AC3E}">
        <p14:creationId xmlns:p14="http://schemas.microsoft.com/office/powerpoint/2010/main" val="1003163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 value according to WACC</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sSup>
                              <m:sSupPr>
                                <m:ctrlPr>
                                  <a:rPr lang="en-US" i="1">
                                    <a:latin typeface="Cambria Math" panose="02040503050406030204" pitchFamily="18" charset="0"/>
                                  </a:rPr>
                                </m:ctrlPr>
                              </m:sSupPr>
                              <m:e>
                                <m:r>
                                  <a:rPr lang="en-US" i="1">
                                    <a:latin typeface="Cambria Math"/>
                                  </a:rPr>
                                  <m:t>3</m:t>
                                </m:r>
                                <m:d>
                                  <m:dPr>
                                    <m:ctrlPr>
                                      <a:rPr lang="en-US" i="1">
                                        <a:latin typeface="Cambria Math" panose="02040503050406030204" pitchFamily="18" charset="0"/>
                                      </a:rPr>
                                    </m:ctrlPr>
                                  </m:dPr>
                                  <m:e>
                                    <m:r>
                                      <a:rPr lang="en-US" i="1">
                                        <a:latin typeface="Cambria Math"/>
                                      </a:rPr>
                                      <m:t>1+4%</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 </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r>
                      <a:rPr lang="en-US" i="1">
                        <a:latin typeface="Cambria Math"/>
                      </a:rPr>
                      <m:t>+</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a:rPr>
                                  <m:t>3</m:t>
                                </m:r>
                                <m:d>
                                  <m:dPr>
                                    <m:ctrlPr>
                                      <a:rPr lang="en-US" i="1">
                                        <a:latin typeface="Cambria Math" panose="02040503050406030204" pitchFamily="18" charset="0"/>
                                      </a:rPr>
                                    </m:ctrlPr>
                                  </m:dPr>
                                  <m:e>
                                    <m:r>
                                      <a:rPr lang="en-US" i="1">
                                        <a:latin typeface="Cambria Math"/>
                                      </a:rPr>
                                      <m:t>1+4%</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m:t>
                        </m:r>
                      </m:den>
                    </m:f>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5%−4%</m:t>
                        </m:r>
                      </m:den>
                    </m:f>
                    <m:r>
                      <a:rPr lang="en-US" i="1">
                        <a:latin typeface="Cambria Math"/>
                      </a:rPr>
                      <m:t>=60+300=360</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4"/>
                <a:stretch>
                  <a:fillRect l="-1630"/>
                </a:stretch>
              </a:blipFill>
            </p:spPr>
            <p:txBody>
              <a:bodyPr/>
              <a:lstStyle/>
              <a:p>
                <a:r>
                  <a:rPr lang="en-US">
                    <a:noFill/>
                  </a:rPr>
                  <a:t> </a:t>
                </a:r>
              </a:p>
            </p:txBody>
          </p:sp>
        </mc:Fallback>
      </mc:AlternateContent>
    </p:spTree>
    <p:extLst>
      <p:ext uri="{BB962C8B-B14F-4D97-AF65-F5344CB8AC3E}">
        <p14:creationId xmlns:p14="http://schemas.microsoft.com/office/powerpoint/2010/main" val="27923351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4086</Words>
  <Application>Microsoft Office PowerPoint</Application>
  <PresentationFormat>Widescreen</PresentationFormat>
  <Paragraphs>340</Paragraphs>
  <Slides>74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74</vt:i4>
      </vt:variant>
    </vt:vector>
  </HeadingPairs>
  <TitlesOfParts>
    <vt:vector size="80" baseType="lpstr">
      <vt:lpstr>Arial</vt:lpstr>
      <vt:lpstr>Calibri</vt:lpstr>
      <vt:lpstr>Calibri Light</vt:lpstr>
      <vt:lpstr>Cambria Math</vt:lpstr>
      <vt:lpstr>Times New Roman</vt:lpstr>
      <vt:lpstr>Office Theme</vt:lpstr>
      <vt:lpstr>Introduction</vt:lpstr>
      <vt:lpstr>Plan of the class</vt:lpstr>
      <vt:lpstr>Goal of financial management</vt:lpstr>
      <vt:lpstr>The first step of sound financial management</vt:lpstr>
      <vt:lpstr>Asset valuation with WACC</vt:lpstr>
      <vt:lpstr>Example </vt:lpstr>
      <vt:lpstr>PowerPoint Presentation</vt:lpstr>
      <vt:lpstr>Solution</vt:lpstr>
      <vt:lpstr>Asset value according to WACC</vt:lpstr>
      <vt:lpstr>PowerPoint Presentation</vt:lpstr>
      <vt:lpstr>Questions and comments</vt:lpstr>
      <vt:lpstr>The measurement of return</vt:lpstr>
      <vt:lpstr>A simple investment problem</vt:lpstr>
      <vt:lpstr>PowerPoint Presentation</vt:lpstr>
      <vt:lpstr>PowerPoint Presentation</vt:lpstr>
      <vt:lpstr>Comments</vt:lpstr>
      <vt:lpstr>The problems with inaccurate measures</vt:lpstr>
      <vt:lpstr>PowerPoint Presentation</vt:lpstr>
      <vt:lpstr>PowerPoint Presentation</vt:lpstr>
      <vt:lpstr>PowerPoint Presentation</vt:lpstr>
      <vt:lpstr>PowerPoint Presentation</vt:lpstr>
      <vt:lpstr>PowerPoint Presentation</vt:lpstr>
      <vt:lpstr>A personal reflection</vt:lpstr>
      <vt:lpstr>PowerPoint Presentation</vt:lpstr>
      <vt:lpstr>PowerPoint Presentation</vt:lpstr>
      <vt:lpstr>PowerPoint Presentation</vt:lpstr>
      <vt:lpstr>Related literature</vt:lpstr>
      <vt:lpstr>Question</vt:lpstr>
      <vt:lpstr>Your questions and discussion</vt:lpstr>
      <vt:lpstr>Stories of Investment</vt:lpstr>
      <vt:lpstr>Examples from Warren Buffett</vt:lpstr>
      <vt:lpstr>1. Berkshire Hathaway</vt:lpstr>
      <vt:lpstr>PowerPoint Presentation</vt:lpstr>
      <vt:lpstr>Discussion</vt:lpstr>
      <vt:lpstr>Discussion (Continued)</vt:lpstr>
      <vt:lpstr>Discussion (Continued)</vt:lpstr>
      <vt:lpstr>Discussion (Continued)</vt:lpstr>
      <vt:lpstr>Action</vt:lpstr>
      <vt:lpstr>Possible presentation topic</vt:lpstr>
      <vt:lpstr>Leveraged buyout</vt:lpstr>
      <vt:lpstr>PowerPoint Presentation</vt:lpstr>
      <vt:lpstr>The idea of Michael Milken</vt:lpstr>
      <vt:lpstr>Reference</vt:lpstr>
      <vt:lpstr>2. GEICO</vt:lpstr>
      <vt:lpstr>PowerPoint Presentation</vt:lpstr>
      <vt:lpstr>PowerPoint Presentation</vt:lpstr>
      <vt:lpstr>PowerPoint Presentation</vt:lpstr>
      <vt:lpstr>Discussion</vt:lpstr>
      <vt:lpstr>Reference</vt:lpstr>
      <vt:lpstr>3. Swap P&amp;G shares for Duracell</vt:lpstr>
      <vt:lpstr>Benefits of the swap</vt:lpstr>
      <vt:lpstr>Owning whole or part?</vt:lpstr>
      <vt:lpstr>Owning whole or part? (Continued)</vt:lpstr>
      <vt:lpstr>Further discussion</vt:lpstr>
      <vt:lpstr>PowerPoint Presentation</vt:lpstr>
      <vt:lpstr>Reference</vt:lpstr>
      <vt:lpstr>Concluding remarks</vt:lpstr>
      <vt:lpstr>Semester Plan and Assessment Method</vt:lpstr>
      <vt:lpstr>Semester plan</vt:lpstr>
      <vt:lpstr>Assessment method</vt:lpstr>
      <vt:lpstr>Presentations</vt:lpstr>
      <vt:lpstr>PowerPoint Presentation</vt:lpstr>
      <vt:lpstr>How to make a video with PowerPoint</vt:lpstr>
      <vt:lpstr>PowerPoint Presentation</vt:lpstr>
      <vt:lpstr>Notes</vt:lpstr>
      <vt:lpstr>Grading of presentations</vt:lpstr>
      <vt:lpstr>Participation mark</vt:lpstr>
      <vt:lpstr>PowerPoint Presentation</vt:lpstr>
      <vt:lpstr>Final essay</vt:lpstr>
      <vt:lpstr>Selection of presentation and essay topics</vt:lpstr>
      <vt:lpstr>PowerPoint Presentation</vt:lpstr>
      <vt:lpstr>PowerPoint Presentation</vt:lpstr>
      <vt:lpstr>Overall grade</vt:lpstr>
      <vt:lpstr>More detailed discussion later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Jing Chen</dc:creator>
  <cp:lastModifiedBy>Jing Chen</cp:lastModifiedBy>
  <cp:revision>21</cp:revision>
  <dcterms:created xsi:type="dcterms:W3CDTF">2022-01-11T06:59:41Z</dcterms:created>
  <dcterms:modified xsi:type="dcterms:W3CDTF">2022-09-08T15:17:01Z</dcterms:modified>
</cp:coreProperties>
</file>