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91"/>
  </p:handoutMasterIdLst>
  <p:sldIdLst>
    <p:sldId id="256" r:id="rId5"/>
    <p:sldId id="340" r:id="rId6"/>
    <p:sldId id="342" r:id="rId7"/>
    <p:sldId id="376" r:id="rId8"/>
    <p:sldId id="377" r:id="rId9"/>
    <p:sldId id="380" r:id="rId10"/>
    <p:sldId id="381" r:id="rId11"/>
    <p:sldId id="382" r:id="rId12"/>
    <p:sldId id="383" r:id="rId13"/>
    <p:sldId id="384" r:id="rId14"/>
    <p:sldId id="385" r:id="rId15"/>
    <p:sldId id="386" r:id="rId16"/>
    <p:sldId id="387" r:id="rId17"/>
    <p:sldId id="389" r:id="rId18"/>
    <p:sldId id="388" r:id="rId19"/>
    <p:sldId id="390" r:id="rId20"/>
    <p:sldId id="391" r:id="rId21"/>
    <p:sldId id="392" r:id="rId22"/>
    <p:sldId id="393" r:id="rId23"/>
    <p:sldId id="257" r:id="rId24"/>
    <p:sldId id="343" r:id="rId25"/>
    <p:sldId id="348" r:id="rId26"/>
    <p:sldId id="344" r:id="rId27"/>
    <p:sldId id="345" r:id="rId28"/>
    <p:sldId id="346" r:id="rId29"/>
    <p:sldId id="261" r:id="rId30"/>
    <p:sldId id="349" r:id="rId31"/>
    <p:sldId id="262" r:id="rId32"/>
    <p:sldId id="259" r:id="rId33"/>
    <p:sldId id="258" r:id="rId34"/>
    <p:sldId id="352" r:id="rId35"/>
    <p:sldId id="353" r:id="rId36"/>
    <p:sldId id="347" r:id="rId37"/>
    <p:sldId id="350" r:id="rId38"/>
    <p:sldId id="351" r:id="rId39"/>
    <p:sldId id="341" r:id="rId40"/>
    <p:sldId id="328" r:id="rId41"/>
    <p:sldId id="306" r:id="rId42"/>
    <p:sldId id="307" r:id="rId43"/>
    <p:sldId id="338" r:id="rId44"/>
    <p:sldId id="270" r:id="rId45"/>
    <p:sldId id="336" r:id="rId46"/>
    <p:sldId id="339" r:id="rId47"/>
    <p:sldId id="308" r:id="rId48"/>
    <p:sldId id="309" r:id="rId49"/>
    <p:sldId id="310" r:id="rId50"/>
    <p:sldId id="311" r:id="rId51"/>
    <p:sldId id="312" r:id="rId52"/>
    <p:sldId id="313" r:id="rId53"/>
    <p:sldId id="337" r:id="rId54"/>
    <p:sldId id="394" r:id="rId55"/>
    <p:sldId id="395" r:id="rId56"/>
    <p:sldId id="314" r:id="rId57"/>
    <p:sldId id="326" r:id="rId58"/>
    <p:sldId id="315" r:id="rId59"/>
    <p:sldId id="316" r:id="rId60"/>
    <p:sldId id="317" r:id="rId61"/>
    <p:sldId id="318" r:id="rId62"/>
    <p:sldId id="323" r:id="rId63"/>
    <p:sldId id="319" r:id="rId64"/>
    <p:sldId id="321" r:id="rId65"/>
    <p:sldId id="320" r:id="rId66"/>
    <p:sldId id="322" r:id="rId67"/>
    <p:sldId id="324" r:id="rId68"/>
    <p:sldId id="329" r:id="rId69"/>
    <p:sldId id="325" r:id="rId70"/>
    <p:sldId id="327" r:id="rId71"/>
    <p:sldId id="271" r:id="rId72"/>
    <p:sldId id="272" r:id="rId73"/>
    <p:sldId id="274" r:id="rId74"/>
    <p:sldId id="275" r:id="rId75"/>
    <p:sldId id="276" r:id="rId76"/>
    <p:sldId id="277" r:id="rId77"/>
    <p:sldId id="278" r:id="rId78"/>
    <p:sldId id="279" r:id="rId79"/>
    <p:sldId id="335" r:id="rId80"/>
    <p:sldId id="330" r:id="rId81"/>
    <p:sldId id="285" r:id="rId82"/>
    <p:sldId id="331" r:id="rId83"/>
    <p:sldId id="295" r:id="rId84"/>
    <p:sldId id="332" r:id="rId85"/>
    <p:sldId id="300" r:id="rId86"/>
    <p:sldId id="301" r:id="rId87"/>
    <p:sldId id="333" r:id="rId88"/>
    <p:sldId id="286" r:id="rId89"/>
    <p:sldId id="304" r:id="rId9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447" autoAdjust="0"/>
  </p:normalViewPr>
  <p:slideViewPr>
    <p:cSldViewPr snapToGrid="0">
      <p:cViewPr varScale="1">
        <p:scale>
          <a:sx n="59" d="100"/>
          <a:sy n="59" d="100"/>
        </p:scale>
        <p:origin x="924" y="52"/>
      </p:cViewPr>
      <p:guideLst/>
    </p:cSldViewPr>
  </p:slideViewPr>
  <p:outlineViewPr>
    <p:cViewPr>
      <p:scale>
        <a:sx n="33" d="100"/>
        <a:sy n="33" d="100"/>
      </p:scale>
      <p:origin x="0" y="-11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tableStyles" Target="tableStyles.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presProps" Target="presProps.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9715CB6-A87A-4E39-9FE4-83510FF55A37}" type="datetimeFigureOut">
              <a:rPr lang="en-US" smtClean="0"/>
              <a:t>9/27/2022</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5E4BBF3F-72A4-4DB5-A75A-87BEBF68CF56}" type="slidenum">
              <a:rPr lang="en-US" smtClean="0"/>
              <a:t>‹#›</a:t>
            </a:fld>
            <a:endParaRPr lang="en-US"/>
          </a:p>
        </p:txBody>
      </p:sp>
    </p:spTree>
    <p:extLst>
      <p:ext uri="{BB962C8B-B14F-4D97-AF65-F5344CB8AC3E}">
        <p14:creationId xmlns:p14="http://schemas.microsoft.com/office/powerpoint/2010/main" val="29050259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8D7F03-E48C-4334-BF64-B70D0370E195}"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69077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56459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4627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7869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8D7F03-E48C-4334-BF64-B70D0370E195}"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256986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8D7F03-E48C-4334-BF64-B70D0370E195}" type="datetimeFigureOut">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18518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8D7F03-E48C-4334-BF64-B70D0370E195}" type="datetimeFigureOut">
              <a:rPr lang="en-US" smtClean="0"/>
              <a:t>9/27/2022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78911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8D7F03-E48C-4334-BF64-B70D0370E195}" type="datetimeFigureOut">
              <a:rPr lang="en-US" smtClean="0"/>
              <a:t>9/27/2022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46786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D7F03-E48C-4334-BF64-B70D0370E195}" type="datetimeFigureOut">
              <a:rPr lang="en-US" smtClean="0"/>
              <a:t>9/27/2022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43429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674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53004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D7F03-E48C-4334-BF64-B70D0370E195}" type="datetimeFigureOut">
              <a:rPr lang="en-US" smtClean="0"/>
              <a:t>9/27/2022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EBD01-16CF-4F37-9092-61028D739B72}" type="slidenum">
              <a:rPr lang="en-US" smtClean="0"/>
              <a:t>‹#›</a:t>
            </a:fld>
            <a:endParaRPr lang="en-US"/>
          </a:p>
        </p:txBody>
      </p:sp>
    </p:spTree>
    <p:extLst>
      <p:ext uri="{BB962C8B-B14F-4D97-AF65-F5344CB8AC3E}">
        <p14:creationId xmlns:p14="http://schemas.microsoft.com/office/powerpoint/2010/main" val="148591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eb.unbc.ca/~chenj/course/420/Financing%20Options%20and%20Capital%20Structure.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web.unbc.ca/~chenj/course/420/Financing%20Options%20and%20Capital%20Structure.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Capital Structure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98433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BF66C-5E4E-4DF3-99A5-5989BAF7DB1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E100991-845A-451C-913D-BE103A1ED04B}"/>
              </a:ext>
            </a:extLst>
          </p:cNvPr>
          <p:cNvSpPr>
            <a:spLocks noGrp="1"/>
          </p:cNvSpPr>
          <p:nvPr>
            <p:ph idx="1"/>
          </p:nvPr>
        </p:nvSpPr>
        <p:spPr/>
        <p:txBody>
          <a:bodyPr>
            <a:no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When a company borrows too much money, the risk of workers and equity owners, who are left holding the bag, will increase. </a:t>
            </a:r>
          </a:p>
          <a:p>
            <a:r>
              <a:rPr lang="en-CA" sz="3200" dirty="0">
                <a:effectLst/>
                <a:latin typeface="Calibri" panose="020F0502020204030204" pitchFamily="34" charset="0"/>
                <a:ea typeface="DengXian" panose="02010600030101010101" pitchFamily="2" charset="-122"/>
                <a:cs typeface="Calibri" panose="020F0502020204030204" pitchFamily="34" charset="0"/>
              </a:rPr>
              <a:t>The overall risk of a business will increase with too much borrowing.</a:t>
            </a:r>
          </a:p>
          <a:p>
            <a:r>
              <a:rPr lang="en-CA" sz="3200" dirty="0">
                <a:effectLst/>
                <a:latin typeface="Calibri" panose="020F0502020204030204" pitchFamily="34" charset="0"/>
                <a:ea typeface="DengXian" panose="02010600030101010101" pitchFamily="2" charset="-122"/>
                <a:cs typeface="Calibri" panose="020F0502020204030204" pitchFamily="34" charset="0"/>
              </a:rPr>
              <a:t> In a debt ridden business, workers are less likely to get raise in their pay and are more likely to get laid off.  </a:t>
            </a:r>
          </a:p>
          <a:p>
            <a:r>
              <a:rPr lang="en-CA" sz="3200" dirty="0">
                <a:effectLst/>
                <a:latin typeface="Calibri" panose="020F0502020204030204" pitchFamily="34" charset="0"/>
                <a:ea typeface="DengXian" panose="02010600030101010101" pitchFamily="2" charset="-122"/>
                <a:cs typeface="Calibri" panose="020F0502020204030204" pitchFamily="34" charset="0"/>
              </a:rPr>
              <a:t>Workers are less committed to their jobs. </a:t>
            </a:r>
          </a:p>
          <a:p>
            <a:r>
              <a:rPr lang="en-CA" sz="3200" dirty="0">
                <a:effectLst/>
                <a:latin typeface="Calibri" panose="020F0502020204030204" pitchFamily="34" charset="0"/>
                <a:ea typeface="DengXian" panose="02010600030101010101" pitchFamily="2" charset="-122"/>
                <a:cs typeface="Calibri" panose="020F0502020204030204" pitchFamily="34" charset="0"/>
              </a:rPr>
              <a:t>Customers and suppliers are more wary.</a:t>
            </a:r>
            <a:endParaRPr lang="en-CA" sz="3200" dirty="0"/>
          </a:p>
        </p:txBody>
      </p:sp>
    </p:spTree>
    <p:extLst>
      <p:ext uri="{BB962C8B-B14F-4D97-AF65-F5344CB8AC3E}">
        <p14:creationId xmlns:p14="http://schemas.microsoft.com/office/powerpoint/2010/main" val="3875145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5412-A61A-488D-B2B8-D374131AF76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1528752-36AD-46F6-A910-682AFAB1F00A}"/>
              </a:ext>
            </a:extLst>
          </p:cNvPr>
          <p:cNvSpPr>
            <a:spLocks noGrp="1"/>
          </p:cNvSpPr>
          <p:nvPr>
            <p:ph idx="1"/>
          </p:nvPr>
        </p:nvSpPr>
        <p:spPr/>
        <p:txBody>
          <a:bodyPr>
            <a:noAutofit/>
          </a:bodyPr>
          <a:lstStyle/>
          <a:p>
            <a:r>
              <a:rPr lang="en-CA" dirty="0">
                <a:effectLst/>
                <a:latin typeface="Calibri" panose="020F0502020204030204" pitchFamily="34" charset="0"/>
                <a:ea typeface="DengXian" panose="02010600030101010101" pitchFamily="2" charset="-122"/>
                <a:cs typeface="Calibri" panose="020F0502020204030204" pitchFamily="34" charset="0"/>
              </a:rPr>
              <a:t>The concept of cost of capital can be applied to general society as well. </a:t>
            </a:r>
          </a:p>
          <a:p>
            <a:r>
              <a:rPr lang="en-CA" dirty="0">
                <a:effectLst/>
                <a:latin typeface="Calibri" panose="020F0502020204030204" pitchFamily="34" charset="0"/>
                <a:ea typeface="DengXian" panose="02010600030101010101" pitchFamily="2" charset="-122"/>
                <a:cs typeface="Calibri" panose="020F0502020204030204" pitchFamily="34" charset="0"/>
              </a:rPr>
              <a:t>Nowadays, governments often borrow heavily to finance various programs. </a:t>
            </a:r>
          </a:p>
          <a:p>
            <a:r>
              <a:rPr lang="en-CA" dirty="0">
                <a:effectLst/>
                <a:latin typeface="Calibri" panose="020F0502020204030204" pitchFamily="34" charset="0"/>
                <a:ea typeface="DengXian" panose="02010600030101010101" pitchFamily="2" charset="-122"/>
                <a:cs typeface="Calibri" panose="020F0502020204030204" pitchFamily="34" charset="0"/>
              </a:rPr>
              <a:t>US government debt to GDP ratio is over 100%. Japanese government debt to GDP ratio is over 200%. </a:t>
            </a:r>
          </a:p>
          <a:p>
            <a:r>
              <a:rPr lang="en-CA" dirty="0">
                <a:effectLst/>
                <a:latin typeface="Calibri" panose="020F0502020204030204" pitchFamily="34" charset="0"/>
                <a:ea typeface="DengXian" panose="02010600030101010101" pitchFamily="2" charset="-122"/>
                <a:cs typeface="Calibri" panose="020F0502020204030204" pitchFamily="34" charset="0"/>
              </a:rPr>
              <a:t>Many economists state that since the interest rates on government debts are so low, it is a good deal to borrow more money. </a:t>
            </a:r>
          </a:p>
          <a:p>
            <a:r>
              <a:rPr lang="en-CA" dirty="0">
                <a:effectLst/>
                <a:latin typeface="Calibri" panose="020F0502020204030204" pitchFamily="34" charset="0"/>
                <a:ea typeface="DengXian" panose="02010600030101010101" pitchFamily="2" charset="-122"/>
                <a:cs typeface="Calibri" panose="020F0502020204030204" pitchFamily="34" charset="0"/>
              </a:rPr>
              <a:t>However, from the theory of cost of capital, we cannot use the borrowing rate as the measure of the cost of capital.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31133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AFDDE-5E3C-4BAB-A9C8-4593E7619D7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9D04B22-D8DD-4A49-AE20-9E7896F2AFDA}"/>
              </a:ext>
            </a:extLst>
          </p:cNvPr>
          <p:cNvSpPr>
            <a:spLocks noGrp="1"/>
          </p:cNvSpPr>
          <p:nvPr>
            <p:ph idx="1"/>
          </p:nvPr>
        </p:nvSpPr>
        <p:spPr/>
        <p:txBody>
          <a:bodyPr/>
          <a:lstStyle/>
          <a:p>
            <a:r>
              <a:rPr lang="en-CA" sz="2800" dirty="0">
                <a:effectLst/>
                <a:latin typeface="Calibri" panose="020F0502020204030204" pitchFamily="34" charset="0"/>
                <a:ea typeface="DengXian" panose="02010600030101010101" pitchFamily="2" charset="-122"/>
                <a:cs typeface="Calibri" panose="020F0502020204030204" pitchFamily="34" charset="0"/>
              </a:rPr>
              <a:t>With too much government borrowing, the risk of equity owners, who are supposed to be the whole population of the society, will increase. </a:t>
            </a:r>
          </a:p>
          <a:p>
            <a:r>
              <a:rPr lang="en-CA" sz="2800" dirty="0">
                <a:effectLst/>
                <a:latin typeface="Calibri" panose="020F0502020204030204" pitchFamily="34" charset="0"/>
                <a:ea typeface="DengXian" panose="02010600030101010101" pitchFamily="2" charset="-122"/>
                <a:cs typeface="Calibri" panose="020F0502020204030204" pitchFamily="34" charset="0"/>
              </a:rPr>
              <a:t>When the central banks lower interest rate, they only lower the cost of debt, they can’t lower the total cost of capital. </a:t>
            </a:r>
          </a:p>
          <a:p>
            <a:r>
              <a:rPr lang="en-CA" sz="2800" dirty="0">
                <a:effectLst/>
                <a:latin typeface="Calibri" panose="020F0502020204030204" pitchFamily="34" charset="0"/>
                <a:ea typeface="DengXian" panose="02010600030101010101" pitchFamily="2" charset="-122"/>
                <a:cs typeface="Calibri" panose="020F0502020204030204" pitchFamily="34" charset="0"/>
              </a:rPr>
              <a:t>As a result, when the central banks lower the interest rate, the risk and cost to the majority of the population increases. </a:t>
            </a:r>
          </a:p>
          <a:p>
            <a:r>
              <a:rPr lang="en-CA" sz="2800" dirty="0">
                <a:effectLst/>
                <a:latin typeface="Calibri" panose="020F0502020204030204" pitchFamily="34" charset="0"/>
                <a:ea typeface="DengXian" panose="02010600030101010101" pitchFamily="2" charset="-122"/>
                <a:cs typeface="Calibri" panose="020F0502020204030204" pitchFamily="34" charset="0"/>
              </a:rPr>
              <a:t>In particular, the risk and cost to most young people, who don’t own large amount assets, increases.</a:t>
            </a:r>
            <a:endParaRPr lang="en-CA" dirty="0"/>
          </a:p>
        </p:txBody>
      </p:sp>
    </p:spTree>
    <p:extLst>
      <p:ext uri="{BB962C8B-B14F-4D97-AF65-F5344CB8AC3E}">
        <p14:creationId xmlns:p14="http://schemas.microsoft.com/office/powerpoint/2010/main" val="3919962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013A4-8321-46D4-BC00-8DD056EA655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B12BDF1-A5A2-49F2-97F2-174367021584}"/>
              </a:ext>
            </a:extLst>
          </p:cNvPr>
          <p:cNvSpPr>
            <a:spLocks noGrp="1"/>
          </p:cNvSpPr>
          <p:nvPr>
            <p:ph idx="1"/>
          </p:nvPr>
        </p:nvSpPr>
        <p:spPr/>
        <p:txBody>
          <a:bodyPr>
            <a:noAutofit/>
          </a:bodyPr>
          <a:lstStyle/>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 It is often argued that lowering the risk and cost for businesses will stimulate overall economy.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However, the overall risk  and cost of the whole society are not reduced.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They are merely shifted from very few large corporations to the general population.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Because of the added burden to the general population, most people are less able to create their own businesses.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498576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A0AED-999D-45F0-A4DE-859A2795EF7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6993A91-D064-4B77-B36B-A3BEA3425DF1}"/>
              </a:ext>
            </a:extLst>
          </p:cNvPr>
          <p:cNvSpPr>
            <a:spLocks noGrp="1"/>
          </p:cNvSpPr>
          <p:nvPr>
            <p:ph idx="1"/>
          </p:nvPr>
        </p:nvSpPr>
        <p:spPr/>
        <p:txBody>
          <a:bodyPr/>
          <a:lstStyle/>
          <a:p>
            <a:r>
              <a:rPr lang="en-CA" dirty="0">
                <a:effectLst/>
                <a:latin typeface="Calibri" panose="020F0502020204030204" pitchFamily="34" charset="0"/>
                <a:ea typeface="DengXian" panose="02010600030101010101" pitchFamily="2" charset="-122"/>
                <a:cs typeface="Calibri" panose="020F0502020204030204" pitchFamily="34" charset="0"/>
              </a:rPr>
              <a:t>Because new companies are difficult to get debt financing, the tax benefit of debt financing is largely concentrated in large dominate corporations.</a:t>
            </a:r>
          </a:p>
          <a:p>
            <a:r>
              <a:rPr lang="en-CA" sz="2800" dirty="0">
                <a:effectLst/>
                <a:latin typeface="Calibri" panose="020F0502020204030204" pitchFamily="34" charset="0"/>
                <a:ea typeface="DengXian" panose="02010600030101010101" pitchFamily="2" charset="-122"/>
                <a:cs typeface="Calibri" panose="020F0502020204030204" pitchFamily="34" charset="0"/>
              </a:rPr>
              <a:t>In US, the number of publicly listed companies has dropped to half its peak level in 1996.</a:t>
            </a:r>
            <a:endParaRPr lang="en-CA" dirty="0">
              <a:effectLst/>
              <a:latin typeface="Calibri" panose="020F0502020204030204" pitchFamily="34" charset="0"/>
              <a:ea typeface="DengXian" panose="02010600030101010101" pitchFamily="2" charset="-122"/>
              <a:cs typeface="Calibri" panose="020F0502020204030204" pitchFamily="34" charset="0"/>
            </a:endParaRPr>
          </a:p>
          <a:p>
            <a:endParaRPr lang="en-CA" dirty="0"/>
          </a:p>
        </p:txBody>
      </p:sp>
    </p:spTree>
    <p:extLst>
      <p:ext uri="{BB962C8B-B14F-4D97-AF65-F5344CB8AC3E}">
        <p14:creationId xmlns:p14="http://schemas.microsoft.com/office/powerpoint/2010/main" val="3138527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3D1D3-E607-4764-85CF-EA905D0F8C5D}"/>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826A5FA-CBC8-4FC3-B17B-05956F922BC7}"/>
              </a:ext>
            </a:extLst>
          </p:cNvPr>
          <p:cNvSpPr>
            <a:spLocks noGrp="1"/>
          </p:cNvSpPr>
          <p:nvPr>
            <p:ph idx="1"/>
          </p:nvPr>
        </p:nvSpPr>
        <p:spPr/>
        <p:txBody>
          <a:bodyPr/>
          <a:lstStyle/>
          <a:p>
            <a:endParaRPr lang="en-CA" sz="2800" dirty="0">
              <a:effectLst/>
              <a:latin typeface="Calibri" panose="020F0502020204030204" pitchFamily="34" charset="0"/>
              <a:ea typeface="DengXian" panose="02010600030101010101" pitchFamily="2" charset="-122"/>
              <a:cs typeface="Calibri" panose="020F0502020204030204" pitchFamily="34" charset="0"/>
            </a:endParaRPr>
          </a:p>
          <a:p>
            <a:r>
              <a:rPr lang="en-CA" sz="2800" dirty="0">
                <a:effectLst/>
                <a:latin typeface="Calibri" panose="020F0502020204030204" pitchFamily="34" charset="0"/>
                <a:ea typeface="DengXian" panose="02010600030101010101" pitchFamily="2" charset="-122"/>
                <a:cs typeface="Calibri" panose="020F0502020204030204" pitchFamily="34" charset="0"/>
              </a:rPr>
              <a:t>The world is increasingly dominated by small number of gigantic companies that wield great power to our societies. </a:t>
            </a:r>
          </a:p>
          <a:p>
            <a:r>
              <a:rPr lang="en-CA" sz="2800" dirty="0">
                <a:effectLst/>
                <a:latin typeface="Calibri" panose="020F0502020204030204" pitchFamily="34" charset="0"/>
                <a:ea typeface="DengXian" panose="02010600030101010101" pitchFamily="2" charset="-122"/>
                <a:cs typeface="Calibri" panose="020F0502020204030204" pitchFamily="34" charset="0"/>
              </a:rPr>
              <a:t>The current social system shifts much of the risk and cost from large corporations to ordinary people. </a:t>
            </a:r>
          </a:p>
          <a:p>
            <a:r>
              <a:rPr lang="en-CA" sz="2800" dirty="0">
                <a:effectLst/>
                <a:latin typeface="Calibri" panose="020F0502020204030204" pitchFamily="34" charset="0"/>
                <a:ea typeface="DengXian" panose="02010600030101010101" pitchFamily="2" charset="-122"/>
                <a:cs typeface="Calibri" panose="020F0502020204030204" pitchFamily="34" charset="0"/>
              </a:rPr>
              <a:t>The tax benefit to large corporations stifles instead of stimulates market competition in the economy.</a:t>
            </a:r>
            <a:endParaRPr lang="en-CA" dirty="0"/>
          </a:p>
        </p:txBody>
      </p:sp>
    </p:spTree>
    <p:extLst>
      <p:ext uri="{BB962C8B-B14F-4D97-AF65-F5344CB8AC3E}">
        <p14:creationId xmlns:p14="http://schemas.microsoft.com/office/powerpoint/2010/main" val="3175905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367BB-2A68-451B-AE1D-F088799B4D0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78F58DA-F8ED-4508-A417-4352B4CB5CAC}"/>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Because of the large tax benefits of debt financing, companies rely heavily on it, even if heavy debt financing may generate great business risk. </a:t>
            </a:r>
          </a:p>
          <a:p>
            <a:r>
              <a:rPr lang="en-CA" sz="3200" dirty="0">
                <a:effectLst/>
                <a:latin typeface="Calibri" panose="020F0502020204030204" pitchFamily="34" charset="0"/>
                <a:ea typeface="DengXian" panose="02010600030101010101" pitchFamily="2" charset="-122"/>
                <a:cs typeface="Calibri" panose="020F0502020204030204" pitchFamily="34" charset="0"/>
              </a:rPr>
              <a:t>Take Target Canada as an example. </a:t>
            </a:r>
          </a:p>
          <a:p>
            <a:r>
              <a:rPr lang="en-CA" sz="3200" dirty="0">
                <a:effectLst/>
                <a:latin typeface="Calibri" panose="020F0502020204030204" pitchFamily="34" charset="0"/>
                <a:ea typeface="DengXian" panose="02010600030101010101" pitchFamily="2" charset="-122"/>
                <a:cs typeface="Calibri" panose="020F0502020204030204" pitchFamily="34" charset="0"/>
              </a:rPr>
              <a:t>When Target expanded its businesses into Canada, it mainly relied on debt financing. </a:t>
            </a:r>
          </a:p>
          <a:p>
            <a:r>
              <a:rPr lang="en-CA" sz="3200" dirty="0">
                <a:effectLst/>
                <a:latin typeface="Calibri" panose="020F0502020204030204" pitchFamily="34" charset="0"/>
                <a:ea typeface="DengXian" panose="02010600030101010101" pitchFamily="2" charset="-122"/>
                <a:cs typeface="Calibri" panose="020F0502020204030204" pitchFamily="34" charset="0"/>
              </a:rPr>
              <a:t>This greatly reduces the cost of expansion for itself but greatly increases the possibility of bankruptcy. </a:t>
            </a:r>
          </a:p>
          <a:p>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135216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DC0E1-65C2-4B85-B92E-831CE06E996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AA42474-E7FB-40AC-84AA-6FC1F29873E3}"/>
              </a:ext>
            </a:extLst>
          </p:cNvPr>
          <p:cNvSpPr>
            <a:spLocks noGrp="1"/>
          </p:cNvSpPr>
          <p:nvPr>
            <p:ph idx="1"/>
          </p:nvPr>
        </p:nvSpPr>
        <p:spPr/>
        <p:txBody>
          <a:bodyPr/>
          <a:lstStyle/>
          <a:p>
            <a:r>
              <a:rPr lang="en-CA" sz="2800" dirty="0">
                <a:effectLst/>
                <a:latin typeface="Calibri" panose="020F0502020204030204" pitchFamily="34" charset="0"/>
                <a:ea typeface="DengXian" panose="02010600030101010101" pitchFamily="2" charset="-122"/>
                <a:cs typeface="Calibri" panose="020F0502020204030204" pitchFamily="34" charset="0"/>
              </a:rPr>
              <a:t>It kept its operational performance a secret. </a:t>
            </a:r>
          </a:p>
          <a:p>
            <a:r>
              <a:rPr lang="en-CA" sz="2800" dirty="0">
                <a:effectLst/>
                <a:latin typeface="Calibri" panose="020F0502020204030204" pitchFamily="34" charset="0"/>
                <a:ea typeface="DengXian" panose="02010600030101010101" pitchFamily="2" charset="-122"/>
                <a:cs typeface="Calibri" panose="020F0502020204030204" pitchFamily="34" charset="0"/>
              </a:rPr>
              <a:t>Suppliers continue to provide goods to Target without being paid, believing Target, as a huge company, is creditworthy. </a:t>
            </a:r>
          </a:p>
          <a:p>
            <a:r>
              <a:rPr lang="en-CA" sz="2800" dirty="0">
                <a:effectLst/>
                <a:latin typeface="Calibri" panose="020F0502020204030204" pitchFamily="34" charset="0"/>
                <a:ea typeface="DengXian" panose="02010600030101010101" pitchFamily="2" charset="-122"/>
                <a:cs typeface="Calibri" panose="020F0502020204030204" pitchFamily="34" charset="0"/>
              </a:rPr>
              <a:t>When Target Canada went bankrupt, many creditors and suppliers suffered heavy losses. </a:t>
            </a:r>
          </a:p>
          <a:p>
            <a:r>
              <a:rPr lang="en-CA" sz="2800" dirty="0">
                <a:effectLst/>
                <a:latin typeface="Calibri" panose="020F0502020204030204" pitchFamily="34" charset="0"/>
                <a:ea typeface="DengXian" panose="02010600030101010101" pitchFamily="2" charset="-122"/>
                <a:cs typeface="Calibri" panose="020F0502020204030204" pitchFamily="34" charset="0"/>
              </a:rPr>
              <a:t>This is an example how debt financing shifts risks from powerful large companies, this time, Target, to small suppliers, who have less legal, social and informational power.</a:t>
            </a:r>
            <a:endParaRPr lang="en-CA" dirty="0"/>
          </a:p>
        </p:txBody>
      </p:sp>
    </p:spTree>
    <p:extLst>
      <p:ext uri="{BB962C8B-B14F-4D97-AF65-F5344CB8AC3E}">
        <p14:creationId xmlns:p14="http://schemas.microsoft.com/office/powerpoint/2010/main" val="4128520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B2C11-8F66-47E1-A15D-7165AB7E82D3}"/>
              </a:ext>
            </a:extLst>
          </p:cNvPr>
          <p:cNvSpPr>
            <a:spLocks noGrp="1"/>
          </p:cNvSpPr>
          <p:nvPr>
            <p:ph type="title"/>
          </p:nvPr>
        </p:nvSpPr>
        <p:spPr/>
        <p:txBody>
          <a:bodyPr>
            <a:normAutofit/>
          </a:bodyPr>
          <a:lstStyle/>
          <a:p>
            <a:r>
              <a:rPr lang="en-CA" dirty="0">
                <a:latin typeface="Calibri" panose="020F0502020204030204" pitchFamily="34" charset="0"/>
                <a:ea typeface="DengXian" panose="02010600030101010101" pitchFamily="2" charset="-122"/>
                <a:cs typeface="Calibri" panose="020F0502020204030204" pitchFamily="34" charset="0"/>
              </a:rPr>
              <a:t>When a</a:t>
            </a:r>
            <a:r>
              <a:rPr lang="en-CA" sz="4400" dirty="0">
                <a:effectLst/>
                <a:latin typeface="Calibri" panose="020F0502020204030204" pitchFamily="34" charset="0"/>
                <a:ea typeface="DengXian" panose="02010600030101010101" pitchFamily="2" charset="-122"/>
                <a:cs typeface="Calibri" panose="020F0502020204030204" pitchFamily="34" charset="0"/>
              </a:rPr>
              <a:t>pplying the Modigliani and Miller theory to our society, we learn several things.</a:t>
            </a:r>
            <a:endParaRPr lang="en-CA" dirty="0"/>
          </a:p>
        </p:txBody>
      </p:sp>
      <p:sp>
        <p:nvSpPr>
          <p:cNvPr id="3" name="Content Placeholder 2">
            <a:extLst>
              <a:ext uri="{FF2B5EF4-FFF2-40B4-BE49-F238E27FC236}">
                <a16:creationId xmlns:a16="http://schemas.microsoft.com/office/drawing/2014/main" id="{BA2D99E7-3CE4-4566-9C50-986D2DE86561}"/>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First, the overall risk of a society is largely determined by the risk levels of economic and social activities. </a:t>
            </a:r>
          </a:p>
          <a:p>
            <a:r>
              <a:rPr lang="en-CA" sz="3200" dirty="0">
                <a:effectLst/>
                <a:latin typeface="Calibri" panose="020F0502020204030204" pitchFamily="34" charset="0"/>
                <a:ea typeface="DengXian" panose="02010600030101010101" pitchFamily="2" charset="-122"/>
                <a:cs typeface="Calibri" panose="020F0502020204030204" pitchFamily="34" charset="0"/>
              </a:rPr>
              <a:t>Financing methods can’t reduce the overall risk.</a:t>
            </a:r>
          </a:p>
          <a:p>
            <a:r>
              <a:rPr lang="en-CA" sz="3200" dirty="0">
                <a:effectLst/>
                <a:latin typeface="Calibri" panose="020F0502020204030204" pitchFamily="34" charset="0"/>
                <a:ea typeface="DengXian" panose="02010600030101010101" pitchFamily="2" charset="-122"/>
                <a:cs typeface="Calibri" panose="020F0502020204030204" pitchFamily="34" charset="0"/>
              </a:rPr>
              <a:t> It only shifts risks around different parties. </a:t>
            </a:r>
          </a:p>
          <a:p>
            <a:r>
              <a:rPr lang="en-CA" sz="3200" dirty="0">
                <a:effectLst/>
                <a:latin typeface="Calibri" panose="020F0502020204030204" pitchFamily="34" charset="0"/>
                <a:ea typeface="DengXian" panose="02010600030101010101" pitchFamily="2" charset="-122"/>
                <a:cs typeface="Calibri" panose="020F0502020204030204" pitchFamily="34" charset="0"/>
              </a:rPr>
              <a:t>Second, the cost of borrowing does not represent the overall cost of the economic activities. </a:t>
            </a:r>
          </a:p>
          <a:p>
            <a:r>
              <a:rPr lang="en-CA" sz="3200" dirty="0">
                <a:effectLst/>
                <a:latin typeface="Calibri" panose="020F0502020204030204" pitchFamily="34" charset="0"/>
                <a:ea typeface="DengXian" panose="02010600030101010101" pitchFamily="2" charset="-122"/>
                <a:cs typeface="Calibri" panose="020F0502020204030204" pitchFamily="34" charset="0"/>
              </a:rPr>
              <a:t>The overall cost of capital in a society is higher than the cost of borrowing. </a:t>
            </a:r>
          </a:p>
          <a:p>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955734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A6D75-C1E7-45FE-B20D-1F38DB0F841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0818B21-35CF-4892-BD89-5865B4454DDD}"/>
              </a:ext>
            </a:extLst>
          </p:cNvPr>
          <p:cNvSpPr>
            <a:spLocks noGrp="1"/>
          </p:cNvSpPr>
          <p:nvPr>
            <p:ph idx="1"/>
          </p:nvPr>
        </p:nvSpPr>
        <p:spPr/>
        <p:txBody>
          <a:bodyPr/>
          <a:lstStyle/>
          <a:p>
            <a:r>
              <a:rPr lang="en-CA" sz="2800" dirty="0">
                <a:effectLst/>
                <a:latin typeface="Calibri" panose="020F0502020204030204" pitchFamily="34" charset="0"/>
                <a:ea typeface="DengXian" panose="02010600030101010101" pitchFamily="2" charset="-122"/>
                <a:cs typeface="Calibri" panose="020F0502020204030204" pitchFamily="34" charset="0"/>
              </a:rPr>
              <a:t>Third, debt financing is an effective tool to shift risks from more powerful entities, such as large corporations, especially financial institutions, to the less powerful general population. </a:t>
            </a:r>
          </a:p>
          <a:p>
            <a:r>
              <a:rPr lang="en-CA" sz="2800" dirty="0">
                <a:effectLst/>
                <a:latin typeface="Calibri" panose="020F0502020204030204" pitchFamily="34" charset="0"/>
                <a:ea typeface="DengXian" panose="02010600030101010101" pitchFamily="2" charset="-122"/>
                <a:cs typeface="Calibri" panose="020F0502020204030204" pitchFamily="34" charset="0"/>
              </a:rPr>
              <a:t>Fourth, too much borrowing generates huge burdens to ordinary people. </a:t>
            </a:r>
          </a:p>
          <a:p>
            <a:r>
              <a:rPr lang="en-CA" sz="2800" dirty="0">
                <a:effectLst/>
                <a:latin typeface="Calibri" panose="020F0502020204030204" pitchFamily="34" charset="0"/>
                <a:ea typeface="DengXian" panose="02010600030101010101" pitchFamily="2" charset="-122"/>
                <a:cs typeface="Calibri" panose="020F0502020204030204" pitchFamily="34" charset="0"/>
              </a:rPr>
              <a:t>It will weaken the long term viability of our future.</a:t>
            </a:r>
            <a:endParaRPr lang="en-CA" dirty="0"/>
          </a:p>
        </p:txBody>
      </p:sp>
    </p:spTree>
    <p:extLst>
      <p:ext uri="{BB962C8B-B14F-4D97-AF65-F5344CB8AC3E}">
        <p14:creationId xmlns:p14="http://schemas.microsoft.com/office/powerpoint/2010/main" val="680756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800C7-A323-419B-98E3-A097B0C11B23}"/>
              </a:ext>
            </a:extLst>
          </p:cNvPr>
          <p:cNvSpPr>
            <a:spLocks noGrp="1"/>
          </p:cNvSpPr>
          <p:nvPr>
            <p:ph type="title"/>
          </p:nvPr>
        </p:nvSpPr>
        <p:spPr/>
        <p:txBody>
          <a:bodyPr/>
          <a:lstStyle/>
          <a:p>
            <a:r>
              <a:rPr lang="en-US" dirty="0"/>
              <a:t>Plan</a:t>
            </a:r>
            <a:endParaRPr lang="en-CA" dirty="0"/>
          </a:p>
        </p:txBody>
      </p:sp>
      <p:sp>
        <p:nvSpPr>
          <p:cNvPr id="3" name="Content Placeholder 2">
            <a:extLst>
              <a:ext uri="{FF2B5EF4-FFF2-40B4-BE49-F238E27FC236}">
                <a16:creationId xmlns:a16="http://schemas.microsoft.com/office/drawing/2014/main" id="{9072F57C-1E7A-4978-B9E0-72DC694E9C07}"/>
              </a:ext>
            </a:extLst>
          </p:cNvPr>
          <p:cNvSpPr>
            <a:spLocks noGrp="1"/>
          </p:cNvSpPr>
          <p:nvPr>
            <p:ph idx="1"/>
          </p:nvPr>
        </p:nvSpPr>
        <p:spPr/>
        <p:txBody>
          <a:bodyPr/>
          <a:lstStyle/>
          <a:p>
            <a:r>
              <a:rPr lang="en-US" dirty="0"/>
              <a:t>There are two main benefits of debts: Tax deduction and the maintenance of ownership.</a:t>
            </a:r>
          </a:p>
          <a:p>
            <a:r>
              <a:rPr lang="en-US" dirty="0"/>
              <a:t>The benefit of tax deduction at corporate level is the transfer of the cost to the general society. </a:t>
            </a:r>
          </a:p>
          <a:p>
            <a:r>
              <a:rPr lang="en-US" dirty="0"/>
              <a:t>To simplify the understanding of capital structure, it is easier to look at the capital structure of the whole society first.</a:t>
            </a:r>
          </a:p>
          <a:p>
            <a:r>
              <a:rPr lang="en-US" dirty="0"/>
              <a:t>Then we will study the problem of capital structure at corporate level.</a:t>
            </a:r>
            <a:endParaRPr lang="en-CA" dirty="0"/>
          </a:p>
        </p:txBody>
      </p:sp>
    </p:spTree>
    <p:extLst>
      <p:ext uri="{BB962C8B-B14F-4D97-AF65-F5344CB8AC3E}">
        <p14:creationId xmlns:p14="http://schemas.microsoft.com/office/powerpoint/2010/main" val="2762884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C8125-C7F3-4B40-BBD9-837FC0E82CA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D0FC713-494F-42BF-99BB-C26CE9FFDD0D}"/>
              </a:ext>
            </a:extLst>
          </p:cNvPr>
          <p:cNvSpPr>
            <a:spLocks noGrp="1"/>
          </p:cNvSpPr>
          <p:nvPr>
            <p:ph idx="1"/>
          </p:nvPr>
        </p:nvSpPr>
        <p:spPr/>
        <p:txBody>
          <a:bodyPr/>
          <a:lstStyle/>
          <a:p>
            <a:r>
              <a:rPr lang="en-CA" dirty="0"/>
              <a:t>The concept of capital structure is usually applied to corporations.</a:t>
            </a:r>
          </a:p>
          <a:p>
            <a:r>
              <a:rPr lang="en-CA" dirty="0"/>
              <a:t>But we can apply it to the whole society as well.</a:t>
            </a:r>
          </a:p>
          <a:p>
            <a:r>
              <a:rPr lang="en-CA" dirty="0"/>
              <a:t>For a whole society, there is no tax benefit for debt. </a:t>
            </a:r>
          </a:p>
          <a:p>
            <a:r>
              <a:rPr lang="en-CA" dirty="0"/>
              <a:t>The impacts of capital structure can be more precisely evaluated.</a:t>
            </a:r>
          </a:p>
        </p:txBody>
      </p:sp>
    </p:spTree>
    <p:extLst>
      <p:ext uri="{BB962C8B-B14F-4D97-AF65-F5344CB8AC3E}">
        <p14:creationId xmlns:p14="http://schemas.microsoft.com/office/powerpoint/2010/main" val="355927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E8334-9F97-4A54-B788-7A9CFF0821E3}"/>
              </a:ext>
            </a:extLst>
          </p:cNvPr>
          <p:cNvSpPr>
            <a:spLocks noGrp="1"/>
          </p:cNvSpPr>
          <p:nvPr>
            <p:ph type="title"/>
          </p:nvPr>
        </p:nvSpPr>
        <p:spPr/>
        <p:txBody>
          <a:bodyPr/>
          <a:lstStyle/>
          <a:p>
            <a:r>
              <a:rPr lang="en-US" dirty="0"/>
              <a:t>The benefit of debt</a:t>
            </a:r>
            <a:endParaRPr lang="en-CA" dirty="0"/>
          </a:p>
        </p:txBody>
      </p:sp>
      <p:sp>
        <p:nvSpPr>
          <p:cNvPr id="3" name="Content Placeholder 2">
            <a:extLst>
              <a:ext uri="{FF2B5EF4-FFF2-40B4-BE49-F238E27FC236}">
                <a16:creationId xmlns:a16="http://schemas.microsoft.com/office/drawing/2014/main" id="{A1F7FF40-D9F5-421D-BFE2-32B6ECEC8DB8}"/>
              </a:ext>
            </a:extLst>
          </p:cNvPr>
          <p:cNvSpPr>
            <a:spLocks noGrp="1"/>
          </p:cNvSpPr>
          <p:nvPr>
            <p:ph idx="1"/>
          </p:nvPr>
        </p:nvSpPr>
        <p:spPr/>
        <p:txBody>
          <a:bodyPr/>
          <a:lstStyle/>
          <a:p>
            <a:r>
              <a:rPr lang="en-US" dirty="0"/>
              <a:t>When we buy a house with ten percent of down payment and ninety percent of mortgage, we can buy a house ten times more expensive than our available cash.</a:t>
            </a:r>
          </a:p>
          <a:p>
            <a:r>
              <a:rPr lang="en-US" dirty="0"/>
              <a:t>When a business, such as a bank, can hold assets many times more than its equity level, it can potentially make many times more profit.</a:t>
            </a:r>
          </a:p>
          <a:p>
            <a:r>
              <a:rPr lang="en-US" dirty="0"/>
              <a:t>When governments can borrow, they can spend more than the tax revenue. This may be vital to win a war, or win an election.</a:t>
            </a:r>
          </a:p>
          <a:p>
            <a:endParaRPr lang="en-CA" dirty="0"/>
          </a:p>
        </p:txBody>
      </p:sp>
    </p:spTree>
    <p:extLst>
      <p:ext uri="{BB962C8B-B14F-4D97-AF65-F5344CB8AC3E}">
        <p14:creationId xmlns:p14="http://schemas.microsoft.com/office/powerpoint/2010/main" val="3348549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7BCF8-9E11-4289-B590-89832356182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442D8E7-6D43-4444-8838-132AC23D2235}"/>
              </a:ext>
            </a:extLst>
          </p:cNvPr>
          <p:cNvSpPr>
            <a:spLocks noGrp="1"/>
          </p:cNvSpPr>
          <p:nvPr>
            <p:ph idx="1"/>
          </p:nvPr>
        </p:nvSpPr>
        <p:spPr/>
        <p:txBody>
          <a:bodyPr/>
          <a:lstStyle/>
          <a:p>
            <a:r>
              <a:rPr lang="en-CA" dirty="0"/>
              <a:t>When a government wins a war, the loser will bear the cost of war, including the cost of borrowing.</a:t>
            </a:r>
          </a:p>
          <a:p>
            <a:r>
              <a:rPr lang="en-CA" dirty="0"/>
              <a:t>When a party wins an election, the loser will bear more tax burden and receive less tax benefit. </a:t>
            </a:r>
          </a:p>
          <a:p>
            <a:r>
              <a:rPr lang="en-CA" dirty="0"/>
              <a:t>Historically, governments are often the biggest borrowers of funds.</a:t>
            </a:r>
          </a:p>
        </p:txBody>
      </p:sp>
    </p:spTree>
    <p:extLst>
      <p:ext uri="{BB962C8B-B14F-4D97-AF65-F5344CB8AC3E}">
        <p14:creationId xmlns:p14="http://schemas.microsoft.com/office/powerpoint/2010/main" val="2266282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20E7C-7956-401B-B7B0-1BF023EA98D5}"/>
              </a:ext>
            </a:extLst>
          </p:cNvPr>
          <p:cNvSpPr>
            <a:spLocks noGrp="1"/>
          </p:cNvSpPr>
          <p:nvPr>
            <p:ph type="title"/>
          </p:nvPr>
        </p:nvSpPr>
        <p:spPr/>
        <p:txBody>
          <a:bodyPr/>
          <a:lstStyle/>
          <a:p>
            <a:r>
              <a:rPr lang="en-CA" dirty="0"/>
              <a:t>Temporal  dynamics in a leveraged society</a:t>
            </a:r>
          </a:p>
        </p:txBody>
      </p:sp>
      <p:sp>
        <p:nvSpPr>
          <p:cNvPr id="3" name="Content Placeholder 2">
            <a:extLst>
              <a:ext uri="{FF2B5EF4-FFF2-40B4-BE49-F238E27FC236}">
                <a16:creationId xmlns:a16="http://schemas.microsoft.com/office/drawing/2014/main" id="{6C2569B5-0DB9-4BA5-9AA1-3E9D29823767}"/>
              </a:ext>
            </a:extLst>
          </p:cNvPr>
          <p:cNvSpPr>
            <a:spLocks noGrp="1"/>
          </p:cNvSpPr>
          <p:nvPr>
            <p:ph idx="1"/>
          </p:nvPr>
        </p:nvSpPr>
        <p:spPr/>
        <p:txBody>
          <a:bodyPr>
            <a:normAutofit lnSpcReduction="10000"/>
          </a:bodyPr>
          <a:lstStyle/>
          <a:p>
            <a:r>
              <a:rPr lang="en-CA" dirty="0"/>
              <a:t>When we buy houses with ten percent down payment, large scale default will occur if the housing prices dropped more than ten percent. </a:t>
            </a:r>
          </a:p>
          <a:p>
            <a:r>
              <a:rPr lang="en-CA" dirty="0"/>
              <a:t>With large scale default, social unrest may follow.</a:t>
            </a:r>
          </a:p>
          <a:p>
            <a:r>
              <a:rPr lang="en-CA" dirty="0"/>
              <a:t>Governments will take many measures, such as lowering interest rates and printing more money, to limit the downward movement of housing prices. </a:t>
            </a:r>
          </a:p>
          <a:p>
            <a:r>
              <a:rPr lang="en-CA" dirty="0"/>
              <a:t>As a result, housing prices and other asset prices will tend to move up than down.</a:t>
            </a:r>
          </a:p>
          <a:p>
            <a:r>
              <a:rPr lang="en-CA" dirty="0"/>
              <a:t>Example: Canadian housing prices.</a:t>
            </a:r>
          </a:p>
          <a:p>
            <a:endParaRPr lang="en-CA" dirty="0"/>
          </a:p>
        </p:txBody>
      </p:sp>
    </p:spTree>
    <p:extLst>
      <p:ext uri="{BB962C8B-B14F-4D97-AF65-F5344CB8AC3E}">
        <p14:creationId xmlns:p14="http://schemas.microsoft.com/office/powerpoint/2010/main" val="1839064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05999-4A8A-4503-B787-7850C46FCD4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2ADAC27-F471-4BAE-A5DF-C0275E8D42FC}"/>
              </a:ext>
            </a:extLst>
          </p:cNvPr>
          <p:cNvSpPr>
            <a:spLocks noGrp="1"/>
          </p:cNvSpPr>
          <p:nvPr>
            <p:ph idx="1"/>
          </p:nvPr>
        </p:nvSpPr>
        <p:spPr/>
        <p:txBody>
          <a:bodyPr/>
          <a:lstStyle/>
          <a:p>
            <a:r>
              <a:rPr lang="en-CA" dirty="0"/>
              <a:t>This predictability of asset prices greatly encourage the purchasing of houses and other assets with high leverage.</a:t>
            </a:r>
          </a:p>
          <a:p>
            <a:r>
              <a:rPr lang="en-CA" dirty="0"/>
              <a:t>People and companies that use high leverages are often the most successful ones. </a:t>
            </a:r>
          </a:p>
          <a:p>
            <a:r>
              <a:rPr lang="en-CA" dirty="0"/>
              <a:t>High housing prices and asset prices make people without assets difficult to obtain housing.</a:t>
            </a:r>
          </a:p>
          <a:p>
            <a:r>
              <a:rPr lang="en-CA" dirty="0"/>
              <a:t>This is especially hard for young people, who typically have few assets. </a:t>
            </a:r>
          </a:p>
          <a:p>
            <a:endParaRPr lang="en-CA" dirty="0"/>
          </a:p>
        </p:txBody>
      </p:sp>
    </p:spTree>
    <p:extLst>
      <p:ext uri="{BB962C8B-B14F-4D97-AF65-F5344CB8AC3E}">
        <p14:creationId xmlns:p14="http://schemas.microsoft.com/office/powerpoint/2010/main" val="580347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0D791-882E-423F-ADF2-D9FEA154297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8EA9393-3B84-4EBA-BE25-9E35B4C012BB}"/>
              </a:ext>
            </a:extLst>
          </p:cNvPr>
          <p:cNvSpPr>
            <a:spLocks noGrp="1"/>
          </p:cNvSpPr>
          <p:nvPr>
            <p:ph idx="1"/>
          </p:nvPr>
        </p:nvSpPr>
        <p:spPr/>
        <p:txBody>
          <a:bodyPr/>
          <a:lstStyle/>
          <a:p>
            <a:r>
              <a:rPr lang="en-CA" dirty="0"/>
              <a:t>With few resources, young people could not support large families.</a:t>
            </a:r>
          </a:p>
          <a:p>
            <a:r>
              <a:rPr lang="en-CA" dirty="0"/>
              <a:t>Fertility rates drop below replacement rate.</a:t>
            </a:r>
          </a:p>
          <a:p>
            <a:r>
              <a:rPr lang="en-CA" dirty="0"/>
              <a:t>Population ages.</a:t>
            </a:r>
          </a:p>
          <a:p>
            <a:r>
              <a:rPr lang="en-CA" dirty="0"/>
              <a:t>Society declines. </a:t>
            </a:r>
          </a:p>
        </p:txBody>
      </p:sp>
    </p:spTree>
    <p:extLst>
      <p:ext uri="{BB962C8B-B14F-4D97-AF65-F5344CB8AC3E}">
        <p14:creationId xmlns:p14="http://schemas.microsoft.com/office/powerpoint/2010/main" val="2709718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A7013-13C9-4E2F-9615-2265851BA491}"/>
              </a:ext>
            </a:extLst>
          </p:cNvPr>
          <p:cNvSpPr>
            <a:spLocks noGrp="1"/>
          </p:cNvSpPr>
          <p:nvPr>
            <p:ph type="title"/>
          </p:nvPr>
        </p:nvSpPr>
        <p:spPr/>
        <p:txBody>
          <a:bodyPr/>
          <a:lstStyle/>
          <a:p>
            <a:r>
              <a:rPr lang="en-CA" dirty="0"/>
              <a:t>The reasons against debt</a:t>
            </a:r>
          </a:p>
        </p:txBody>
      </p:sp>
      <p:sp>
        <p:nvSpPr>
          <p:cNvPr id="3" name="Content Placeholder 2">
            <a:extLst>
              <a:ext uri="{FF2B5EF4-FFF2-40B4-BE49-F238E27FC236}">
                <a16:creationId xmlns:a16="http://schemas.microsoft.com/office/drawing/2014/main" id="{1BD50EE1-A451-4E9B-A38A-2ED06800E274}"/>
              </a:ext>
            </a:extLst>
          </p:cNvPr>
          <p:cNvSpPr>
            <a:spLocks noGrp="1"/>
          </p:cNvSpPr>
          <p:nvPr>
            <p:ph idx="1"/>
          </p:nvPr>
        </p:nvSpPr>
        <p:spPr/>
        <p:txBody>
          <a:bodyPr/>
          <a:lstStyle/>
          <a:p>
            <a:r>
              <a:rPr lang="en-CA" dirty="0"/>
              <a:t>At personal level, once you get the habit of borrowing, it is difficult to shake off debt.</a:t>
            </a:r>
          </a:p>
          <a:p>
            <a:r>
              <a:rPr lang="en-CA" dirty="0"/>
              <a:t>Interest rates on credit card debts are often higher than 20%.</a:t>
            </a:r>
          </a:p>
          <a:p>
            <a:r>
              <a:rPr lang="en-CA" dirty="0"/>
              <a:t>Many people carry debts all their lives.</a:t>
            </a:r>
          </a:p>
          <a:p>
            <a:r>
              <a:rPr lang="en-CA" dirty="0"/>
              <a:t>At corporate level, many companies default on their debts, or require government bailout.</a:t>
            </a:r>
          </a:p>
          <a:p>
            <a:r>
              <a:rPr lang="en-CA" dirty="0"/>
              <a:t>These causes huge loss for creditors and/or the whole society. </a:t>
            </a:r>
          </a:p>
          <a:p>
            <a:endParaRPr lang="en-CA" dirty="0"/>
          </a:p>
          <a:p>
            <a:endParaRPr lang="en-CA" dirty="0"/>
          </a:p>
        </p:txBody>
      </p:sp>
    </p:spTree>
    <p:extLst>
      <p:ext uri="{BB962C8B-B14F-4D97-AF65-F5344CB8AC3E}">
        <p14:creationId xmlns:p14="http://schemas.microsoft.com/office/powerpoint/2010/main" val="1596789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3D94A-6DC5-4D6E-8A2D-9D6CAD47B11C}"/>
              </a:ext>
            </a:extLst>
          </p:cNvPr>
          <p:cNvSpPr>
            <a:spLocks noGrp="1"/>
          </p:cNvSpPr>
          <p:nvPr>
            <p:ph type="title"/>
          </p:nvPr>
        </p:nvSpPr>
        <p:spPr/>
        <p:txBody>
          <a:bodyPr>
            <a:normAutofit/>
          </a:bodyPr>
          <a:lstStyle/>
          <a:p>
            <a:r>
              <a:rPr lang="en-CA" dirty="0"/>
              <a:t>Why it is easier for corporations to default than individuals?</a:t>
            </a:r>
          </a:p>
        </p:txBody>
      </p:sp>
      <p:sp>
        <p:nvSpPr>
          <p:cNvPr id="3" name="Content Placeholder 2">
            <a:extLst>
              <a:ext uri="{FF2B5EF4-FFF2-40B4-BE49-F238E27FC236}">
                <a16:creationId xmlns:a16="http://schemas.microsoft.com/office/drawing/2014/main" id="{0241BA9B-01DD-40CD-8307-B17D754F597C}"/>
              </a:ext>
            </a:extLst>
          </p:cNvPr>
          <p:cNvSpPr>
            <a:spLocks noGrp="1"/>
          </p:cNvSpPr>
          <p:nvPr>
            <p:ph idx="1"/>
          </p:nvPr>
        </p:nvSpPr>
        <p:spPr/>
        <p:txBody>
          <a:bodyPr>
            <a:normAutofit lnSpcReduction="10000"/>
          </a:bodyPr>
          <a:lstStyle/>
          <a:p>
            <a:r>
              <a:rPr lang="en-CA" dirty="0"/>
              <a:t>Corporations are of limited liability.</a:t>
            </a:r>
          </a:p>
          <a:p>
            <a:r>
              <a:rPr lang="en-CA" dirty="0"/>
              <a:t>Most wealthy people do businesses under the banner of limited liability companies. </a:t>
            </a:r>
          </a:p>
          <a:p>
            <a:r>
              <a:rPr lang="en-CA" dirty="0"/>
              <a:t>This reduces the level of liability at the corporation level.</a:t>
            </a:r>
          </a:p>
          <a:p>
            <a:r>
              <a:rPr lang="en-CA" dirty="0"/>
              <a:t>If you have two businesses. If you make ten million dollar in the first business and lose ten million dollar in the second business, you can cash in from the first business and close down the second business.</a:t>
            </a:r>
          </a:p>
          <a:p>
            <a:r>
              <a:rPr lang="en-CA" dirty="0"/>
              <a:t>If instead, you make all deals under personal name, you have to pay out ten million dollar  loss from the money making deals or your personal assets. </a:t>
            </a:r>
          </a:p>
        </p:txBody>
      </p:sp>
    </p:spTree>
    <p:extLst>
      <p:ext uri="{BB962C8B-B14F-4D97-AF65-F5344CB8AC3E}">
        <p14:creationId xmlns:p14="http://schemas.microsoft.com/office/powerpoint/2010/main" val="39848242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FE00D-7995-4501-92E3-2402E504CCE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BF63BAB-3146-41CB-AEDD-2700AAD51F18}"/>
              </a:ext>
            </a:extLst>
          </p:cNvPr>
          <p:cNvSpPr>
            <a:spLocks noGrp="1"/>
          </p:cNvSpPr>
          <p:nvPr>
            <p:ph idx="1"/>
          </p:nvPr>
        </p:nvSpPr>
        <p:spPr/>
        <p:txBody>
          <a:bodyPr>
            <a:normAutofit lnSpcReduction="10000"/>
          </a:bodyPr>
          <a:lstStyle/>
          <a:p>
            <a:r>
              <a:rPr lang="en-CA" dirty="0"/>
              <a:t>Companies or countries rely heavily on debts often develop very fast in good times.</a:t>
            </a:r>
          </a:p>
          <a:p>
            <a:r>
              <a:rPr lang="en-CA" dirty="0"/>
              <a:t>But they often suffer heavy losses in bad times.</a:t>
            </a:r>
          </a:p>
          <a:p>
            <a:r>
              <a:rPr lang="en-CA" dirty="0"/>
              <a:t>Real estate companies in China are heavily in debt.</a:t>
            </a:r>
          </a:p>
          <a:p>
            <a:r>
              <a:rPr lang="en-CA" dirty="0"/>
              <a:t>Several years ago, many of the most wealthy people are real estate developers.</a:t>
            </a:r>
          </a:p>
          <a:p>
            <a:r>
              <a:rPr lang="en-CA" dirty="0"/>
              <a:t>It was easy to predict the real estate industry heavily in debt will bankrupt the whole society.</a:t>
            </a:r>
          </a:p>
          <a:p>
            <a:r>
              <a:rPr lang="en-CA" dirty="0"/>
              <a:t>But little could be done to prevent the debt to accumulate further, when debt makes people wealthy.</a:t>
            </a:r>
          </a:p>
        </p:txBody>
      </p:sp>
    </p:spTree>
    <p:extLst>
      <p:ext uri="{BB962C8B-B14F-4D97-AF65-F5344CB8AC3E}">
        <p14:creationId xmlns:p14="http://schemas.microsoft.com/office/powerpoint/2010/main" val="36396058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57350-9E9E-4267-B2D1-90341D087687}"/>
              </a:ext>
            </a:extLst>
          </p:cNvPr>
          <p:cNvSpPr>
            <a:spLocks noGrp="1"/>
          </p:cNvSpPr>
          <p:nvPr>
            <p:ph type="title"/>
          </p:nvPr>
        </p:nvSpPr>
        <p:spPr/>
        <p:txBody>
          <a:bodyPr/>
          <a:lstStyle/>
          <a:p>
            <a:r>
              <a:rPr lang="en-CA" dirty="0"/>
              <a:t>Why we don’t hear more about the downside of the debts?</a:t>
            </a:r>
          </a:p>
        </p:txBody>
      </p:sp>
      <p:sp>
        <p:nvSpPr>
          <p:cNvPr id="3" name="Content Placeholder 2">
            <a:extLst>
              <a:ext uri="{FF2B5EF4-FFF2-40B4-BE49-F238E27FC236}">
                <a16:creationId xmlns:a16="http://schemas.microsoft.com/office/drawing/2014/main" id="{870888F0-2F19-47DD-970B-BD615055E81F}"/>
              </a:ext>
            </a:extLst>
          </p:cNvPr>
          <p:cNvSpPr>
            <a:spLocks noGrp="1"/>
          </p:cNvSpPr>
          <p:nvPr>
            <p:ph idx="1"/>
          </p:nvPr>
        </p:nvSpPr>
        <p:spPr/>
        <p:txBody>
          <a:bodyPr/>
          <a:lstStyle/>
          <a:p>
            <a:r>
              <a:rPr lang="en-CA" dirty="0"/>
              <a:t>We are in a society dominated by financial institutions.</a:t>
            </a:r>
          </a:p>
          <a:p>
            <a:r>
              <a:rPr lang="en-CA" dirty="0"/>
              <a:t>We mostly learn about the benefit of debt instruments. </a:t>
            </a:r>
          </a:p>
          <a:p>
            <a:endParaRPr lang="en-CA" dirty="0"/>
          </a:p>
        </p:txBody>
      </p:sp>
    </p:spTree>
    <p:extLst>
      <p:ext uri="{BB962C8B-B14F-4D97-AF65-F5344CB8AC3E}">
        <p14:creationId xmlns:p14="http://schemas.microsoft.com/office/powerpoint/2010/main" val="1091940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6DD79-E63B-4978-B339-073523AA0BDC}"/>
              </a:ext>
            </a:extLst>
          </p:cNvPr>
          <p:cNvSpPr>
            <a:spLocks noGrp="1"/>
          </p:cNvSpPr>
          <p:nvPr>
            <p:ph type="ctrTitle"/>
          </p:nvPr>
        </p:nvSpPr>
        <p:spPr/>
        <p:txBody>
          <a:bodyPr/>
          <a:lstStyle/>
          <a:p>
            <a:r>
              <a:rPr lang="en-CA" dirty="0"/>
              <a:t>Capital Structure</a:t>
            </a:r>
          </a:p>
        </p:txBody>
      </p:sp>
      <p:sp>
        <p:nvSpPr>
          <p:cNvPr id="3" name="Subtitle 2">
            <a:extLst>
              <a:ext uri="{FF2B5EF4-FFF2-40B4-BE49-F238E27FC236}">
                <a16:creationId xmlns:a16="http://schemas.microsoft.com/office/drawing/2014/main" id="{C88F5471-4694-4611-8FE8-E5DD22633AF4}"/>
              </a:ext>
            </a:extLst>
          </p:cNvPr>
          <p:cNvSpPr>
            <a:spLocks noGrp="1"/>
          </p:cNvSpPr>
          <p:nvPr>
            <p:ph type="subTitle" idx="1"/>
          </p:nvPr>
        </p:nvSpPr>
        <p:spPr/>
        <p:txBody>
          <a:bodyPr>
            <a:normAutofit/>
          </a:bodyPr>
          <a:lstStyle/>
          <a:p>
            <a:r>
              <a:rPr lang="en-CA" sz="4800" dirty="0"/>
              <a:t>A social perspective</a:t>
            </a:r>
          </a:p>
        </p:txBody>
      </p:sp>
    </p:spTree>
    <p:extLst>
      <p:ext uri="{BB962C8B-B14F-4D97-AF65-F5344CB8AC3E}">
        <p14:creationId xmlns:p14="http://schemas.microsoft.com/office/powerpoint/2010/main" val="15577550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F6B92-B48B-49E1-94C6-F88ED7AEC81A}"/>
              </a:ext>
            </a:extLst>
          </p:cNvPr>
          <p:cNvSpPr>
            <a:spLocks noGrp="1"/>
          </p:cNvSpPr>
          <p:nvPr>
            <p:ph type="title"/>
          </p:nvPr>
        </p:nvSpPr>
        <p:spPr/>
        <p:txBody>
          <a:bodyPr/>
          <a:lstStyle/>
          <a:p>
            <a:r>
              <a:rPr lang="en-CA" dirty="0"/>
              <a:t>Historical reflection</a:t>
            </a:r>
          </a:p>
        </p:txBody>
      </p:sp>
      <p:sp>
        <p:nvSpPr>
          <p:cNvPr id="3" name="Content Placeholder 2">
            <a:extLst>
              <a:ext uri="{FF2B5EF4-FFF2-40B4-BE49-F238E27FC236}">
                <a16:creationId xmlns:a16="http://schemas.microsoft.com/office/drawing/2014/main" id="{5A23846F-5798-4686-8D22-4612F907DDEB}"/>
              </a:ext>
            </a:extLst>
          </p:cNvPr>
          <p:cNvSpPr>
            <a:spLocks noGrp="1"/>
          </p:cNvSpPr>
          <p:nvPr>
            <p:ph idx="1"/>
          </p:nvPr>
        </p:nvSpPr>
        <p:spPr/>
        <p:txBody>
          <a:bodyPr/>
          <a:lstStyle/>
          <a:p>
            <a:r>
              <a:rPr lang="en-CA" dirty="0"/>
              <a:t>Most religions discourage (such as in Christianity) or prohibit (Such as in Islam) debt instruments. </a:t>
            </a:r>
          </a:p>
          <a:p>
            <a:r>
              <a:rPr lang="en-CA" dirty="0"/>
              <a:t>These religions survive and prosper for a long time.</a:t>
            </a:r>
          </a:p>
          <a:p>
            <a:r>
              <a:rPr lang="en-CA" dirty="0"/>
              <a:t>Debts have short term benefits and long term damages.</a:t>
            </a:r>
          </a:p>
          <a:p>
            <a:endParaRPr lang="en-CA" dirty="0"/>
          </a:p>
        </p:txBody>
      </p:sp>
    </p:spTree>
    <p:extLst>
      <p:ext uri="{BB962C8B-B14F-4D97-AF65-F5344CB8AC3E}">
        <p14:creationId xmlns:p14="http://schemas.microsoft.com/office/powerpoint/2010/main" val="3211395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01E0F-4BF2-4400-96B7-0D0964A41D90}"/>
              </a:ext>
            </a:extLst>
          </p:cNvPr>
          <p:cNvSpPr>
            <a:spLocks noGrp="1"/>
          </p:cNvSpPr>
          <p:nvPr>
            <p:ph type="title"/>
          </p:nvPr>
        </p:nvSpPr>
        <p:spPr/>
        <p:txBody>
          <a:bodyPr/>
          <a:lstStyle/>
          <a:p>
            <a:r>
              <a:rPr lang="en-CA" dirty="0"/>
              <a:t>Early finance, the creation of writing and the advance of mathematics</a:t>
            </a:r>
          </a:p>
        </p:txBody>
      </p:sp>
      <p:sp>
        <p:nvSpPr>
          <p:cNvPr id="3" name="Content Placeholder 2">
            <a:extLst>
              <a:ext uri="{FF2B5EF4-FFF2-40B4-BE49-F238E27FC236}">
                <a16:creationId xmlns:a16="http://schemas.microsoft.com/office/drawing/2014/main" id="{BE1017D8-EFAD-4373-A8A8-675CD535D405}"/>
              </a:ext>
            </a:extLst>
          </p:cNvPr>
          <p:cNvSpPr>
            <a:spLocks noGrp="1"/>
          </p:cNvSpPr>
          <p:nvPr>
            <p:ph idx="1"/>
          </p:nvPr>
        </p:nvSpPr>
        <p:spPr/>
        <p:txBody>
          <a:bodyPr/>
          <a:lstStyle/>
          <a:p>
            <a:r>
              <a:rPr lang="en-CA" dirty="0"/>
              <a:t>The earliest writing known to us are from Sumerian time.</a:t>
            </a:r>
          </a:p>
          <a:p>
            <a:r>
              <a:rPr lang="en-CA" dirty="0"/>
              <a:t>Among the cuneiform tablets preserved from that time, many are lending certificates. </a:t>
            </a:r>
          </a:p>
          <a:p>
            <a:r>
              <a:rPr lang="en-CA" dirty="0"/>
              <a:t>The interest rate is usually 20% per year.</a:t>
            </a:r>
          </a:p>
          <a:p>
            <a:r>
              <a:rPr lang="en-CA" dirty="0"/>
              <a:t>Written language was probably created to record financial transactions and financial contracts.</a:t>
            </a:r>
          </a:p>
          <a:p>
            <a:endParaRPr lang="en-CA" dirty="0"/>
          </a:p>
          <a:p>
            <a:endParaRPr lang="en-CA" dirty="0"/>
          </a:p>
        </p:txBody>
      </p:sp>
    </p:spTree>
    <p:extLst>
      <p:ext uri="{BB962C8B-B14F-4D97-AF65-F5344CB8AC3E}">
        <p14:creationId xmlns:p14="http://schemas.microsoft.com/office/powerpoint/2010/main" val="27088935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8569B-389C-4A84-A8CB-A11D039785B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5BCCE9C-A5E7-460A-B0B7-E653E0E35409}"/>
              </a:ext>
            </a:extLst>
          </p:cNvPr>
          <p:cNvSpPr>
            <a:spLocks noGrp="1"/>
          </p:cNvSpPr>
          <p:nvPr>
            <p:ph idx="1"/>
          </p:nvPr>
        </p:nvSpPr>
        <p:spPr/>
        <p:txBody>
          <a:bodyPr/>
          <a:lstStyle/>
          <a:p>
            <a:r>
              <a:rPr lang="en-CA" dirty="0"/>
              <a:t>Lending time is usually several months, from the time when the food supply is low to the time of harvest.</a:t>
            </a:r>
          </a:p>
          <a:p>
            <a:r>
              <a:rPr lang="en-CA" dirty="0"/>
              <a:t>To calculate the amount of interest payment for several months requires quite advanced mathematics.</a:t>
            </a:r>
          </a:p>
          <a:p>
            <a:r>
              <a:rPr lang="en-CA" dirty="0"/>
              <a:t>Early finance was a great stimulus to the creation of writing and advance of mathematics. </a:t>
            </a:r>
          </a:p>
          <a:p>
            <a:r>
              <a:rPr lang="en-CA" dirty="0"/>
              <a:t>Finance contributed greatly to the development of civilization.</a:t>
            </a:r>
          </a:p>
        </p:txBody>
      </p:sp>
    </p:spTree>
    <p:extLst>
      <p:ext uri="{BB962C8B-B14F-4D97-AF65-F5344CB8AC3E}">
        <p14:creationId xmlns:p14="http://schemas.microsoft.com/office/powerpoint/2010/main" val="4024844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5551D-D058-4BD9-A216-6C4EB0F32631}"/>
              </a:ext>
            </a:extLst>
          </p:cNvPr>
          <p:cNvSpPr>
            <a:spLocks noGrp="1"/>
          </p:cNvSpPr>
          <p:nvPr>
            <p:ph type="title"/>
          </p:nvPr>
        </p:nvSpPr>
        <p:spPr/>
        <p:txBody>
          <a:bodyPr/>
          <a:lstStyle/>
          <a:p>
            <a:r>
              <a:rPr lang="en-CA" dirty="0"/>
              <a:t>Human psychology and debts</a:t>
            </a:r>
          </a:p>
        </p:txBody>
      </p:sp>
      <p:sp>
        <p:nvSpPr>
          <p:cNvPr id="3" name="Content Placeholder 2">
            <a:extLst>
              <a:ext uri="{FF2B5EF4-FFF2-40B4-BE49-F238E27FC236}">
                <a16:creationId xmlns:a16="http://schemas.microsoft.com/office/drawing/2014/main" id="{3C65854D-71FF-41B1-A319-5FC14164F353}"/>
              </a:ext>
            </a:extLst>
          </p:cNvPr>
          <p:cNvSpPr>
            <a:spLocks noGrp="1"/>
          </p:cNvSpPr>
          <p:nvPr>
            <p:ph idx="1"/>
          </p:nvPr>
        </p:nvSpPr>
        <p:spPr/>
        <p:txBody>
          <a:bodyPr/>
          <a:lstStyle/>
          <a:p>
            <a:r>
              <a:rPr lang="en-CA" dirty="0"/>
              <a:t>We are driven by short term results.</a:t>
            </a:r>
          </a:p>
          <a:p>
            <a:r>
              <a:rPr lang="en-CA" dirty="0"/>
              <a:t>To succeed, we take more leverage when possible.</a:t>
            </a:r>
          </a:p>
          <a:p>
            <a:r>
              <a:rPr lang="en-CA" dirty="0"/>
              <a:t>Leverage makes people vulnerable to downturns. </a:t>
            </a:r>
          </a:p>
          <a:p>
            <a:r>
              <a:rPr lang="en-CA" dirty="0"/>
              <a:t>In a less integrated society, the decline of a person or a group won’t affect the overall society that much.</a:t>
            </a:r>
          </a:p>
          <a:p>
            <a:r>
              <a:rPr lang="en-CA" dirty="0"/>
              <a:t>But in a society tangled with many debt contracts and social contracts, the decline of a small group will eventually drag down the whole society</a:t>
            </a:r>
          </a:p>
          <a:p>
            <a:endParaRPr lang="en-CA" dirty="0"/>
          </a:p>
          <a:p>
            <a:endParaRPr lang="en-CA" dirty="0"/>
          </a:p>
        </p:txBody>
      </p:sp>
    </p:spTree>
    <p:extLst>
      <p:ext uri="{BB962C8B-B14F-4D97-AF65-F5344CB8AC3E}">
        <p14:creationId xmlns:p14="http://schemas.microsoft.com/office/powerpoint/2010/main" val="32234465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5ABF-9965-4136-AEF0-74210776E82F}"/>
              </a:ext>
            </a:extLst>
          </p:cNvPr>
          <p:cNvSpPr>
            <a:spLocks noGrp="1"/>
          </p:cNvSpPr>
          <p:nvPr>
            <p:ph type="title"/>
          </p:nvPr>
        </p:nvSpPr>
        <p:spPr/>
        <p:txBody>
          <a:bodyPr/>
          <a:lstStyle/>
          <a:p>
            <a:r>
              <a:rPr lang="en-CA" dirty="0"/>
              <a:t>Social structure and debt</a:t>
            </a:r>
          </a:p>
        </p:txBody>
      </p:sp>
      <p:sp>
        <p:nvSpPr>
          <p:cNvPr id="3" name="Content Placeholder 2">
            <a:extLst>
              <a:ext uri="{FF2B5EF4-FFF2-40B4-BE49-F238E27FC236}">
                <a16:creationId xmlns:a16="http://schemas.microsoft.com/office/drawing/2014/main" id="{71D9C507-A779-435A-B7F0-7FC289486F86}"/>
              </a:ext>
            </a:extLst>
          </p:cNvPr>
          <p:cNvSpPr>
            <a:spLocks noGrp="1"/>
          </p:cNvSpPr>
          <p:nvPr>
            <p:ph idx="1"/>
          </p:nvPr>
        </p:nvSpPr>
        <p:spPr/>
        <p:txBody>
          <a:bodyPr/>
          <a:lstStyle/>
          <a:p>
            <a:r>
              <a:rPr lang="en-CA" dirty="0"/>
              <a:t>In a society with good social safety net, personal debts are often high.</a:t>
            </a:r>
          </a:p>
          <a:p>
            <a:r>
              <a:rPr lang="en-CA" dirty="0"/>
              <a:t>Canada has the highest level of private debt/GDP ratio in the world.</a:t>
            </a:r>
          </a:p>
        </p:txBody>
      </p:sp>
    </p:spTree>
    <p:extLst>
      <p:ext uri="{BB962C8B-B14F-4D97-AF65-F5344CB8AC3E}">
        <p14:creationId xmlns:p14="http://schemas.microsoft.com/office/powerpoint/2010/main" val="575293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662795" y="-3745097"/>
            <a:ext cx="1354979" cy="10750169"/>
          </a:xfrm>
          <a:prstGeom prst="downArrow">
            <a:avLst>
              <a:gd name="adj1" fmla="val 100000"/>
              <a:gd name="adj2" fmla="val 22582"/>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5D9C647-33D3-45AD-98A7-C0D58E8FFA2F}"/>
              </a:ext>
            </a:extLst>
          </p:cNvPr>
          <p:cNvSpPr>
            <a:spLocks noGrp="1"/>
          </p:cNvSpPr>
          <p:nvPr>
            <p:ph type="title"/>
          </p:nvPr>
        </p:nvSpPr>
        <p:spPr>
          <a:xfrm>
            <a:off x="1286932" y="1204109"/>
            <a:ext cx="10023398" cy="857894"/>
          </a:xfrm>
        </p:spPr>
        <p:txBody>
          <a:bodyPr>
            <a:normAutofit/>
          </a:bodyPr>
          <a:lstStyle/>
          <a:p>
            <a:r>
              <a:rPr lang="en-CA" sz="4000" dirty="0">
                <a:solidFill>
                  <a:srgbClr val="FFFFFF"/>
                </a:solidFill>
              </a:rPr>
              <a:t>Private debt/GDP ratio, Canada</a:t>
            </a:r>
          </a:p>
        </p:txBody>
      </p:sp>
      <p:sp>
        <p:nvSpPr>
          <p:cNvPr id="1030" name="Content Placeholder 1029">
            <a:extLst>
              <a:ext uri="{FF2B5EF4-FFF2-40B4-BE49-F238E27FC236}">
                <a16:creationId xmlns:a16="http://schemas.microsoft.com/office/drawing/2014/main" id="{DD096541-0B31-4FA6-82A1-8FF189A7B21E}"/>
              </a:ext>
            </a:extLst>
          </p:cNvPr>
          <p:cNvSpPr>
            <a:spLocks noGrp="1"/>
          </p:cNvSpPr>
          <p:nvPr>
            <p:ph idx="1"/>
          </p:nvPr>
        </p:nvSpPr>
        <p:spPr>
          <a:xfrm>
            <a:off x="1286931" y="2962451"/>
            <a:ext cx="2779954" cy="2820012"/>
          </a:xfrm>
        </p:spPr>
        <p:txBody>
          <a:bodyPr>
            <a:normAutofit/>
          </a:bodyPr>
          <a:lstStyle/>
          <a:p>
            <a:endParaRPr lang="en-US" sz="1600" dirty="0"/>
          </a:p>
        </p:txBody>
      </p:sp>
      <p:pic>
        <p:nvPicPr>
          <p:cNvPr id="1026" name="Picture 2" descr="Canada Private Debt to GDP">
            <a:extLst>
              <a:ext uri="{FF2B5EF4-FFF2-40B4-BE49-F238E27FC236}">
                <a16:creationId xmlns:a16="http://schemas.microsoft.com/office/drawing/2014/main" id="{0FEBF707-3F2C-4B73-B457-2A504720316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980586" y="2962451"/>
            <a:ext cx="6054731" cy="2820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4975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DBBAC-D2AE-4E21-8133-3F9DE6F4759A}"/>
              </a:ext>
            </a:extLst>
          </p:cNvPr>
          <p:cNvSpPr>
            <a:spLocks noGrp="1"/>
          </p:cNvSpPr>
          <p:nvPr>
            <p:ph type="title"/>
          </p:nvPr>
        </p:nvSpPr>
        <p:spPr/>
        <p:txBody>
          <a:bodyPr/>
          <a:lstStyle/>
          <a:p>
            <a:r>
              <a:rPr lang="en-CA" dirty="0"/>
              <a:t>Possible presentation topics</a:t>
            </a:r>
          </a:p>
        </p:txBody>
      </p:sp>
      <p:sp>
        <p:nvSpPr>
          <p:cNvPr id="3" name="Content Placeholder 2">
            <a:extLst>
              <a:ext uri="{FF2B5EF4-FFF2-40B4-BE49-F238E27FC236}">
                <a16:creationId xmlns:a16="http://schemas.microsoft.com/office/drawing/2014/main" id="{F41DA847-056A-434A-BAF4-F861196BB200}"/>
              </a:ext>
            </a:extLst>
          </p:cNvPr>
          <p:cNvSpPr>
            <a:spLocks noGrp="1"/>
          </p:cNvSpPr>
          <p:nvPr>
            <p:ph idx="1"/>
          </p:nvPr>
        </p:nvSpPr>
        <p:spPr/>
        <p:txBody>
          <a:bodyPr/>
          <a:lstStyle/>
          <a:p>
            <a:r>
              <a:rPr lang="en-CA" dirty="0"/>
              <a:t>Apply the theory of capital structure to understand social problems.</a:t>
            </a:r>
          </a:p>
          <a:p>
            <a:r>
              <a:rPr lang="en-CA" dirty="0"/>
              <a:t>Apply religious theory to understand corporate capital structure and long term performance.</a:t>
            </a:r>
          </a:p>
        </p:txBody>
      </p:sp>
    </p:spTree>
    <p:extLst>
      <p:ext uri="{BB962C8B-B14F-4D97-AF65-F5344CB8AC3E}">
        <p14:creationId xmlns:p14="http://schemas.microsoft.com/office/powerpoint/2010/main" val="31353995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96D0F-60ED-4664-A938-A8910BCE8701}"/>
              </a:ext>
            </a:extLst>
          </p:cNvPr>
          <p:cNvSpPr>
            <a:spLocks noGrp="1"/>
          </p:cNvSpPr>
          <p:nvPr>
            <p:ph type="title"/>
          </p:nvPr>
        </p:nvSpPr>
        <p:spPr/>
        <p:txBody>
          <a:bodyPr/>
          <a:lstStyle/>
          <a:p>
            <a:r>
              <a:rPr lang="en-CA" dirty="0"/>
              <a:t>Corporate capital structure</a:t>
            </a:r>
          </a:p>
        </p:txBody>
      </p:sp>
      <p:sp>
        <p:nvSpPr>
          <p:cNvPr id="3" name="Content Placeholder 2">
            <a:extLst>
              <a:ext uri="{FF2B5EF4-FFF2-40B4-BE49-F238E27FC236}">
                <a16:creationId xmlns:a16="http://schemas.microsoft.com/office/drawing/2014/main" id="{5D97504B-F16E-4A4A-868B-DB084A7BA99A}"/>
              </a:ext>
            </a:extLst>
          </p:cNvPr>
          <p:cNvSpPr>
            <a:spLocks noGrp="1"/>
          </p:cNvSpPr>
          <p:nvPr>
            <p:ph idx="1"/>
          </p:nvPr>
        </p:nvSpPr>
        <p:spPr/>
        <p:txBody>
          <a:bodyPr/>
          <a:lstStyle/>
          <a:p>
            <a:r>
              <a:rPr lang="en-CA" dirty="0"/>
              <a:t>Decision on capital structure is more art than science.</a:t>
            </a:r>
          </a:p>
          <a:p>
            <a:r>
              <a:rPr lang="en-CA" dirty="0"/>
              <a:t>We will go through several examples to illustrate the basic issues on capital structure.</a:t>
            </a:r>
          </a:p>
        </p:txBody>
      </p:sp>
    </p:spTree>
    <p:extLst>
      <p:ext uri="{BB962C8B-B14F-4D97-AF65-F5344CB8AC3E}">
        <p14:creationId xmlns:p14="http://schemas.microsoft.com/office/powerpoint/2010/main" val="26412554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63A-56CC-439E-BD10-609DCB090231}"/>
              </a:ext>
            </a:extLst>
          </p:cNvPr>
          <p:cNvSpPr>
            <a:spLocks noGrp="1"/>
          </p:cNvSpPr>
          <p:nvPr>
            <p:ph type="title"/>
          </p:nvPr>
        </p:nvSpPr>
        <p:spPr/>
        <p:txBody>
          <a:bodyPr/>
          <a:lstStyle/>
          <a:p>
            <a:r>
              <a:rPr lang="en-CA" dirty="0"/>
              <a:t>Financing options</a:t>
            </a:r>
          </a:p>
        </p:txBody>
      </p:sp>
      <p:sp>
        <p:nvSpPr>
          <p:cNvPr id="3" name="Content Placeholder 2">
            <a:extLst>
              <a:ext uri="{FF2B5EF4-FFF2-40B4-BE49-F238E27FC236}">
                <a16:creationId xmlns:a16="http://schemas.microsoft.com/office/drawing/2014/main" id="{70DFA756-2560-4CF6-9667-5D6CE2F64391}"/>
              </a:ext>
            </a:extLst>
          </p:cNvPr>
          <p:cNvSpPr>
            <a:spLocks noGrp="1"/>
          </p:cNvSpPr>
          <p:nvPr>
            <p:ph idx="1"/>
          </p:nvPr>
        </p:nvSpPr>
        <p:spPr/>
        <p:txBody>
          <a:bodyPr>
            <a:normAutofit/>
          </a:bodyPr>
          <a:lstStyle/>
          <a:p>
            <a:r>
              <a:rPr lang="en-CA" sz="3200" dirty="0"/>
              <a:t>An investment can be either financed with equity or debt, or both.</a:t>
            </a:r>
          </a:p>
          <a:p>
            <a:r>
              <a:rPr lang="en-US" sz="3200" dirty="0"/>
              <a:t>Equity financing lowers the chance of financial distress. More risky projects often adopt equity financing to reduce the cost of bankruptcy and financial distress.</a:t>
            </a:r>
          </a:p>
          <a:p>
            <a:r>
              <a:rPr lang="en-US" sz="3200" dirty="0"/>
              <a:t>Debt financing won’t dilute ownership.</a:t>
            </a:r>
          </a:p>
          <a:p>
            <a:r>
              <a:rPr lang="en-US" sz="3200" dirty="0"/>
              <a:t>Debt financing has tax benefit. Interest payment is tax deductible as business cost.</a:t>
            </a:r>
          </a:p>
          <a:p>
            <a:endParaRPr lang="en-US" sz="3200" dirty="0"/>
          </a:p>
          <a:p>
            <a:endParaRPr lang="en-CA" sz="3200" dirty="0"/>
          </a:p>
          <a:p>
            <a:endParaRPr lang="en-CA" sz="3200" dirty="0"/>
          </a:p>
        </p:txBody>
      </p:sp>
    </p:spTree>
    <p:extLst>
      <p:ext uri="{BB962C8B-B14F-4D97-AF65-F5344CB8AC3E}">
        <p14:creationId xmlns:p14="http://schemas.microsoft.com/office/powerpoint/2010/main" val="11672370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375C5-DBE2-437E-A678-C0C9FA2CF30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C2520302-A337-4DF5-805D-918B45230EB9}"/>
              </a:ext>
            </a:extLst>
          </p:cNvPr>
          <p:cNvSpPr>
            <a:spLocks noGrp="1"/>
          </p:cNvSpPr>
          <p:nvPr>
            <p:ph idx="1"/>
          </p:nvPr>
        </p:nvSpPr>
        <p:spPr/>
        <p:txBody>
          <a:bodyPr>
            <a:normAutofit/>
          </a:bodyPr>
          <a:lstStyle/>
          <a:p>
            <a:r>
              <a:rPr lang="en-US" sz="3200" dirty="0"/>
              <a:t>Interest payment from debt is fixed. </a:t>
            </a:r>
          </a:p>
          <a:p>
            <a:r>
              <a:rPr lang="en-US" sz="3200" dirty="0"/>
              <a:t>Dividend payment from equity is not fixed. </a:t>
            </a:r>
          </a:p>
          <a:p>
            <a:r>
              <a:rPr lang="en-US" sz="3200" dirty="0"/>
              <a:t>Debt financing has lower information cost because cashflows are predetermined, as long as there is no default. </a:t>
            </a:r>
          </a:p>
          <a:p>
            <a:r>
              <a:rPr lang="en-US" sz="3200" dirty="0"/>
              <a:t>In case of default, debt owners have seniority over equity owners on remaining asset.</a:t>
            </a:r>
          </a:p>
          <a:p>
            <a:endParaRPr lang="en-US" sz="3200" dirty="0"/>
          </a:p>
          <a:p>
            <a:endParaRPr lang="en-CA" sz="3200" dirty="0"/>
          </a:p>
        </p:txBody>
      </p:sp>
    </p:spTree>
    <p:extLst>
      <p:ext uri="{BB962C8B-B14F-4D97-AF65-F5344CB8AC3E}">
        <p14:creationId xmlns:p14="http://schemas.microsoft.com/office/powerpoint/2010/main" val="515287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CAFB-DE88-4F1C-80BA-37893D26F03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199AA7E-13B7-44CB-BDCE-E6FDAA8E55F3}"/>
              </a:ext>
            </a:extLst>
          </p:cNvPr>
          <p:cNvSpPr>
            <a:spLocks noGrp="1"/>
          </p:cNvSpPr>
          <p:nvPr>
            <p:ph idx="1"/>
          </p:nvPr>
        </p:nvSpPr>
        <p:spPr/>
        <p:txBody>
          <a:bodyPr>
            <a:noAutofit/>
          </a:bodyPr>
          <a:lstStyle/>
          <a:p>
            <a:pPr>
              <a:lnSpc>
                <a:spcPct val="107000"/>
              </a:lnSpc>
              <a:spcAft>
                <a:spcPts val="800"/>
              </a:spcAft>
            </a:pPr>
            <a:r>
              <a:rPr lang="en-CA" sz="3200" dirty="0">
                <a:effectLst/>
                <a:latin typeface="Calibri" panose="020F0502020204030204" pitchFamily="34" charset="0"/>
                <a:ea typeface="DengXian" panose="02010600030101010101" pitchFamily="2" charset="-122"/>
                <a:cs typeface="Calibri" panose="020F0502020204030204" pitchFamily="34" charset="0"/>
              </a:rPr>
              <a:t>Modigliani and Miller (MM) theory is the foundation of corporate finance. </a:t>
            </a: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Calibri" panose="020F0502020204030204" pitchFamily="34" charset="0"/>
              </a:rPr>
              <a:t>Mostly we apply the theory to corporations. </a:t>
            </a: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Calibri" panose="020F0502020204030204" pitchFamily="34" charset="0"/>
              </a:rPr>
              <a:t>But the theory will offer us great insights about the whole societies as well. </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3855607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D7731-2E55-4619-A48C-09C3E8600E6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F250EB6-10D8-4B30-B437-7B66F277CABF}"/>
              </a:ext>
            </a:extLst>
          </p:cNvPr>
          <p:cNvSpPr>
            <a:spLocks noGrp="1"/>
          </p:cNvSpPr>
          <p:nvPr>
            <p:ph idx="1"/>
          </p:nvPr>
        </p:nvSpPr>
        <p:spPr/>
        <p:txBody>
          <a:bodyPr/>
          <a:lstStyle/>
          <a:p>
            <a:r>
              <a:rPr lang="en-US" sz="2800" dirty="0"/>
              <a:t>For investors, debts are called fixed income securities. For issuers, debts are fixed cost for businesses. </a:t>
            </a:r>
          </a:p>
          <a:p>
            <a:r>
              <a:rPr lang="en-US" sz="2800" dirty="0"/>
              <a:t>Equities are variable cost for businesses for dividend payments are flexible. </a:t>
            </a:r>
          </a:p>
          <a:p>
            <a:r>
              <a:rPr lang="en-US" sz="2800" dirty="0"/>
              <a:t>This fixed cost, variable cost classification of debt and equity helps us integrate financial and operating leverages. </a:t>
            </a:r>
          </a:p>
          <a:p>
            <a:r>
              <a:rPr lang="en-US" dirty="0"/>
              <a:t>Since accounting uses fixed cost and variable cost, it is simpler the use the same language.</a:t>
            </a:r>
            <a:endParaRPr lang="en-CA" dirty="0"/>
          </a:p>
        </p:txBody>
      </p:sp>
    </p:spTree>
    <p:extLst>
      <p:ext uri="{BB962C8B-B14F-4D97-AF65-F5344CB8AC3E}">
        <p14:creationId xmlns:p14="http://schemas.microsoft.com/office/powerpoint/2010/main" val="21084645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Structure</a:t>
            </a:r>
          </a:p>
        </p:txBody>
      </p:sp>
      <p:sp>
        <p:nvSpPr>
          <p:cNvPr id="3" name="Content Placeholder 2"/>
          <p:cNvSpPr>
            <a:spLocks noGrp="1"/>
          </p:cNvSpPr>
          <p:nvPr>
            <p:ph idx="1"/>
          </p:nvPr>
        </p:nvSpPr>
        <p:spPr/>
        <p:txBody>
          <a:bodyPr>
            <a:normAutofit/>
          </a:bodyPr>
          <a:lstStyle/>
          <a:p>
            <a:endParaRPr lang="en-US" sz="4000" dirty="0"/>
          </a:p>
          <a:p>
            <a:r>
              <a:rPr lang="en-US" sz="4000" dirty="0"/>
              <a:t>Debt equity ratio is called capital structure of a business.</a:t>
            </a:r>
          </a:p>
          <a:p>
            <a:r>
              <a:rPr lang="en-US" sz="4000" dirty="0"/>
              <a:t>How businesses determine their own capital structures?</a:t>
            </a:r>
          </a:p>
          <a:p>
            <a:r>
              <a:rPr lang="en-US" sz="4000" dirty="0"/>
              <a:t>It is generally assumed to be a tradeoff between tax benefits and risk of financial distress.</a:t>
            </a:r>
          </a:p>
          <a:p>
            <a:endParaRPr lang="en-US" sz="4000" dirty="0"/>
          </a:p>
          <a:p>
            <a:endParaRPr lang="en-US" sz="4000" dirty="0"/>
          </a:p>
        </p:txBody>
      </p:sp>
    </p:spTree>
    <p:extLst>
      <p:ext uri="{BB962C8B-B14F-4D97-AF65-F5344CB8AC3E}">
        <p14:creationId xmlns:p14="http://schemas.microsoft.com/office/powerpoint/2010/main" val="4760269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E12A1-F6F3-4B5B-84BB-C0A10CA59475}"/>
              </a:ext>
            </a:extLst>
          </p:cNvPr>
          <p:cNvSpPr>
            <a:spLocks noGrp="1"/>
          </p:cNvSpPr>
          <p:nvPr>
            <p:ph type="title"/>
          </p:nvPr>
        </p:nvSpPr>
        <p:spPr/>
        <p:txBody>
          <a:bodyPr/>
          <a:lstStyle/>
          <a:p>
            <a:r>
              <a:rPr lang="en-CA" dirty="0"/>
              <a:t>Debt and overall risk of project</a:t>
            </a:r>
          </a:p>
        </p:txBody>
      </p:sp>
      <p:sp>
        <p:nvSpPr>
          <p:cNvPr id="3" name="Content Placeholder 2">
            <a:extLst>
              <a:ext uri="{FF2B5EF4-FFF2-40B4-BE49-F238E27FC236}">
                <a16:creationId xmlns:a16="http://schemas.microsoft.com/office/drawing/2014/main" id="{77215497-205E-4D89-8E22-5F06529A563A}"/>
              </a:ext>
            </a:extLst>
          </p:cNvPr>
          <p:cNvSpPr>
            <a:spLocks noGrp="1"/>
          </p:cNvSpPr>
          <p:nvPr>
            <p:ph idx="1"/>
          </p:nvPr>
        </p:nvSpPr>
        <p:spPr/>
        <p:txBody>
          <a:bodyPr>
            <a:normAutofit/>
          </a:bodyPr>
          <a:lstStyle/>
          <a:p>
            <a:r>
              <a:rPr lang="en-CA" dirty="0"/>
              <a:t>Debt generates tax saving. The actual amount of saving depends on the specifics of tax laws. For example, part of the dividend payouts are tax exempt in some tax systems. </a:t>
            </a:r>
          </a:p>
          <a:p>
            <a:r>
              <a:rPr lang="en-CA" dirty="0"/>
              <a:t>The tax saving part is from the safer part of cashflows since debt is senior over equity. </a:t>
            </a:r>
          </a:p>
          <a:p>
            <a:r>
              <a:rPr lang="en-CA" dirty="0"/>
              <a:t>Hence debt reduces the risk of overall cashflows.</a:t>
            </a:r>
          </a:p>
          <a:p>
            <a:r>
              <a:rPr lang="en-CA" dirty="0"/>
              <a:t>At the same time, debt is fixed cost of a project. This increases the default risk of a project.</a:t>
            </a:r>
          </a:p>
          <a:p>
            <a:endParaRPr lang="en-CA" dirty="0"/>
          </a:p>
        </p:txBody>
      </p:sp>
    </p:spTree>
    <p:extLst>
      <p:ext uri="{BB962C8B-B14F-4D97-AF65-F5344CB8AC3E}">
        <p14:creationId xmlns:p14="http://schemas.microsoft.com/office/powerpoint/2010/main" val="37100392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5FF11-2243-4CDE-A8D9-CB37F3A9670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80593F4-A295-4E77-A6DD-9CB196C1DC40}"/>
              </a:ext>
            </a:extLst>
          </p:cNvPr>
          <p:cNvSpPr>
            <a:spLocks noGrp="1"/>
          </p:cNvSpPr>
          <p:nvPr>
            <p:ph idx="1"/>
          </p:nvPr>
        </p:nvSpPr>
        <p:spPr/>
        <p:txBody>
          <a:bodyPr/>
          <a:lstStyle/>
          <a:p>
            <a:r>
              <a:rPr lang="en-CA" dirty="0"/>
              <a:t>The overall impact is mixed. </a:t>
            </a:r>
          </a:p>
          <a:p>
            <a:r>
              <a:rPr lang="en-CA" dirty="0"/>
              <a:t>When the debt level is high, debt will increase the overall risk of the project.</a:t>
            </a:r>
          </a:p>
          <a:p>
            <a:r>
              <a:rPr lang="en-CA" dirty="0"/>
              <a:t>When the debt level is low, probably debt will reduce the overall risk.</a:t>
            </a:r>
          </a:p>
        </p:txBody>
      </p:sp>
    </p:spTree>
    <p:extLst>
      <p:ext uri="{BB962C8B-B14F-4D97-AF65-F5344CB8AC3E}">
        <p14:creationId xmlns:p14="http://schemas.microsoft.com/office/powerpoint/2010/main" val="34096928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6931B-4037-4ADD-9746-CB58AFA4EB8F}"/>
              </a:ext>
            </a:extLst>
          </p:cNvPr>
          <p:cNvSpPr>
            <a:spLocks noGrp="1"/>
          </p:cNvSpPr>
          <p:nvPr>
            <p:ph type="title"/>
          </p:nvPr>
        </p:nvSpPr>
        <p:spPr/>
        <p:txBody>
          <a:bodyPr/>
          <a:lstStyle/>
          <a:p>
            <a:r>
              <a:rPr lang="en-CA" dirty="0"/>
              <a:t>Optimal debt equity ratio:</a:t>
            </a:r>
            <a:br>
              <a:rPr lang="en-CA" dirty="0"/>
            </a:br>
            <a:r>
              <a:rPr lang="en-CA" dirty="0"/>
              <a:t>A quantitative method</a:t>
            </a:r>
          </a:p>
        </p:txBody>
      </p:sp>
      <p:sp>
        <p:nvSpPr>
          <p:cNvPr id="3" name="Content Placeholder 2">
            <a:extLst>
              <a:ext uri="{FF2B5EF4-FFF2-40B4-BE49-F238E27FC236}">
                <a16:creationId xmlns:a16="http://schemas.microsoft.com/office/drawing/2014/main" id="{9ECD57D8-3744-43F0-8CDC-B2E6DC25652C}"/>
              </a:ext>
            </a:extLst>
          </p:cNvPr>
          <p:cNvSpPr>
            <a:spLocks noGrp="1"/>
          </p:cNvSpPr>
          <p:nvPr>
            <p:ph idx="1"/>
          </p:nvPr>
        </p:nvSpPr>
        <p:spPr/>
        <p:txBody>
          <a:bodyPr/>
          <a:lstStyle/>
          <a:p>
            <a:r>
              <a:rPr lang="en-CA" dirty="0"/>
              <a:t>In textbooks, we qualitatively discussed the issue of optimal debt equity ratio.</a:t>
            </a:r>
          </a:p>
          <a:p>
            <a:r>
              <a:rPr lang="en-CA" dirty="0"/>
              <a:t>Here we will discuss a quantitative method to determine optimal debt equity ratio.</a:t>
            </a:r>
          </a:p>
          <a:p>
            <a:r>
              <a:rPr lang="en-CA" dirty="0"/>
              <a:t>It is a preliminary method. It will be great if you can improve the method.</a:t>
            </a:r>
          </a:p>
        </p:txBody>
      </p:sp>
    </p:spTree>
    <p:extLst>
      <p:ext uri="{BB962C8B-B14F-4D97-AF65-F5344CB8AC3E}">
        <p14:creationId xmlns:p14="http://schemas.microsoft.com/office/powerpoint/2010/main" val="31714350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F770A-ABA9-481F-86DE-4BA6FA1EEFC1}"/>
              </a:ext>
            </a:extLst>
          </p:cNvPr>
          <p:cNvSpPr>
            <a:spLocks noGrp="1"/>
          </p:cNvSpPr>
          <p:nvPr>
            <p:ph type="title"/>
          </p:nvPr>
        </p:nvSpPr>
        <p:spPr/>
        <p:txBody>
          <a:bodyPr/>
          <a:lstStyle/>
          <a:p>
            <a:r>
              <a:rPr lang="en-CA" dirty="0"/>
              <a:t>Example 1</a:t>
            </a:r>
          </a:p>
        </p:txBody>
      </p:sp>
      <p:sp>
        <p:nvSpPr>
          <p:cNvPr id="3" name="Content Placeholder 2">
            <a:extLst>
              <a:ext uri="{FF2B5EF4-FFF2-40B4-BE49-F238E27FC236}">
                <a16:creationId xmlns:a16="http://schemas.microsoft.com/office/drawing/2014/main" id="{3DA42A6E-DC65-4363-AD13-F2C30F5BCBCD}"/>
              </a:ext>
            </a:extLst>
          </p:cNvPr>
          <p:cNvSpPr>
            <a:spLocks noGrp="1"/>
          </p:cNvSpPr>
          <p:nvPr>
            <p:ph idx="1"/>
          </p:nvPr>
        </p:nvSpPr>
        <p:spPr/>
        <p:txBody>
          <a:bodyPr>
            <a:normAutofit/>
          </a:bodyPr>
          <a:lstStyle/>
          <a:p>
            <a:r>
              <a:rPr lang="en-CA" dirty="0"/>
              <a:t>A company has a pre-tax cashflow of 10 million dollar per year to perpetuity. The tax rate is 40%. The unleveraged discount rate for the cashflow is 10% per year, according to its risk level. The risk free borrowing rate is 4% per year. The company decides to borrow x million dollar to finance its operation. The maturity of the loan is perpetuity. The interest rate on this loan is 4% + 0.0001*x^2. This means interest rate on this loan is higher with more borrowing. Suppose the asset discounting rate is 10%+ 0.0001*x^2, where 10% is the unleveraged discount rate for the cashflow.</a:t>
            </a:r>
          </a:p>
        </p:txBody>
      </p:sp>
    </p:spTree>
    <p:extLst>
      <p:ext uri="{BB962C8B-B14F-4D97-AF65-F5344CB8AC3E}">
        <p14:creationId xmlns:p14="http://schemas.microsoft.com/office/powerpoint/2010/main" val="38820927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EF146-FA0D-4632-A250-3413AF1089F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5FE66FC-71E0-454B-88A2-E264A3F4FDF2}"/>
              </a:ext>
            </a:extLst>
          </p:cNvPr>
          <p:cNvSpPr>
            <a:spLocks noGrp="1"/>
          </p:cNvSpPr>
          <p:nvPr>
            <p:ph idx="1"/>
          </p:nvPr>
        </p:nvSpPr>
        <p:spPr/>
        <p:txBody>
          <a:bodyPr/>
          <a:lstStyle/>
          <a:p>
            <a:r>
              <a:rPr lang="en-CA" dirty="0"/>
              <a:t>What is the company value without debt?</a:t>
            </a:r>
          </a:p>
          <a:p>
            <a:r>
              <a:rPr lang="en-CA" dirty="0"/>
              <a:t>At what debt level, the company value, as the sum of debt and equity, reaches maximum?</a:t>
            </a:r>
          </a:p>
          <a:p>
            <a:r>
              <a:rPr lang="en-CA" dirty="0"/>
              <a:t>What is the maximal company value?</a:t>
            </a:r>
          </a:p>
        </p:txBody>
      </p:sp>
    </p:spTree>
    <p:extLst>
      <p:ext uri="{BB962C8B-B14F-4D97-AF65-F5344CB8AC3E}">
        <p14:creationId xmlns:p14="http://schemas.microsoft.com/office/powerpoint/2010/main" val="28027682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E4581-1BA3-4CE3-9EF9-4075C64AEBD0}"/>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B66EE96F-3B68-4194-9497-A48D98588FC9}"/>
              </a:ext>
            </a:extLst>
          </p:cNvPr>
          <p:cNvSpPr>
            <a:spLocks noGrp="1"/>
          </p:cNvSpPr>
          <p:nvPr>
            <p:ph idx="1"/>
          </p:nvPr>
        </p:nvSpPr>
        <p:spPr/>
        <p:txBody>
          <a:bodyPr/>
          <a:lstStyle/>
          <a:p>
            <a:r>
              <a:rPr lang="en-CA" dirty="0"/>
              <a:t>First, we calculate company value before debt borrowing.</a:t>
            </a:r>
          </a:p>
          <a:p>
            <a:r>
              <a:rPr lang="en-CA" dirty="0"/>
              <a:t>Cashflow after tax</a:t>
            </a:r>
          </a:p>
          <a:p>
            <a:r>
              <a:rPr lang="en-CA" dirty="0"/>
              <a:t>10*(1-40%) = 6</a:t>
            </a:r>
          </a:p>
          <a:p>
            <a:r>
              <a:rPr lang="en-CA" dirty="0"/>
              <a:t>Company value: 6/10% = 60 million</a:t>
            </a:r>
          </a:p>
          <a:p>
            <a:endParaRPr lang="en-CA" dirty="0"/>
          </a:p>
          <a:p>
            <a:endParaRPr lang="en-CA" dirty="0"/>
          </a:p>
        </p:txBody>
      </p:sp>
    </p:spTree>
    <p:extLst>
      <p:ext uri="{BB962C8B-B14F-4D97-AF65-F5344CB8AC3E}">
        <p14:creationId xmlns:p14="http://schemas.microsoft.com/office/powerpoint/2010/main" val="36324571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2391C-1086-4B23-B8C3-EAF94B0D857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23B67CA-C3C1-4321-8890-41E86446C2EE}"/>
              </a:ext>
            </a:extLst>
          </p:cNvPr>
          <p:cNvSpPr>
            <a:spLocks noGrp="1"/>
          </p:cNvSpPr>
          <p:nvPr>
            <p:ph idx="1"/>
          </p:nvPr>
        </p:nvSpPr>
        <p:spPr/>
        <p:txBody>
          <a:bodyPr>
            <a:normAutofit lnSpcReduction="10000"/>
          </a:bodyPr>
          <a:lstStyle/>
          <a:p>
            <a:r>
              <a:rPr lang="en-CA" dirty="0"/>
              <a:t>Now we assume the company borrow x million dollars.</a:t>
            </a:r>
          </a:p>
          <a:p>
            <a:r>
              <a:rPr lang="en-CA" dirty="0"/>
              <a:t>The interest rate is 4% + 0.0001*x^2.</a:t>
            </a:r>
          </a:p>
          <a:p>
            <a:r>
              <a:rPr lang="en-CA" dirty="0"/>
              <a:t>Annual interest payment is x*(4% + 0.0001*x^2)</a:t>
            </a:r>
          </a:p>
          <a:p>
            <a:r>
              <a:rPr lang="en-CA" dirty="0"/>
              <a:t>Annual tax saving from interest payment is x*(4% + 0.0001*x^2)*40%</a:t>
            </a:r>
          </a:p>
          <a:p>
            <a:r>
              <a:rPr lang="en-CA" dirty="0"/>
              <a:t>Cash flow with tax saving is 6 + x*(4% + 0.0001*x^2)*40%</a:t>
            </a:r>
          </a:p>
          <a:p>
            <a:r>
              <a:rPr lang="en-CA" dirty="0"/>
              <a:t>Discount rate with borrowing is 10%+ 0.00001*x^2</a:t>
            </a:r>
          </a:p>
          <a:p>
            <a:r>
              <a:rPr lang="en-CA" dirty="0"/>
              <a:t>The value of asset is </a:t>
            </a:r>
          </a:p>
          <a:p>
            <a:r>
              <a:rPr lang="en-CA" dirty="0"/>
              <a:t>(total cashflow)/(asset discount rate)</a:t>
            </a:r>
          </a:p>
          <a:p>
            <a:r>
              <a:rPr lang="en-CA" dirty="0"/>
              <a:t>=  (6 + x*(4% + 0.0001*x^2)*40%)/(10%+ 0.00001*x^2)</a:t>
            </a:r>
          </a:p>
          <a:p>
            <a:endParaRPr lang="en-CA" dirty="0"/>
          </a:p>
        </p:txBody>
      </p:sp>
    </p:spTree>
    <p:extLst>
      <p:ext uri="{BB962C8B-B14F-4D97-AF65-F5344CB8AC3E}">
        <p14:creationId xmlns:p14="http://schemas.microsoft.com/office/powerpoint/2010/main" val="2732706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7513D-CE23-4705-A635-D547464965BD}"/>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984D44C-25EC-4379-8D73-21961251E889}"/>
              </a:ext>
            </a:extLst>
          </p:cNvPr>
          <p:cNvSpPr>
            <a:spLocks noGrp="1"/>
          </p:cNvSpPr>
          <p:nvPr>
            <p:ph idx="1"/>
          </p:nvPr>
        </p:nvSpPr>
        <p:spPr/>
        <p:txBody>
          <a:bodyPr>
            <a:normAutofit/>
          </a:bodyPr>
          <a:lstStyle/>
          <a:p>
            <a:r>
              <a:rPr lang="en-CA" dirty="0"/>
              <a:t>We use Excel solver to solve the maximization problem to get</a:t>
            </a:r>
          </a:p>
          <a:p>
            <a:r>
              <a:rPr lang="en-CA" dirty="0"/>
              <a:t>x = 15.41, and asset value = 61.16 million.</a:t>
            </a:r>
          </a:p>
          <a:p>
            <a:r>
              <a:rPr lang="en-CA" dirty="0"/>
              <a:t>With optimal capital structure, we gain 1.16 million value, from 60 million to 61.16 million.</a:t>
            </a:r>
          </a:p>
          <a:p>
            <a:r>
              <a:rPr lang="en-CA" dirty="0"/>
              <a:t>For Excel calculation, please refer to</a:t>
            </a:r>
          </a:p>
          <a:p>
            <a:r>
              <a:rPr lang="en-CA" dirty="0">
                <a:hlinkClick r:id="rId2"/>
              </a:rPr>
              <a:t>http://web.unbc.ca/~chenj/course/420/Financing%20Options%20and%20Capital%20Structure.xlsx</a:t>
            </a:r>
            <a:endParaRPr lang="en-CA" dirty="0"/>
          </a:p>
          <a:p>
            <a:r>
              <a:rPr lang="en-CA" dirty="0"/>
              <a:t>Worksheet: Example 1</a:t>
            </a:r>
          </a:p>
          <a:p>
            <a:endParaRPr lang="en-CA" dirty="0"/>
          </a:p>
          <a:p>
            <a:endParaRPr lang="en-CA" dirty="0"/>
          </a:p>
          <a:p>
            <a:endParaRPr lang="en-CA" dirty="0"/>
          </a:p>
        </p:txBody>
      </p:sp>
    </p:spTree>
    <p:extLst>
      <p:ext uri="{BB962C8B-B14F-4D97-AF65-F5344CB8AC3E}">
        <p14:creationId xmlns:p14="http://schemas.microsoft.com/office/powerpoint/2010/main" val="1332808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BE1F-AE93-49BB-A64E-402B45E8337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1756D84-E74A-43F6-8463-F7048352DAE6}"/>
              </a:ext>
            </a:extLst>
          </p:cNvPr>
          <p:cNvSpPr>
            <a:spLocks noGrp="1"/>
          </p:cNvSpPr>
          <p:nvPr>
            <p:ph idx="1"/>
          </p:nvPr>
        </p:nvSpPr>
        <p:spPr/>
        <p:txBody>
          <a:bodyPr>
            <a:noAutofit/>
          </a:bodyPr>
          <a:lstStyle/>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The MM theory states that the risk of a company is determined by the business activities of the company.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The risk can’t be reduced by financing methods.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However, interest payments from the debts are tax free while dividend payments from the stocks are taxable.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This means debt financing often reduce the overall risk and cost for a business.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More debt financing is usually good for businesses.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4289899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FEFB-EE33-43B4-A14D-6E6C7C455E5D}"/>
              </a:ext>
            </a:extLst>
          </p:cNvPr>
          <p:cNvSpPr>
            <a:spLocks noGrp="1"/>
          </p:cNvSpPr>
          <p:nvPr>
            <p:ph type="title"/>
          </p:nvPr>
        </p:nvSpPr>
        <p:spPr/>
        <p:txBody>
          <a:bodyPr/>
          <a:lstStyle/>
          <a:p>
            <a:r>
              <a:rPr lang="en-US" dirty="0"/>
              <a:t>Tax rate and capital structure</a:t>
            </a:r>
            <a:endParaRPr lang="en-CA" dirty="0"/>
          </a:p>
        </p:txBody>
      </p:sp>
      <p:sp>
        <p:nvSpPr>
          <p:cNvPr id="3" name="Content Placeholder 2">
            <a:extLst>
              <a:ext uri="{FF2B5EF4-FFF2-40B4-BE49-F238E27FC236}">
                <a16:creationId xmlns:a16="http://schemas.microsoft.com/office/drawing/2014/main" id="{FAD809FF-FC95-496F-B928-16C3E203A913}"/>
              </a:ext>
            </a:extLst>
          </p:cNvPr>
          <p:cNvSpPr>
            <a:spLocks noGrp="1"/>
          </p:cNvSpPr>
          <p:nvPr>
            <p:ph idx="1"/>
          </p:nvPr>
        </p:nvSpPr>
        <p:spPr/>
        <p:txBody>
          <a:bodyPr/>
          <a:lstStyle/>
          <a:p>
            <a:r>
              <a:rPr lang="en-US" dirty="0"/>
              <a:t>We will use the model to study the relation between tax rate and capital structure</a:t>
            </a:r>
          </a:p>
          <a:p>
            <a:r>
              <a:rPr lang="en-US" dirty="0"/>
              <a:t>Intuitively, with higher tax rate, debt borrowing provides more tax saving.</a:t>
            </a:r>
            <a:r>
              <a:rPr lang="en-CA" dirty="0"/>
              <a:t> We would expect more borrowing with higher tax rate.</a:t>
            </a:r>
          </a:p>
          <a:p>
            <a:r>
              <a:rPr lang="en-CA" dirty="0"/>
              <a:t>Calculation confirms our intuition.  </a:t>
            </a:r>
          </a:p>
          <a:p>
            <a:r>
              <a:rPr lang="en-CA" dirty="0"/>
              <a:t>The detailed calculation can be found on the same Excel worksheet.</a:t>
            </a:r>
            <a:endParaRPr lang="en-US" dirty="0"/>
          </a:p>
        </p:txBody>
      </p:sp>
    </p:spTree>
    <p:extLst>
      <p:ext uri="{BB962C8B-B14F-4D97-AF65-F5344CB8AC3E}">
        <p14:creationId xmlns:p14="http://schemas.microsoft.com/office/powerpoint/2010/main" val="3697589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77136-9DBE-34F0-BB88-5B7BD1A71E9C}"/>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11B24267-C5A2-5D75-46B8-44CC05D4305E}"/>
              </a:ext>
            </a:extLst>
          </p:cNvPr>
          <p:cNvSpPr>
            <a:spLocks noGrp="1"/>
          </p:cNvSpPr>
          <p:nvPr>
            <p:ph idx="1"/>
          </p:nvPr>
        </p:nvSpPr>
        <p:spPr/>
        <p:txBody>
          <a:bodyPr/>
          <a:lstStyle/>
          <a:p>
            <a:r>
              <a:rPr lang="en-CA" dirty="0"/>
              <a:t>Tax savings comes from debt payments.</a:t>
            </a:r>
          </a:p>
          <a:p>
            <a:r>
              <a:rPr lang="en-CA" dirty="0"/>
              <a:t>Debt payments have higher seniority than equity payments.</a:t>
            </a:r>
          </a:p>
          <a:p>
            <a:r>
              <a:rPr lang="en-CA" dirty="0"/>
              <a:t>This means tax savings improve the quality of overall cashflows.</a:t>
            </a:r>
          </a:p>
          <a:p>
            <a:r>
              <a:rPr lang="en-CA" dirty="0"/>
              <a:t>Discount rate should be lower as a result.</a:t>
            </a:r>
          </a:p>
          <a:p>
            <a:endParaRPr lang="en-CA" dirty="0"/>
          </a:p>
          <a:p>
            <a:endParaRPr lang="en-CA" dirty="0"/>
          </a:p>
        </p:txBody>
      </p:sp>
    </p:spTree>
    <p:extLst>
      <p:ext uri="{BB962C8B-B14F-4D97-AF65-F5344CB8AC3E}">
        <p14:creationId xmlns:p14="http://schemas.microsoft.com/office/powerpoint/2010/main" val="33538869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7E1DC-1D0B-A6B4-8A36-28CC3927F32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5B2FE60-31E0-443B-F9F2-FD84B0E8D50E}"/>
              </a:ext>
            </a:extLst>
          </p:cNvPr>
          <p:cNvSpPr>
            <a:spLocks noGrp="1"/>
          </p:cNvSpPr>
          <p:nvPr>
            <p:ph idx="1"/>
          </p:nvPr>
        </p:nvSpPr>
        <p:spPr/>
        <p:txBody>
          <a:bodyPr/>
          <a:lstStyle/>
          <a:p>
            <a:r>
              <a:rPr lang="en-CA" dirty="0"/>
              <a:t>Alternatively, we can think tax payments have higher quality than general cashflows.</a:t>
            </a:r>
          </a:p>
          <a:p>
            <a:r>
              <a:rPr lang="en-CA" dirty="0"/>
              <a:t>In good years, tax payments are made. In bad years with operating losses, no negative tax payments are needed.</a:t>
            </a:r>
          </a:p>
          <a:p>
            <a:r>
              <a:rPr lang="en-CA" dirty="0"/>
              <a:t>Tax savings are high quality cashflows.</a:t>
            </a:r>
          </a:p>
          <a:p>
            <a:r>
              <a:rPr lang="en-CA" dirty="0"/>
              <a:t>Discount rate should be lower as a result.</a:t>
            </a:r>
          </a:p>
          <a:p>
            <a:r>
              <a:rPr lang="en-CA" dirty="0"/>
              <a:t>To model this, we can set discount rate with borrowing as </a:t>
            </a:r>
          </a:p>
          <a:p>
            <a:r>
              <a:rPr lang="en-CA" dirty="0"/>
              <a:t>10% - 0.00001*x+ 0.00001*x^2</a:t>
            </a:r>
          </a:p>
          <a:p>
            <a:r>
              <a:rPr lang="en-CA" dirty="0"/>
              <a:t>We can rerun Excel calculations. What do we find?</a:t>
            </a:r>
          </a:p>
          <a:p>
            <a:endParaRPr lang="en-CA" dirty="0"/>
          </a:p>
          <a:p>
            <a:endParaRPr lang="en-CA" dirty="0"/>
          </a:p>
        </p:txBody>
      </p:sp>
    </p:spTree>
    <p:extLst>
      <p:ext uri="{BB962C8B-B14F-4D97-AF65-F5344CB8AC3E}">
        <p14:creationId xmlns:p14="http://schemas.microsoft.com/office/powerpoint/2010/main" val="7705113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4E5A0-E31D-4906-8AD1-A66AD0186090}"/>
              </a:ext>
            </a:extLst>
          </p:cNvPr>
          <p:cNvSpPr>
            <a:spLocks noGrp="1"/>
          </p:cNvSpPr>
          <p:nvPr>
            <p:ph type="title"/>
          </p:nvPr>
        </p:nvSpPr>
        <p:spPr/>
        <p:txBody>
          <a:bodyPr/>
          <a:lstStyle/>
          <a:p>
            <a:r>
              <a:rPr lang="en-CA" dirty="0"/>
              <a:t>Possible presentation topic</a:t>
            </a:r>
          </a:p>
        </p:txBody>
      </p:sp>
      <p:sp>
        <p:nvSpPr>
          <p:cNvPr id="3" name="Content Placeholder 2">
            <a:extLst>
              <a:ext uri="{FF2B5EF4-FFF2-40B4-BE49-F238E27FC236}">
                <a16:creationId xmlns:a16="http://schemas.microsoft.com/office/drawing/2014/main" id="{27F33D68-C3B3-4322-A353-A85D12ABF8CF}"/>
              </a:ext>
            </a:extLst>
          </p:cNvPr>
          <p:cNvSpPr>
            <a:spLocks noGrp="1"/>
          </p:cNvSpPr>
          <p:nvPr>
            <p:ph idx="1"/>
          </p:nvPr>
        </p:nvSpPr>
        <p:spPr/>
        <p:txBody>
          <a:bodyPr/>
          <a:lstStyle/>
          <a:p>
            <a:r>
              <a:rPr lang="en-CA" dirty="0"/>
              <a:t>Discuss if the above method is realistic. How to improve the quantitative method? Or to develop a new quantitative method for determining a good capital structure.</a:t>
            </a:r>
          </a:p>
          <a:p>
            <a:r>
              <a:rPr lang="en-CA" dirty="0"/>
              <a:t>Study the empirical relation between tax rates and capital structure.</a:t>
            </a:r>
          </a:p>
        </p:txBody>
      </p:sp>
    </p:spTree>
    <p:extLst>
      <p:ext uri="{BB962C8B-B14F-4D97-AF65-F5344CB8AC3E}">
        <p14:creationId xmlns:p14="http://schemas.microsoft.com/office/powerpoint/2010/main" val="39872730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A48A6-6607-44B7-A239-ED0E563DFD1A}"/>
              </a:ext>
            </a:extLst>
          </p:cNvPr>
          <p:cNvSpPr>
            <a:spLocks noGrp="1"/>
          </p:cNvSpPr>
          <p:nvPr>
            <p:ph type="title"/>
          </p:nvPr>
        </p:nvSpPr>
        <p:spPr/>
        <p:txBody>
          <a:bodyPr/>
          <a:lstStyle/>
          <a:p>
            <a:r>
              <a:rPr lang="en-CA" dirty="0"/>
              <a:t>Debt and equity financing with different output scenarios</a:t>
            </a:r>
          </a:p>
        </p:txBody>
      </p:sp>
      <p:sp>
        <p:nvSpPr>
          <p:cNvPr id="3" name="Content Placeholder 2">
            <a:extLst>
              <a:ext uri="{FF2B5EF4-FFF2-40B4-BE49-F238E27FC236}">
                <a16:creationId xmlns:a16="http://schemas.microsoft.com/office/drawing/2014/main" id="{1671143B-8CEC-4DBA-9150-B25F0CFCCA56}"/>
              </a:ext>
            </a:extLst>
          </p:cNvPr>
          <p:cNvSpPr>
            <a:spLocks noGrp="1"/>
          </p:cNvSpPr>
          <p:nvPr>
            <p:ph idx="1"/>
          </p:nvPr>
        </p:nvSpPr>
        <p:spPr/>
        <p:txBody>
          <a:bodyPr/>
          <a:lstStyle/>
          <a:p>
            <a:r>
              <a:rPr lang="en-CA" dirty="0"/>
              <a:t>When we choose debt or equity financing, we have certain output scenario in mind.</a:t>
            </a:r>
          </a:p>
          <a:p>
            <a:r>
              <a:rPr lang="en-CA" dirty="0"/>
              <a:t>However, the actual output may differ from the expected output.</a:t>
            </a:r>
          </a:p>
          <a:p>
            <a:r>
              <a:rPr lang="en-CA" dirty="0"/>
              <a:t>With different outputs, what will be the original owners’ financial outcomes?</a:t>
            </a:r>
          </a:p>
          <a:p>
            <a:r>
              <a:rPr lang="en-CA" dirty="0"/>
              <a:t>We will look into it in the next example.</a:t>
            </a:r>
          </a:p>
        </p:txBody>
      </p:sp>
    </p:spTree>
    <p:extLst>
      <p:ext uri="{BB962C8B-B14F-4D97-AF65-F5344CB8AC3E}">
        <p14:creationId xmlns:p14="http://schemas.microsoft.com/office/powerpoint/2010/main" val="14989252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normAutofit/>
          </a:bodyPr>
          <a:lstStyle/>
          <a:p>
            <a:r>
              <a:rPr lang="en-US" sz="3600" dirty="0"/>
              <a:t>A project requires initial investment of 5 million dollars. The project will last for 10 years. Suppose annual output is 2 million dollars. Variable cost in production is 60% of the output. What is the annual gross profit of the project? If the discount rate is 8% per year, what is the NPV of the project? </a:t>
            </a:r>
          </a:p>
        </p:txBody>
      </p:sp>
    </p:spTree>
    <p:extLst>
      <p:ext uri="{BB962C8B-B14F-4D97-AF65-F5344CB8AC3E}">
        <p14:creationId xmlns:p14="http://schemas.microsoft.com/office/powerpoint/2010/main" val="4983576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600" dirty="0"/>
              <a:t>The project requires 2 million external financing, either by debt or equity. Interest rate for debt is 5%. What is the annual repayment for the debt with 10 equal annual installment? With equity financing, the external investor will require 8% of expected return. What is the share of equity for the external equity investor? </a:t>
            </a:r>
          </a:p>
        </p:txBody>
      </p:sp>
    </p:spTree>
    <p:extLst>
      <p:ext uri="{BB962C8B-B14F-4D97-AF65-F5344CB8AC3E}">
        <p14:creationId xmlns:p14="http://schemas.microsoft.com/office/powerpoint/2010/main" val="29468531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a:t>If the realized annual outputs from the project are 1 million, 2 million or 3 million respectively, how much dividend will the original owner receive with debt and equity financing? What conclusion you can make? </a:t>
            </a:r>
          </a:p>
          <a:p>
            <a:endParaRPr lang="en-US" sz="3600" dirty="0"/>
          </a:p>
        </p:txBody>
      </p:sp>
    </p:spTree>
    <p:extLst>
      <p:ext uri="{BB962C8B-B14F-4D97-AF65-F5344CB8AC3E}">
        <p14:creationId xmlns:p14="http://schemas.microsoft.com/office/powerpoint/2010/main" val="12333753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fontScale="92500" lnSpcReduction="10000"/>
          </a:bodyPr>
          <a:lstStyle/>
          <a:p>
            <a:r>
              <a:rPr lang="en-US" dirty="0"/>
              <a:t>First, we will calculate the results when the annual output is 2 million.</a:t>
            </a:r>
          </a:p>
          <a:p>
            <a:r>
              <a:rPr lang="en-US" dirty="0"/>
              <a:t>Annual gross profit</a:t>
            </a:r>
          </a:p>
          <a:p>
            <a:r>
              <a:rPr lang="en-US" dirty="0"/>
              <a:t>2*(1-60%) = 0.8 million</a:t>
            </a:r>
          </a:p>
          <a:p>
            <a:r>
              <a:rPr lang="en-US" dirty="0"/>
              <a:t>NPV of the project: The present value of future profits minus the initial investment</a:t>
            </a:r>
          </a:p>
          <a:p>
            <a:r>
              <a:rPr lang="en-US" dirty="0"/>
              <a:t>Parameters:</a:t>
            </a:r>
          </a:p>
          <a:p>
            <a:pPr lvl="1"/>
            <a:r>
              <a:rPr lang="en-US" dirty="0"/>
              <a:t>Annual profit: 0.8</a:t>
            </a:r>
          </a:p>
          <a:p>
            <a:pPr lvl="1"/>
            <a:r>
              <a:rPr lang="en-US" dirty="0"/>
              <a:t>Discount rate: 8%</a:t>
            </a:r>
          </a:p>
          <a:p>
            <a:pPr lvl="1"/>
            <a:r>
              <a:rPr lang="en-US" dirty="0"/>
              <a:t>Duration: 10 year</a:t>
            </a:r>
          </a:p>
          <a:p>
            <a:pPr lvl="1"/>
            <a:r>
              <a:rPr lang="en-US" dirty="0"/>
              <a:t>Initial investment: 5 million</a:t>
            </a:r>
          </a:p>
          <a:p>
            <a:r>
              <a:rPr lang="en-US" dirty="0"/>
              <a:t>NPV = 0.8/8%*(1-1/(1+8%)^10) – 5 = 0.368 million</a:t>
            </a:r>
          </a:p>
          <a:p>
            <a:endParaRPr lang="en-US" dirty="0"/>
          </a:p>
          <a:p>
            <a:endParaRPr lang="en-US" dirty="0"/>
          </a:p>
        </p:txBody>
      </p:sp>
    </p:spTree>
    <p:extLst>
      <p:ext uri="{BB962C8B-B14F-4D97-AF65-F5344CB8AC3E}">
        <p14:creationId xmlns:p14="http://schemas.microsoft.com/office/powerpoint/2010/main" val="28949265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E2C35-4D4A-4EDE-8639-74DE5EE0210D}"/>
              </a:ext>
            </a:extLst>
          </p:cNvPr>
          <p:cNvSpPr>
            <a:spLocks noGrp="1"/>
          </p:cNvSpPr>
          <p:nvPr>
            <p:ph type="title"/>
          </p:nvPr>
        </p:nvSpPr>
        <p:spPr/>
        <p:txBody>
          <a:bodyPr/>
          <a:lstStyle/>
          <a:p>
            <a:r>
              <a:rPr lang="en-CA" dirty="0"/>
              <a:t>Solution (With external equity financing)</a:t>
            </a:r>
          </a:p>
        </p:txBody>
      </p:sp>
      <p:sp>
        <p:nvSpPr>
          <p:cNvPr id="3" name="Content Placeholder 2">
            <a:extLst>
              <a:ext uri="{FF2B5EF4-FFF2-40B4-BE49-F238E27FC236}">
                <a16:creationId xmlns:a16="http://schemas.microsoft.com/office/drawing/2014/main" id="{B477818A-DA03-4C65-9C37-243DB54EE464}"/>
              </a:ext>
            </a:extLst>
          </p:cNvPr>
          <p:cNvSpPr>
            <a:spLocks noGrp="1"/>
          </p:cNvSpPr>
          <p:nvPr>
            <p:ph idx="1"/>
          </p:nvPr>
        </p:nvSpPr>
        <p:spPr/>
        <p:txBody>
          <a:bodyPr/>
          <a:lstStyle/>
          <a:p>
            <a:r>
              <a:rPr lang="en-US" dirty="0"/>
              <a:t>The expected annual dividend with 2 million equity financing</a:t>
            </a:r>
          </a:p>
          <a:p>
            <a:r>
              <a:rPr lang="en-US" dirty="0"/>
              <a:t>2*8%/(1-1/(1+8%)^10) = 0.298 million</a:t>
            </a:r>
          </a:p>
          <a:p>
            <a:r>
              <a:rPr lang="en-US" dirty="0"/>
              <a:t>Share of total dividend and hence equity by external investor</a:t>
            </a:r>
          </a:p>
          <a:p>
            <a:r>
              <a:rPr lang="en-US" dirty="0"/>
              <a:t>0.298/0.8 = 0.373</a:t>
            </a:r>
          </a:p>
          <a:p>
            <a:r>
              <a:rPr lang="en-US" dirty="0"/>
              <a:t>With 2 million dollar investment into the project, the external investor will receive 37.3% of the ownership of the project.</a:t>
            </a:r>
            <a:endParaRPr lang="en-CA" dirty="0"/>
          </a:p>
        </p:txBody>
      </p:sp>
    </p:spTree>
    <p:extLst>
      <p:ext uri="{BB962C8B-B14F-4D97-AF65-F5344CB8AC3E}">
        <p14:creationId xmlns:p14="http://schemas.microsoft.com/office/powerpoint/2010/main" val="435126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45526-CAC0-4BC3-BA5B-6725CC0CFCD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06037C1-3327-4124-9F66-A53396F29FC1}"/>
              </a:ext>
            </a:extLst>
          </p:cNvPr>
          <p:cNvSpPr>
            <a:spLocks noGrp="1"/>
          </p:cNvSpPr>
          <p:nvPr>
            <p:ph idx="1"/>
          </p:nvPr>
        </p:nvSpPr>
        <p:spPr/>
        <p:txBody>
          <a:bodyPr/>
          <a:lstStyle/>
          <a:p>
            <a:r>
              <a:rPr lang="en-CA" dirty="0">
                <a:effectLst/>
                <a:latin typeface="Calibri" panose="020F0502020204030204" pitchFamily="34" charset="0"/>
                <a:ea typeface="DengXian" panose="02010600030101010101" pitchFamily="2" charset="-122"/>
                <a:cs typeface="Calibri" panose="020F0502020204030204" pitchFamily="34" charset="0"/>
              </a:rPr>
              <a:t>Since the development of Modigliani and Miller (MM) theory in 1958, the business world relies more and more heavily on debt financing.</a:t>
            </a:r>
          </a:p>
          <a:p>
            <a:r>
              <a:rPr lang="en-CA" dirty="0">
                <a:effectLst/>
                <a:latin typeface="Calibri" panose="020F0502020204030204" pitchFamily="34" charset="0"/>
                <a:ea typeface="DengXian" panose="02010600030101010101" pitchFamily="2" charset="-122"/>
                <a:cs typeface="Calibri" panose="020F0502020204030204" pitchFamily="34" charset="0"/>
              </a:rPr>
              <a:t> Usually, the argument stops here.</a:t>
            </a:r>
            <a:endParaRPr lang="en-CA" dirty="0"/>
          </a:p>
        </p:txBody>
      </p:sp>
    </p:spTree>
    <p:extLst>
      <p:ext uri="{BB962C8B-B14F-4D97-AF65-F5344CB8AC3E}">
        <p14:creationId xmlns:p14="http://schemas.microsoft.com/office/powerpoint/2010/main" val="31878066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(Debt financing and annual dividend for original owner)</a:t>
            </a:r>
          </a:p>
        </p:txBody>
      </p:sp>
      <p:sp>
        <p:nvSpPr>
          <p:cNvPr id="3" name="Content Placeholder 2"/>
          <p:cNvSpPr>
            <a:spLocks noGrp="1"/>
          </p:cNvSpPr>
          <p:nvPr>
            <p:ph idx="1"/>
          </p:nvPr>
        </p:nvSpPr>
        <p:spPr/>
        <p:txBody>
          <a:bodyPr>
            <a:normAutofit/>
          </a:bodyPr>
          <a:lstStyle/>
          <a:p>
            <a:r>
              <a:rPr lang="en-US" dirty="0"/>
              <a:t>Annual payment with ten equal installment for 2 million debt with 5% interest is</a:t>
            </a:r>
          </a:p>
          <a:p>
            <a:r>
              <a:rPr lang="en-US" dirty="0"/>
              <a:t>2* 5%/(1-1/(1+5%)^10) = 0.259</a:t>
            </a:r>
          </a:p>
          <a:p>
            <a:r>
              <a:rPr lang="en-US" dirty="0"/>
              <a:t>Annual dividend for original owner with debt financing</a:t>
            </a:r>
          </a:p>
          <a:p>
            <a:r>
              <a:rPr lang="en-US" dirty="0"/>
              <a:t>0.8-0.259 = 0.541 million</a:t>
            </a:r>
          </a:p>
          <a:p>
            <a:r>
              <a:rPr lang="en-US" dirty="0"/>
              <a:t>Annual dividend for original owner with equity financing</a:t>
            </a:r>
          </a:p>
          <a:p>
            <a:r>
              <a:rPr lang="en-US" dirty="0"/>
              <a:t>0.8-0.298 = 0.502 million</a:t>
            </a:r>
          </a:p>
          <a:p>
            <a:r>
              <a:rPr lang="en-US" dirty="0"/>
              <a:t>The calculations are presented in the next slide.</a:t>
            </a:r>
          </a:p>
          <a:p>
            <a:endParaRPr lang="en-US" dirty="0"/>
          </a:p>
        </p:txBody>
      </p:sp>
    </p:spTree>
    <p:extLst>
      <p:ext uri="{BB962C8B-B14F-4D97-AF65-F5344CB8AC3E}">
        <p14:creationId xmlns:p14="http://schemas.microsoft.com/office/powerpoint/2010/main" val="1831036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Excel calculations</a:t>
            </a:r>
          </a:p>
        </p:txBody>
      </p:sp>
      <p:graphicFrame>
        <p:nvGraphicFramePr>
          <p:cNvPr id="4" name="Content Placeholder 3"/>
          <p:cNvGraphicFramePr>
            <a:graphicFrameLocks noGrp="1"/>
          </p:cNvGraphicFramePr>
          <p:nvPr>
            <p:ph idx="1"/>
          </p:nvPr>
        </p:nvGraphicFramePr>
        <p:xfrm>
          <a:off x="947651" y="1690686"/>
          <a:ext cx="9809018" cy="5084190"/>
        </p:xfrm>
        <a:graphic>
          <a:graphicData uri="http://schemas.openxmlformats.org/drawingml/2006/table">
            <a:tbl>
              <a:tblPr>
                <a:tableStyleId>{5C22544A-7EE6-4342-B048-85BDC9FD1C3A}</a:tableStyleId>
              </a:tblPr>
              <a:tblGrid>
                <a:gridCol w="6028174">
                  <a:extLst>
                    <a:ext uri="{9D8B030D-6E8A-4147-A177-3AD203B41FA5}">
                      <a16:colId xmlns:a16="http://schemas.microsoft.com/office/drawing/2014/main" val="330014044"/>
                    </a:ext>
                  </a:extLst>
                </a:gridCol>
                <a:gridCol w="920579">
                  <a:extLst>
                    <a:ext uri="{9D8B030D-6E8A-4147-A177-3AD203B41FA5}">
                      <a16:colId xmlns:a16="http://schemas.microsoft.com/office/drawing/2014/main" val="1090446043"/>
                    </a:ext>
                  </a:extLst>
                </a:gridCol>
                <a:gridCol w="1062208">
                  <a:extLst>
                    <a:ext uri="{9D8B030D-6E8A-4147-A177-3AD203B41FA5}">
                      <a16:colId xmlns:a16="http://schemas.microsoft.com/office/drawing/2014/main" val="2108771571"/>
                    </a:ext>
                  </a:extLst>
                </a:gridCol>
                <a:gridCol w="948905">
                  <a:extLst>
                    <a:ext uri="{9D8B030D-6E8A-4147-A177-3AD203B41FA5}">
                      <a16:colId xmlns:a16="http://schemas.microsoft.com/office/drawing/2014/main" val="1670981615"/>
                    </a:ext>
                  </a:extLst>
                </a:gridCol>
                <a:gridCol w="849152">
                  <a:extLst>
                    <a:ext uri="{9D8B030D-6E8A-4147-A177-3AD203B41FA5}">
                      <a16:colId xmlns:a16="http://schemas.microsoft.com/office/drawing/2014/main" val="3527285415"/>
                    </a:ext>
                  </a:extLst>
                </a:gridCol>
              </a:tblGrid>
              <a:tr h="338946">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Debt</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equity</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523289842"/>
                  </a:ext>
                </a:extLst>
              </a:tr>
              <a:tr h="338946">
                <a:tc>
                  <a:txBody>
                    <a:bodyPr/>
                    <a:lstStyle/>
                    <a:p>
                      <a:pPr algn="l" rtl="0" fontAlgn="b"/>
                      <a:r>
                        <a:rPr lang="en-US" sz="2000" u="none" strike="noStrike" dirty="0">
                          <a:effectLst/>
                        </a:rPr>
                        <a:t>initial investment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079389874"/>
                  </a:ext>
                </a:extLst>
              </a:tr>
              <a:tr h="338946">
                <a:tc>
                  <a:txBody>
                    <a:bodyPr/>
                    <a:lstStyle/>
                    <a:p>
                      <a:pPr algn="l" rtl="0" fontAlgn="b"/>
                      <a:r>
                        <a:rPr lang="en-US" sz="2000" u="none" strike="noStrike" dirty="0">
                          <a:effectLst/>
                        </a:rPr>
                        <a:t>annual output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1388047570"/>
                  </a:ext>
                </a:extLst>
              </a:tr>
              <a:tr h="338946">
                <a:tc>
                  <a:txBody>
                    <a:bodyPr/>
                    <a:lstStyle/>
                    <a:p>
                      <a:pPr algn="l" rtl="0" fontAlgn="b"/>
                      <a:r>
                        <a:rPr lang="en-US" sz="2000" u="none" strike="noStrike" dirty="0">
                          <a:effectLst/>
                        </a:rPr>
                        <a:t>variable cost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60%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60%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551465833"/>
                  </a:ext>
                </a:extLst>
              </a:tr>
              <a:tr h="338946">
                <a:tc>
                  <a:txBody>
                    <a:bodyPr/>
                    <a:lstStyle/>
                    <a:p>
                      <a:pPr algn="l" rtl="0" fontAlgn="b"/>
                      <a:r>
                        <a:rPr lang="en-US" sz="2000" u="none" strike="noStrike" dirty="0">
                          <a:effectLst/>
                        </a:rPr>
                        <a:t>duration</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678393073"/>
                  </a:ext>
                </a:extLst>
              </a:tr>
              <a:tr h="338946">
                <a:tc>
                  <a:txBody>
                    <a:bodyPr/>
                    <a:lstStyle/>
                    <a:p>
                      <a:pPr algn="l" rtl="0" fontAlgn="b"/>
                      <a:r>
                        <a:rPr lang="en-US" sz="2000" u="none" strike="noStrike" dirty="0">
                          <a:effectLst/>
                        </a:rPr>
                        <a:t>annual profit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748862328"/>
                  </a:ext>
                </a:extLst>
              </a:tr>
              <a:tr h="338946">
                <a:tc>
                  <a:txBody>
                    <a:bodyPr/>
                    <a:lstStyle/>
                    <a:p>
                      <a:pPr algn="l" rtl="0"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1060961215"/>
                  </a:ext>
                </a:extLst>
              </a:tr>
              <a:tr h="338946">
                <a:tc>
                  <a:txBody>
                    <a:bodyPr/>
                    <a:lstStyle/>
                    <a:p>
                      <a:pPr algn="l" rtl="0" fontAlgn="b"/>
                      <a:r>
                        <a:rPr lang="en-US" sz="2000" u="none" strike="noStrike" dirty="0">
                          <a:effectLst/>
                        </a:rPr>
                        <a:t>NPV</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0.368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0.368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188724342"/>
                  </a:ext>
                </a:extLst>
              </a:tr>
              <a:tr h="338946">
                <a:tc>
                  <a:txBody>
                    <a:bodyPr/>
                    <a:lstStyle/>
                    <a:p>
                      <a:pPr algn="l" rtl="0" fontAlgn="b"/>
                      <a:r>
                        <a:rPr lang="en-US" sz="2000" u="none" strike="noStrike" dirty="0">
                          <a:effectLst/>
                        </a:rPr>
                        <a:t>debt financing</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185404180"/>
                  </a:ext>
                </a:extLst>
              </a:tr>
              <a:tr h="338946">
                <a:tc>
                  <a:txBody>
                    <a:bodyPr/>
                    <a:lstStyle/>
                    <a:p>
                      <a:pPr algn="l" rtl="0" fontAlgn="b"/>
                      <a:r>
                        <a:rPr lang="en-US" sz="2000" u="none" strike="noStrike" dirty="0">
                          <a:effectLst/>
                        </a:rPr>
                        <a:t>equity financing</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454509267"/>
                  </a:ext>
                </a:extLst>
              </a:tr>
              <a:tr h="338946">
                <a:tc>
                  <a:txBody>
                    <a:bodyPr/>
                    <a:lstStyle/>
                    <a:p>
                      <a:pPr algn="l" rtl="0"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dirty="0">
                          <a:effectLst/>
                        </a:rPr>
                        <a:t>5%</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611296103"/>
                  </a:ext>
                </a:extLst>
              </a:tr>
              <a:tr h="338946">
                <a:tc>
                  <a:txBody>
                    <a:bodyPr/>
                    <a:lstStyle/>
                    <a:p>
                      <a:pPr algn="l" rtl="0" fontAlgn="b"/>
                      <a:r>
                        <a:rPr lang="en-US" sz="2000" u="none" strike="noStrike" dirty="0">
                          <a:effectLst/>
                        </a:rPr>
                        <a:t>annual payment for debt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dirty="0">
                          <a:effectLst/>
                        </a:rPr>
                        <a:t>0.259</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dirty="0">
                          <a:effectLst/>
                        </a:rPr>
                        <a:t> </a:t>
                      </a:r>
                      <a:endParaRPr lang="en-US" sz="2000" b="0" i="0" u="none" strike="noStrike" dirty="0">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886710068"/>
                  </a:ext>
                </a:extLst>
              </a:tr>
              <a:tr h="338946">
                <a:tc>
                  <a:txBody>
                    <a:bodyPr/>
                    <a:lstStyle/>
                    <a:p>
                      <a:pPr algn="l" rtl="0" fontAlgn="b"/>
                      <a:r>
                        <a:rPr lang="en-US" sz="2000" u="none" strike="noStrike">
                          <a:effectLst/>
                        </a:rPr>
                        <a:t>expected dividend</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dirty="0">
                          <a:effectLst/>
                        </a:rPr>
                        <a:t>0.298</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134044386"/>
                  </a:ext>
                </a:extLst>
              </a:tr>
              <a:tr h="338946">
                <a:tc>
                  <a:txBody>
                    <a:bodyPr/>
                    <a:lstStyle/>
                    <a:p>
                      <a:pPr algn="l" rtl="0" fontAlgn="b"/>
                      <a:r>
                        <a:rPr lang="en-US" sz="2000" u="none" strike="noStrike">
                          <a:effectLst/>
                        </a:rPr>
                        <a:t>share of equity</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dirty="0">
                          <a:effectLst/>
                        </a:rPr>
                        <a:t>0.373</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240824075"/>
                  </a:ext>
                </a:extLst>
              </a:tr>
              <a:tr h="338946">
                <a:tc>
                  <a:txBody>
                    <a:bodyPr/>
                    <a:lstStyle/>
                    <a:p>
                      <a:pPr algn="l" rtl="0" fontAlgn="b"/>
                      <a:r>
                        <a:rPr lang="en-US" sz="2000" u="none" strike="noStrike">
                          <a:effectLst/>
                        </a:rPr>
                        <a:t>dividend for the original investor</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a:effectLst/>
                        </a:rPr>
                        <a:t>0.541</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a:effectLst/>
                        </a:rPr>
                        <a:t>0.502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747303227"/>
                  </a:ext>
                </a:extLst>
              </a:tr>
            </a:tbl>
          </a:graphicData>
        </a:graphic>
      </p:graphicFrame>
    </p:spTree>
    <p:extLst>
      <p:ext uri="{BB962C8B-B14F-4D97-AF65-F5344CB8AC3E}">
        <p14:creationId xmlns:p14="http://schemas.microsoft.com/office/powerpoint/2010/main" val="36074595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a:t>When annual output is 1 or 3 million respectively, redo the process</a:t>
            </a:r>
          </a:p>
          <a:p>
            <a:r>
              <a:rPr lang="en-US" sz="3600" dirty="0"/>
              <a:t>The results are summarized in the following table</a:t>
            </a:r>
          </a:p>
        </p:txBody>
      </p:sp>
    </p:spTree>
    <p:extLst>
      <p:ext uri="{BB962C8B-B14F-4D97-AF65-F5344CB8AC3E}">
        <p14:creationId xmlns:p14="http://schemas.microsoft.com/office/powerpoint/2010/main" val="18032594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1330035" y="2419003"/>
          <a:ext cx="7099070" cy="3133899"/>
        </p:xfrm>
        <a:graphic>
          <a:graphicData uri="http://schemas.openxmlformats.org/drawingml/2006/table">
            <a:tbl>
              <a:tblPr>
                <a:tableStyleId>{5C22544A-7EE6-4342-B048-85BDC9FD1C3A}</a:tableStyleId>
              </a:tblPr>
              <a:tblGrid>
                <a:gridCol w="3761736">
                  <a:extLst>
                    <a:ext uri="{9D8B030D-6E8A-4147-A177-3AD203B41FA5}">
                      <a16:colId xmlns:a16="http://schemas.microsoft.com/office/drawing/2014/main" val="3517112974"/>
                    </a:ext>
                  </a:extLst>
                </a:gridCol>
                <a:gridCol w="899465">
                  <a:extLst>
                    <a:ext uri="{9D8B030D-6E8A-4147-A177-3AD203B41FA5}">
                      <a16:colId xmlns:a16="http://schemas.microsoft.com/office/drawing/2014/main" val="4032167674"/>
                    </a:ext>
                  </a:extLst>
                </a:gridCol>
                <a:gridCol w="1228686">
                  <a:extLst>
                    <a:ext uri="{9D8B030D-6E8A-4147-A177-3AD203B41FA5}">
                      <a16:colId xmlns:a16="http://schemas.microsoft.com/office/drawing/2014/main" val="2910090273"/>
                    </a:ext>
                  </a:extLst>
                </a:gridCol>
                <a:gridCol w="1209183">
                  <a:extLst>
                    <a:ext uri="{9D8B030D-6E8A-4147-A177-3AD203B41FA5}">
                      <a16:colId xmlns:a16="http://schemas.microsoft.com/office/drawing/2014/main" val="4101522998"/>
                    </a:ext>
                  </a:extLst>
                </a:gridCol>
              </a:tblGrid>
              <a:tr h="1044633">
                <a:tc>
                  <a:txBody>
                    <a:bodyPr/>
                    <a:lstStyle/>
                    <a:p>
                      <a:pPr algn="l" rtl="0" fontAlgn="b"/>
                      <a:r>
                        <a:rPr lang="en-US" sz="3200" u="none" strike="noStrike" dirty="0">
                          <a:effectLst/>
                        </a:rPr>
                        <a:t>annual output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1</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2</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3</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16824049"/>
                  </a:ext>
                </a:extLst>
              </a:tr>
              <a:tr h="1044633">
                <a:tc>
                  <a:txBody>
                    <a:bodyPr/>
                    <a:lstStyle/>
                    <a:p>
                      <a:pPr algn="l" rtl="0" fontAlgn="b"/>
                      <a:r>
                        <a:rPr lang="en-US" sz="3200" u="none" strike="noStrike" dirty="0">
                          <a:effectLst/>
                        </a:rPr>
                        <a:t>dividend with debt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0.14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0.54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0.94</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65110892"/>
                  </a:ext>
                </a:extLst>
              </a:tr>
              <a:tr h="1044633">
                <a:tc>
                  <a:txBody>
                    <a:bodyPr/>
                    <a:lstStyle/>
                    <a:p>
                      <a:pPr algn="l" rtl="0" fontAlgn="b"/>
                      <a:r>
                        <a:rPr lang="en-US" sz="3200" u="none" strike="noStrike">
                          <a:effectLst/>
                        </a:rPr>
                        <a:t>dividend with equity</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0.25</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0.50</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0.75</a:t>
                      </a:r>
                      <a:endParaRPr lang="en-US" sz="3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08820291"/>
                  </a:ext>
                </a:extLst>
              </a:tr>
            </a:tbl>
          </a:graphicData>
        </a:graphic>
      </p:graphicFrame>
    </p:spTree>
    <p:extLst>
      <p:ext uri="{BB962C8B-B14F-4D97-AF65-F5344CB8AC3E}">
        <p14:creationId xmlns:p14="http://schemas.microsoft.com/office/powerpoint/2010/main" val="21730860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E8B82-AB7D-4822-AB1E-988D91636148}"/>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557BB39B-D8FA-4C7D-AB66-A6B57B213F0A}"/>
              </a:ext>
            </a:extLst>
          </p:cNvPr>
          <p:cNvSpPr>
            <a:spLocks noGrp="1"/>
          </p:cNvSpPr>
          <p:nvPr>
            <p:ph idx="1"/>
          </p:nvPr>
        </p:nvSpPr>
        <p:spPr/>
        <p:txBody>
          <a:bodyPr/>
          <a:lstStyle/>
          <a:p>
            <a:r>
              <a:rPr lang="en-CA" dirty="0"/>
              <a:t>When the actual output is equal to the expected output, the original owners get similar amount of dividends with debt or equity financing.</a:t>
            </a:r>
          </a:p>
          <a:p>
            <a:r>
              <a:rPr lang="en-CA" dirty="0"/>
              <a:t>When the actual output is less than the expected output, the original owners get less dividend with debt financing than with equity financing.</a:t>
            </a:r>
          </a:p>
          <a:p>
            <a:r>
              <a:rPr lang="en-CA" dirty="0"/>
              <a:t>When the actual output is more than the expected output, the original owners get more dividends with debt financing than with equity financing.</a:t>
            </a:r>
          </a:p>
        </p:txBody>
      </p:sp>
    </p:spTree>
    <p:extLst>
      <p:ext uri="{BB962C8B-B14F-4D97-AF65-F5344CB8AC3E}">
        <p14:creationId xmlns:p14="http://schemas.microsoft.com/office/powerpoint/2010/main" val="21736939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157A3-F967-4F2D-9384-A1E158FBE7C8}"/>
              </a:ext>
            </a:extLst>
          </p:cNvPr>
          <p:cNvSpPr>
            <a:spLocks noGrp="1"/>
          </p:cNvSpPr>
          <p:nvPr>
            <p:ph type="title"/>
          </p:nvPr>
        </p:nvSpPr>
        <p:spPr/>
        <p:txBody>
          <a:bodyPr/>
          <a:lstStyle/>
          <a:p>
            <a:r>
              <a:rPr lang="en-CA" dirty="0"/>
              <a:t>Capital structure and information asymmetry</a:t>
            </a:r>
          </a:p>
        </p:txBody>
      </p:sp>
      <p:sp>
        <p:nvSpPr>
          <p:cNvPr id="3" name="Content Placeholder 2">
            <a:extLst>
              <a:ext uri="{FF2B5EF4-FFF2-40B4-BE49-F238E27FC236}">
                <a16:creationId xmlns:a16="http://schemas.microsoft.com/office/drawing/2014/main" id="{AD3ABFAB-43FE-4415-B85B-2DD77BE11DBE}"/>
              </a:ext>
            </a:extLst>
          </p:cNvPr>
          <p:cNvSpPr>
            <a:spLocks noGrp="1"/>
          </p:cNvSpPr>
          <p:nvPr>
            <p:ph idx="1"/>
          </p:nvPr>
        </p:nvSpPr>
        <p:spPr/>
        <p:txBody>
          <a:bodyPr>
            <a:normAutofit/>
          </a:bodyPr>
          <a:lstStyle/>
          <a:p>
            <a:r>
              <a:rPr lang="en-CA" dirty="0"/>
              <a:t>When the original owners’ expectation is similar to the public expectation, different financing options don’t make much difference for owners’.</a:t>
            </a:r>
          </a:p>
          <a:p>
            <a:r>
              <a:rPr lang="en-CA" dirty="0"/>
              <a:t>When the original owners’ expectation is worse than the public expectation, equity financing is preferred.</a:t>
            </a:r>
          </a:p>
          <a:p>
            <a:r>
              <a:rPr lang="en-CA" dirty="0"/>
              <a:t>When the original owners’ expectation is better than the public expectation, debt financing is preferred.</a:t>
            </a:r>
          </a:p>
          <a:p>
            <a:endParaRPr lang="en-CA" dirty="0"/>
          </a:p>
        </p:txBody>
      </p:sp>
    </p:spTree>
    <p:extLst>
      <p:ext uri="{BB962C8B-B14F-4D97-AF65-F5344CB8AC3E}">
        <p14:creationId xmlns:p14="http://schemas.microsoft.com/office/powerpoint/2010/main" val="15328463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D81C8-8D94-4252-B48A-968A32B1575D}"/>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89128FE-F725-47B1-8781-E464E339EE28}"/>
              </a:ext>
            </a:extLst>
          </p:cNvPr>
          <p:cNvSpPr>
            <a:spLocks noGrp="1"/>
          </p:cNvSpPr>
          <p:nvPr>
            <p:ph idx="1"/>
          </p:nvPr>
        </p:nvSpPr>
        <p:spPr/>
        <p:txBody>
          <a:bodyPr/>
          <a:lstStyle/>
          <a:p>
            <a:r>
              <a:rPr lang="en-CA" dirty="0"/>
              <a:t>For Excel calculation, please refer to</a:t>
            </a:r>
          </a:p>
          <a:p>
            <a:r>
              <a:rPr lang="en-CA" dirty="0">
                <a:hlinkClick r:id="rId2"/>
              </a:rPr>
              <a:t>http://web.unbc.ca/~chenj/course/420/Financing%20Options%20and%20Capital%20Structure.xlsx</a:t>
            </a:r>
            <a:endParaRPr lang="en-CA" dirty="0"/>
          </a:p>
          <a:p>
            <a:r>
              <a:rPr lang="en-CA" dirty="0"/>
              <a:t>Worksheet: Example 2</a:t>
            </a:r>
          </a:p>
        </p:txBody>
      </p:sp>
    </p:spTree>
    <p:extLst>
      <p:ext uri="{BB962C8B-B14F-4D97-AF65-F5344CB8AC3E}">
        <p14:creationId xmlns:p14="http://schemas.microsoft.com/office/powerpoint/2010/main" val="38104864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09550-01FD-4435-86C7-6530EA7CB24B}"/>
              </a:ext>
            </a:extLst>
          </p:cNvPr>
          <p:cNvSpPr>
            <a:spLocks noGrp="1"/>
          </p:cNvSpPr>
          <p:nvPr>
            <p:ph type="title"/>
          </p:nvPr>
        </p:nvSpPr>
        <p:spPr/>
        <p:txBody>
          <a:bodyPr/>
          <a:lstStyle/>
          <a:p>
            <a:r>
              <a:rPr lang="en-CA" dirty="0"/>
              <a:t>Uncertainty in investment outcome and financing choice</a:t>
            </a:r>
          </a:p>
        </p:txBody>
      </p:sp>
      <p:sp>
        <p:nvSpPr>
          <p:cNvPr id="3" name="Content Placeholder 2">
            <a:extLst>
              <a:ext uri="{FF2B5EF4-FFF2-40B4-BE49-F238E27FC236}">
                <a16:creationId xmlns:a16="http://schemas.microsoft.com/office/drawing/2014/main" id="{7AB01DB0-E4DB-4DBF-8B1C-A38A2692B11B}"/>
              </a:ext>
            </a:extLst>
          </p:cNvPr>
          <p:cNvSpPr>
            <a:spLocks noGrp="1"/>
          </p:cNvSpPr>
          <p:nvPr>
            <p:ph idx="1"/>
          </p:nvPr>
        </p:nvSpPr>
        <p:spPr/>
        <p:txBody>
          <a:bodyPr/>
          <a:lstStyle/>
          <a:p>
            <a:r>
              <a:rPr lang="en-CA" dirty="0"/>
              <a:t>Different investment projects have different levels of uncertainty in their outcome.</a:t>
            </a:r>
          </a:p>
          <a:p>
            <a:r>
              <a:rPr lang="en-CA" dirty="0"/>
              <a:t>How the levels of uncertainty affect the choice of financing methods? </a:t>
            </a:r>
          </a:p>
          <a:p>
            <a:r>
              <a:rPr lang="en-CA" dirty="0"/>
              <a:t>We will examine this in the next example.</a:t>
            </a:r>
          </a:p>
        </p:txBody>
      </p:sp>
    </p:spTree>
    <p:extLst>
      <p:ext uri="{BB962C8B-B14F-4D97-AF65-F5344CB8AC3E}">
        <p14:creationId xmlns:p14="http://schemas.microsoft.com/office/powerpoint/2010/main" val="38504980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3: Financing choices of two different projects</a:t>
            </a:r>
          </a:p>
        </p:txBody>
      </p:sp>
      <p:sp>
        <p:nvSpPr>
          <p:cNvPr id="3" name="Content Placeholder 2"/>
          <p:cNvSpPr>
            <a:spLocks noGrp="1"/>
          </p:cNvSpPr>
          <p:nvPr>
            <p:ph idx="1"/>
          </p:nvPr>
        </p:nvSpPr>
        <p:spPr/>
        <p:txBody>
          <a:bodyPr>
            <a:normAutofit lnSpcReduction="10000"/>
          </a:bodyPr>
          <a:lstStyle/>
          <a:p>
            <a:r>
              <a:rPr lang="en-US" sz="4000" dirty="0"/>
              <a:t>Both projects require initial investment of 100 millions. Both require 40 million external financing.</a:t>
            </a:r>
          </a:p>
          <a:p>
            <a:r>
              <a:rPr lang="en-US" sz="4000" dirty="0"/>
              <a:t>The payoff of the first project: 140 million with 80% probability, 30 million with 20% probability.</a:t>
            </a:r>
          </a:p>
          <a:p>
            <a:r>
              <a:rPr lang="en-US" sz="4000" dirty="0"/>
              <a:t>The payoff of the second project: 120 million with 98% probability, 30 million with 2% probability.</a:t>
            </a:r>
          </a:p>
          <a:p>
            <a:endParaRPr lang="en-US" sz="4000" dirty="0"/>
          </a:p>
          <a:p>
            <a:endParaRPr lang="en-US" sz="4000" dirty="0"/>
          </a:p>
        </p:txBody>
      </p:sp>
    </p:spTree>
    <p:extLst>
      <p:ext uri="{BB962C8B-B14F-4D97-AF65-F5344CB8AC3E}">
        <p14:creationId xmlns:p14="http://schemas.microsoft.com/office/powerpoint/2010/main" val="16553639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600" dirty="0"/>
              <a:t>The expected payoff of the first project is 118 million, of the second project is 118.2 million</a:t>
            </a:r>
          </a:p>
          <a:p>
            <a:r>
              <a:rPr lang="en-US" sz="3600" dirty="0"/>
              <a:t>For debt financing, the cost of banks’ fund is 2%, required return on bank’s asset is 2.5%.</a:t>
            </a:r>
          </a:p>
          <a:p>
            <a:r>
              <a:rPr lang="en-US" sz="3600" dirty="0"/>
              <a:t>Salvage ratio in bankruptcy is 60%</a:t>
            </a:r>
          </a:p>
          <a:p>
            <a:r>
              <a:rPr lang="en-US" sz="3600" dirty="0"/>
              <a:t>For equity financing, the required rate of return is 10%. This is 5.5% higher than the return on debt. This is very high. </a:t>
            </a:r>
          </a:p>
          <a:p>
            <a:endParaRPr lang="en-US" dirty="0"/>
          </a:p>
        </p:txBody>
      </p:sp>
    </p:spTree>
    <p:extLst>
      <p:ext uri="{BB962C8B-B14F-4D97-AF65-F5344CB8AC3E}">
        <p14:creationId xmlns:p14="http://schemas.microsoft.com/office/powerpoint/2010/main" val="200795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B13F5-F9FF-48A1-BC3C-64F34C918FC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44F7FF4-8FC3-4ED5-9C93-F731D2A0773C}"/>
              </a:ext>
            </a:extLst>
          </p:cNvPr>
          <p:cNvSpPr>
            <a:spLocks noGrp="1"/>
          </p:cNvSpPr>
          <p:nvPr>
            <p:ph idx="1"/>
          </p:nvPr>
        </p:nvSpPr>
        <p:spPr/>
        <p:txBody>
          <a:bodyPr>
            <a:no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However, if we apply MM theory to the whole society, the reduced risk and cost for businesses must mean the increased risk and cost for the rest of the society.</a:t>
            </a:r>
          </a:p>
          <a:p>
            <a:r>
              <a:rPr lang="en-CA" sz="3200" dirty="0">
                <a:effectLst/>
                <a:latin typeface="Calibri" panose="020F0502020204030204" pitchFamily="34" charset="0"/>
                <a:ea typeface="DengXian" panose="02010600030101010101" pitchFamily="2" charset="-122"/>
                <a:cs typeface="Calibri" panose="020F0502020204030204" pitchFamily="34" charset="0"/>
              </a:rPr>
              <a:t> During 2008 financial crisis, many debt ridden financial institutions and other companies were bailed out with tax dollars. </a:t>
            </a:r>
          </a:p>
          <a:p>
            <a:r>
              <a:rPr lang="en-CA" sz="3200" dirty="0">
                <a:effectLst/>
                <a:latin typeface="Calibri" panose="020F0502020204030204" pitchFamily="34" charset="0"/>
                <a:ea typeface="DengXian" panose="02010600030101010101" pitchFamily="2" charset="-122"/>
                <a:cs typeface="Calibri" panose="020F0502020204030204" pitchFamily="34" charset="0"/>
              </a:rPr>
              <a:t>The stock market has done extremely well since MM theory first appeared at the end of 1950s. </a:t>
            </a:r>
          </a:p>
          <a:p>
            <a:r>
              <a:rPr lang="en-CA" sz="3200" dirty="0">
                <a:effectLst/>
                <a:latin typeface="Calibri" panose="020F0502020204030204" pitchFamily="34" charset="0"/>
                <a:ea typeface="DengXian" panose="02010600030101010101" pitchFamily="2" charset="-122"/>
                <a:cs typeface="Calibri" panose="020F0502020204030204" pitchFamily="34" charset="0"/>
              </a:rPr>
              <a:t>But the incomes of the working class have been stagnant for several decades. </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12650946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calculation on the first project</a:t>
            </a:r>
          </a:p>
        </p:txBody>
      </p:sp>
      <p:sp>
        <p:nvSpPr>
          <p:cNvPr id="3" name="Content Placeholder 2"/>
          <p:cNvSpPr>
            <a:spLocks noGrp="1"/>
          </p:cNvSpPr>
          <p:nvPr>
            <p:ph idx="1"/>
          </p:nvPr>
        </p:nvSpPr>
        <p:spPr/>
        <p:txBody>
          <a:bodyPr/>
          <a:lstStyle/>
          <a:p>
            <a:r>
              <a:rPr lang="en-US" sz="3600" dirty="0"/>
              <a:t>Debt financing. Assume the loan rate is x.</a:t>
            </a:r>
          </a:p>
          <a:p>
            <a:r>
              <a:rPr lang="en-US" sz="3600" dirty="0"/>
              <a:t>The amount of loan is 40 million.</a:t>
            </a:r>
          </a:p>
          <a:p>
            <a:r>
              <a:rPr lang="en-US" sz="3600" dirty="0"/>
              <a:t>40(1+x)80% + 30*60%*20% = 40(1+2%+2.5%)</a:t>
            </a:r>
          </a:p>
          <a:p>
            <a:r>
              <a:rPr lang="en-US" sz="3600" dirty="0"/>
              <a:t>x = 19.4%</a:t>
            </a:r>
          </a:p>
          <a:p>
            <a:r>
              <a:rPr lang="en-US" sz="3600" dirty="0"/>
              <a:t>Expected payoff for project owners after paying debts</a:t>
            </a:r>
          </a:p>
          <a:p>
            <a:r>
              <a:rPr lang="en-US" sz="3600" dirty="0"/>
              <a:t>{140-40(1+19.4%)}80% = 73.8 million</a:t>
            </a:r>
          </a:p>
          <a:p>
            <a:endParaRPr lang="en-US" dirty="0"/>
          </a:p>
          <a:p>
            <a:endParaRPr lang="en-US" dirty="0"/>
          </a:p>
        </p:txBody>
      </p:sp>
    </p:spTree>
    <p:extLst>
      <p:ext uri="{BB962C8B-B14F-4D97-AF65-F5344CB8AC3E}">
        <p14:creationId xmlns:p14="http://schemas.microsoft.com/office/powerpoint/2010/main" val="42162911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financing</a:t>
            </a:r>
          </a:p>
        </p:txBody>
      </p:sp>
      <p:sp>
        <p:nvSpPr>
          <p:cNvPr id="3" name="Content Placeholder 2"/>
          <p:cNvSpPr>
            <a:spLocks noGrp="1"/>
          </p:cNvSpPr>
          <p:nvPr>
            <p:ph idx="1"/>
          </p:nvPr>
        </p:nvSpPr>
        <p:spPr/>
        <p:txBody>
          <a:bodyPr>
            <a:normAutofit/>
          </a:bodyPr>
          <a:lstStyle/>
          <a:p>
            <a:r>
              <a:rPr lang="en-US" sz="4000" dirty="0"/>
              <a:t>10% required return</a:t>
            </a:r>
          </a:p>
          <a:p>
            <a:r>
              <a:rPr lang="en-US" sz="4000" dirty="0"/>
              <a:t>40(1+10%) = 44</a:t>
            </a:r>
          </a:p>
          <a:p>
            <a:r>
              <a:rPr lang="en-US" sz="4000" dirty="0"/>
              <a:t>Expected payoff for project owners after paying external equity investors</a:t>
            </a:r>
          </a:p>
          <a:p>
            <a:r>
              <a:rPr lang="en-US" sz="4000" dirty="0"/>
              <a:t>118-44 = 74 million</a:t>
            </a:r>
          </a:p>
        </p:txBody>
      </p:sp>
    </p:spTree>
    <p:extLst>
      <p:ext uri="{BB962C8B-B14F-4D97-AF65-F5344CB8AC3E}">
        <p14:creationId xmlns:p14="http://schemas.microsoft.com/office/powerpoint/2010/main" val="66610092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a:t>From the numbers on expected payoff, external financing with equity is slightly better. </a:t>
            </a:r>
          </a:p>
          <a:p>
            <a:r>
              <a:rPr lang="en-US" sz="4000" dirty="0"/>
              <a:t>Furthermore, with equity financing, volatility of return is reduced.</a:t>
            </a:r>
          </a:p>
          <a:p>
            <a:r>
              <a:rPr lang="en-US" sz="4000" dirty="0"/>
              <a:t>Hence, equity financing is preferred. </a:t>
            </a:r>
          </a:p>
          <a:p>
            <a:endParaRPr lang="en-US" sz="4000" dirty="0"/>
          </a:p>
        </p:txBody>
      </p:sp>
    </p:spTree>
    <p:extLst>
      <p:ext uri="{BB962C8B-B14F-4D97-AF65-F5344CB8AC3E}">
        <p14:creationId xmlns:p14="http://schemas.microsoft.com/office/powerpoint/2010/main" val="2882300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calculation on the second project</a:t>
            </a:r>
          </a:p>
        </p:txBody>
      </p:sp>
      <p:sp>
        <p:nvSpPr>
          <p:cNvPr id="3" name="Content Placeholder 2"/>
          <p:cNvSpPr>
            <a:spLocks noGrp="1"/>
          </p:cNvSpPr>
          <p:nvPr>
            <p:ph idx="1"/>
          </p:nvPr>
        </p:nvSpPr>
        <p:spPr/>
        <p:txBody>
          <a:bodyPr/>
          <a:lstStyle/>
          <a:p>
            <a:r>
              <a:rPr lang="en-US" sz="3600" dirty="0"/>
              <a:t>Debt financing. Assume the loan rate is y.</a:t>
            </a:r>
          </a:p>
          <a:p>
            <a:r>
              <a:rPr lang="en-US" sz="3600" dirty="0"/>
              <a:t>The amount of loan is 40 million.</a:t>
            </a:r>
          </a:p>
          <a:p>
            <a:r>
              <a:rPr lang="en-US" sz="3600" dirty="0"/>
              <a:t>40(1+y)98% + 30*60%*2% = 40(1+2%+2.5%)</a:t>
            </a:r>
          </a:p>
          <a:p>
            <a:r>
              <a:rPr lang="en-US" sz="3600" dirty="0"/>
              <a:t>y = 5.7%</a:t>
            </a:r>
          </a:p>
          <a:p>
            <a:r>
              <a:rPr lang="en-US" sz="3600" dirty="0"/>
              <a:t>Expected payoff for project owners after paying debts</a:t>
            </a:r>
          </a:p>
          <a:p>
            <a:r>
              <a:rPr lang="en-US" sz="3600" dirty="0"/>
              <a:t>{120-40(1+5.7%)}98% = 76.2 million</a:t>
            </a:r>
          </a:p>
          <a:p>
            <a:endParaRPr lang="en-US" dirty="0"/>
          </a:p>
        </p:txBody>
      </p:sp>
    </p:spTree>
    <p:extLst>
      <p:ext uri="{BB962C8B-B14F-4D97-AF65-F5344CB8AC3E}">
        <p14:creationId xmlns:p14="http://schemas.microsoft.com/office/powerpoint/2010/main" val="3343920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financing</a:t>
            </a:r>
          </a:p>
        </p:txBody>
      </p:sp>
      <p:sp>
        <p:nvSpPr>
          <p:cNvPr id="3" name="Content Placeholder 2"/>
          <p:cNvSpPr>
            <a:spLocks noGrp="1"/>
          </p:cNvSpPr>
          <p:nvPr>
            <p:ph idx="1"/>
          </p:nvPr>
        </p:nvSpPr>
        <p:spPr/>
        <p:txBody>
          <a:bodyPr>
            <a:normAutofit/>
          </a:bodyPr>
          <a:lstStyle/>
          <a:p>
            <a:r>
              <a:rPr lang="en-US" sz="3600" dirty="0"/>
              <a:t>10% required return</a:t>
            </a:r>
          </a:p>
          <a:p>
            <a:r>
              <a:rPr lang="en-US" sz="3600" dirty="0"/>
              <a:t>40(1+10%) = 44</a:t>
            </a:r>
          </a:p>
          <a:p>
            <a:r>
              <a:rPr lang="en-US" sz="3600" dirty="0"/>
              <a:t>Expected payoff for project owners after paying external equity investors</a:t>
            </a:r>
          </a:p>
          <a:p>
            <a:r>
              <a:rPr lang="en-US" sz="3600" dirty="0"/>
              <a:t>118.2-44 = 74.2 million</a:t>
            </a:r>
          </a:p>
        </p:txBody>
      </p:sp>
    </p:spTree>
    <p:extLst>
      <p:ext uri="{BB962C8B-B14F-4D97-AF65-F5344CB8AC3E}">
        <p14:creationId xmlns:p14="http://schemas.microsoft.com/office/powerpoint/2010/main" val="364467992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sz="3600" dirty="0"/>
              <a:t>From the numbers on expected payoff, external financing with equity is two million dollars less than financing with debt</a:t>
            </a:r>
          </a:p>
          <a:p>
            <a:r>
              <a:rPr lang="en-US" sz="3600" dirty="0"/>
              <a:t>Hence, debt financing is preferred. </a:t>
            </a:r>
          </a:p>
          <a:p>
            <a:r>
              <a:rPr lang="en-US" sz="3600" dirty="0"/>
              <a:t>In conclusion, low risk project favor debt financing, high risk project favor equity financing</a:t>
            </a:r>
          </a:p>
          <a:p>
            <a:endParaRPr lang="en-US" dirty="0"/>
          </a:p>
          <a:p>
            <a:endParaRPr lang="en-US" dirty="0"/>
          </a:p>
        </p:txBody>
      </p:sp>
    </p:spTree>
    <p:extLst>
      <p:ext uri="{BB962C8B-B14F-4D97-AF65-F5344CB8AC3E}">
        <p14:creationId xmlns:p14="http://schemas.microsoft.com/office/powerpoint/2010/main" val="26289166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A0F3D-C45A-48EF-B3B8-0747558E6288}"/>
              </a:ext>
            </a:extLst>
          </p:cNvPr>
          <p:cNvSpPr>
            <a:spLocks noGrp="1"/>
          </p:cNvSpPr>
          <p:nvPr>
            <p:ph type="title"/>
          </p:nvPr>
        </p:nvSpPr>
        <p:spPr/>
        <p:txBody>
          <a:bodyPr/>
          <a:lstStyle/>
          <a:p>
            <a:r>
              <a:rPr lang="en-CA" dirty="0"/>
              <a:t>Discussion </a:t>
            </a:r>
          </a:p>
        </p:txBody>
      </p:sp>
      <p:sp>
        <p:nvSpPr>
          <p:cNvPr id="3" name="Content Placeholder 2">
            <a:extLst>
              <a:ext uri="{FF2B5EF4-FFF2-40B4-BE49-F238E27FC236}">
                <a16:creationId xmlns:a16="http://schemas.microsoft.com/office/drawing/2014/main" id="{3B12C4F6-E4E2-4C10-9B5A-4F61BDA82EE6}"/>
              </a:ext>
            </a:extLst>
          </p:cNvPr>
          <p:cNvSpPr>
            <a:spLocks noGrp="1"/>
          </p:cNvSpPr>
          <p:nvPr>
            <p:ph idx="1"/>
          </p:nvPr>
        </p:nvSpPr>
        <p:spPr/>
        <p:txBody>
          <a:bodyPr>
            <a:normAutofit lnSpcReduction="10000"/>
          </a:bodyPr>
          <a:lstStyle/>
          <a:p>
            <a:r>
              <a:rPr lang="en-CA" dirty="0"/>
              <a:t>In the second project, we can argue that since the project is of low risk, the required return on equity should be low as well.</a:t>
            </a:r>
          </a:p>
          <a:p>
            <a:r>
              <a:rPr lang="en-CA" dirty="0"/>
              <a:t>This is certainly true. </a:t>
            </a:r>
          </a:p>
          <a:p>
            <a:r>
              <a:rPr lang="en-CA" dirty="0"/>
              <a:t>However, there are many different uncertainties for external equity investors. </a:t>
            </a:r>
          </a:p>
          <a:p>
            <a:r>
              <a:rPr lang="en-CA" dirty="0"/>
              <a:t>For example, the insiders may spend company profits on personal enjoyments. The managers may pay themselves high salaries and bonuses. </a:t>
            </a:r>
          </a:p>
          <a:p>
            <a:r>
              <a:rPr lang="en-CA" dirty="0"/>
              <a:t>These factors make the required return on equities high, even the operations themselves may be of low risk.</a:t>
            </a:r>
          </a:p>
        </p:txBody>
      </p:sp>
    </p:spTree>
    <p:extLst>
      <p:ext uri="{BB962C8B-B14F-4D97-AF65-F5344CB8AC3E}">
        <p14:creationId xmlns:p14="http://schemas.microsoft.com/office/powerpoint/2010/main" val="2899326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61C7F-415D-4375-95B6-A811B643A7D1}"/>
              </a:ext>
            </a:extLst>
          </p:cNvPr>
          <p:cNvSpPr>
            <a:spLocks noGrp="1"/>
          </p:cNvSpPr>
          <p:nvPr>
            <p:ph type="title"/>
          </p:nvPr>
        </p:nvSpPr>
        <p:spPr/>
        <p:txBody>
          <a:bodyPr/>
          <a:lstStyle/>
          <a:p>
            <a:r>
              <a:rPr lang="en-CA" dirty="0"/>
              <a:t>Mixed financing</a:t>
            </a:r>
          </a:p>
        </p:txBody>
      </p:sp>
      <p:sp>
        <p:nvSpPr>
          <p:cNvPr id="3" name="Content Placeholder 2">
            <a:extLst>
              <a:ext uri="{FF2B5EF4-FFF2-40B4-BE49-F238E27FC236}">
                <a16:creationId xmlns:a16="http://schemas.microsoft.com/office/drawing/2014/main" id="{102C6CE7-B3FB-4DA6-BB79-FE04F2F7C167}"/>
              </a:ext>
            </a:extLst>
          </p:cNvPr>
          <p:cNvSpPr>
            <a:spLocks noGrp="1"/>
          </p:cNvSpPr>
          <p:nvPr>
            <p:ph idx="1"/>
          </p:nvPr>
        </p:nvSpPr>
        <p:spPr/>
        <p:txBody>
          <a:bodyPr/>
          <a:lstStyle/>
          <a:p>
            <a:r>
              <a:rPr lang="en-CA" dirty="0"/>
              <a:t>For many project investments, we use both debt and equity financing.</a:t>
            </a:r>
          </a:p>
          <a:p>
            <a:r>
              <a:rPr lang="en-CA" dirty="0"/>
              <a:t>In the next example, we study how pure debt financing, pure equity financing and mixed financing affect the final financial outcomes.</a:t>
            </a:r>
          </a:p>
        </p:txBody>
      </p:sp>
    </p:spTree>
    <p:extLst>
      <p:ext uri="{BB962C8B-B14F-4D97-AF65-F5344CB8AC3E}">
        <p14:creationId xmlns:p14="http://schemas.microsoft.com/office/powerpoint/2010/main" val="33505867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a:t>
            </a:r>
          </a:p>
        </p:txBody>
      </p:sp>
      <p:sp>
        <p:nvSpPr>
          <p:cNvPr id="3" name="Content Placeholder 2"/>
          <p:cNvSpPr>
            <a:spLocks noGrp="1"/>
          </p:cNvSpPr>
          <p:nvPr>
            <p:ph idx="1"/>
          </p:nvPr>
        </p:nvSpPr>
        <p:spPr/>
        <p:txBody>
          <a:bodyPr/>
          <a:lstStyle/>
          <a:p>
            <a:r>
              <a:rPr lang="en-US" sz="3600" dirty="0"/>
              <a:t>Assume the bank’s borrowing rate is 2% per annum. A business applies for 25 million loan for a project and plans to repay the loan in one year. A loan officer estimates the payoff from the project will be 40 million with 80% probability and 20 million with 20% probability. If a loan defaults, on average, a bank can get 60% of the salvage value. If the bank requires 2.5% return on its loans, what would be the loan rate? </a:t>
            </a:r>
          </a:p>
          <a:p>
            <a:endParaRPr lang="en-US" dirty="0"/>
          </a:p>
        </p:txBody>
      </p:sp>
    </p:spTree>
    <p:extLst>
      <p:ext uri="{BB962C8B-B14F-4D97-AF65-F5344CB8AC3E}">
        <p14:creationId xmlns:p14="http://schemas.microsoft.com/office/powerpoint/2010/main" val="36206050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80B02C5E-ECEE-45A8-84BE-5DB26F797D67}"/>
              </a:ext>
            </a:extLst>
          </p:cNvPr>
          <p:cNvGraphicFramePr>
            <a:graphicFrameLocks noGrp="1"/>
          </p:cNvGraphicFramePr>
          <p:nvPr>
            <p:ph idx="1"/>
            <p:extLst>
              <p:ext uri="{D42A27DB-BD31-4B8C-83A1-F6EECF244321}">
                <p14:modId xmlns:p14="http://schemas.microsoft.com/office/powerpoint/2010/main" val="1056884370"/>
              </p:ext>
            </p:extLst>
          </p:nvPr>
        </p:nvGraphicFramePr>
        <p:xfrm>
          <a:off x="1034029" y="643467"/>
          <a:ext cx="10123944" cy="5571071"/>
        </p:xfrm>
        <a:graphic>
          <a:graphicData uri="http://schemas.openxmlformats.org/drawingml/2006/table">
            <a:tbl>
              <a:tblPr>
                <a:tableStyleId>{5C22544A-7EE6-4342-B048-85BDC9FD1C3A}</a:tableStyleId>
              </a:tblPr>
              <a:tblGrid>
                <a:gridCol w="5399436">
                  <a:extLst>
                    <a:ext uri="{9D8B030D-6E8A-4147-A177-3AD203B41FA5}">
                      <a16:colId xmlns:a16="http://schemas.microsoft.com/office/drawing/2014/main" val="2126416447"/>
                    </a:ext>
                  </a:extLst>
                </a:gridCol>
                <a:gridCol w="1932753">
                  <a:extLst>
                    <a:ext uri="{9D8B030D-6E8A-4147-A177-3AD203B41FA5}">
                      <a16:colId xmlns:a16="http://schemas.microsoft.com/office/drawing/2014/main" val="4075042615"/>
                    </a:ext>
                  </a:extLst>
                </a:gridCol>
                <a:gridCol w="1779360">
                  <a:extLst>
                    <a:ext uri="{9D8B030D-6E8A-4147-A177-3AD203B41FA5}">
                      <a16:colId xmlns:a16="http://schemas.microsoft.com/office/drawing/2014/main" val="3531312701"/>
                    </a:ext>
                  </a:extLst>
                </a:gridCol>
                <a:gridCol w="1012395">
                  <a:extLst>
                    <a:ext uri="{9D8B030D-6E8A-4147-A177-3AD203B41FA5}">
                      <a16:colId xmlns:a16="http://schemas.microsoft.com/office/drawing/2014/main" val="1315848177"/>
                    </a:ext>
                  </a:extLst>
                </a:gridCol>
              </a:tblGrid>
              <a:tr h="506461">
                <a:tc>
                  <a:txBody>
                    <a:bodyPr/>
                    <a:lstStyle/>
                    <a:p>
                      <a:pPr algn="l" rtl="0" fontAlgn="b"/>
                      <a:r>
                        <a:rPr lang="en-CA" sz="2700" u="none" strike="noStrike">
                          <a:effectLst/>
                        </a:rPr>
                        <a:t>risk free rate</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709095216"/>
                  </a:ext>
                </a:extLst>
              </a:tr>
              <a:tr h="506461">
                <a:tc>
                  <a:txBody>
                    <a:bodyPr/>
                    <a:lstStyle/>
                    <a:p>
                      <a:pPr algn="l" rtl="0" fontAlgn="b"/>
                      <a:r>
                        <a:rPr lang="en-US" sz="2700" u="none" strike="noStrike">
                          <a:effectLst/>
                        </a:rPr>
                        <a:t>required return on bank loan</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2.50%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1137011076"/>
                  </a:ext>
                </a:extLst>
              </a:tr>
              <a:tr h="506461">
                <a:tc>
                  <a:txBody>
                    <a:bodyPr/>
                    <a:lstStyle/>
                    <a:p>
                      <a:pPr algn="l" rtl="0" fontAlgn="b"/>
                      <a:r>
                        <a:rPr lang="en-CA" sz="2700" u="none" strike="noStrike">
                          <a:effectLst/>
                        </a:rPr>
                        <a:t>amount of loan</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4010302383"/>
                  </a:ext>
                </a:extLst>
              </a:tr>
              <a:tr h="506461">
                <a:tc>
                  <a:txBody>
                    <a:bodyPr/>
                    <a:lstStyle/>
                    <a:p>
                      <a:pPr algn="l" rtl="0" fontAlgn="b"/>
                      <a:r>
                        <a:rPr lang="en-CA" sz="2700" u="none" strike="noStrike" dirty="0">
                          <a:effectLst/>
                        </a:rPr>
                        <a:t>payoff</a:t>
                      </a:r>
                      <a:endParaRPr lang="en-CA" sz="2700" b="0" i="0" u="none" strike="noStrike" dirty="0">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83311515"/>
                  </a:ext>
                </a:extLst>
              </a:tr>
              <a:tr h="506461">
                <a:tc>
                  <a:txBody>
                    <a:bodyPr/>
                    <a:lstStyle/>
                    <a:p>
                      <a:pPr algn="l" rtl="0" fontAlgn="b"/>
                      <a:r>
                        <a:rPr lang="en-CA" sz="2700" u="none" strike="noStrike">
                          <a:effectLst/>
                        </a:rPr>
                        <a:t>payoff 1</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40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rtl="0" fontAlgn="b"/>
                      <a:r>
                        <a:rPr lang="en-CA" sz="2700" u="none" strike="noStrike">
                          <a:effectLst/>
                        </a:rPr>
                        <a:t>probability</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80%</a:t>
                      </a:r>
                      <a:endParaRPr lang="en-CA" sz="2700" b="0" i="0" u="none" strike="noStrike">
                        <a:solidFill>
                          <a:srgbClr val="000000"/>
                        </a:solidFill>
                        <a:effectLst/>
                        <a:latin typeface="Calibri" panose="020F0502020204030204" pitchFamily="34" charset="0"/>
                      </a:endParaRPr>
                    </a:p>
                  </a:txBody>
                  <a:tcPr marL="13148" marR="13148" marT="13148" marB="0" anchor="b"/>
                </a:tc>
                <a:extLst>
                  <a:ext uri="{0D108BD9-81ED-4DB2-BD59-A6C34878D82A}">
                    <a16:rowId xmlns:a16="http://schemas.microsoft.com/office/drawing/2014/main" val="2372101774"/>
                  </a:ext>
                </a:extLst>
              </a:tr>
              <a:tr h="506461">
                <a:tc>
                  <a:txBody>
                    <a:bodyPr/>
                    <a:lstStyle/>
                    <a:p>
                      <a:pPr algn="l" rtl="0" fontAlgn="b"/>
                      <a:r>
                        <a:rPr lang="en-CA" sz="2700" u="none" strike="noStrike">
                          <a:effectLst/>
                        </a:rPr>
                        <a:t>payoff 2</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rtl="0" fontAlgn="b"/>
                      <a:r>
                        <a:rPr lang="en-CA" sz="2700" u="none" strike="noStrike">
                          <a:effectLst/>
                        </a:rPr>
                        <a:t>probability</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20%</a:t>
                      </a:r>
                      <a:endParaRPr lang="en-CA" sz="2700" b="0" i="0" u="none" strike="noStrike">
                        <a:solidFill>
                          <a:srgbClr val="000000"/>
                        </a:solidFill>
                        <a:effectLst/>
                        <a:latin typeface="Calibri" panose="020F0502020204030204" pitchFamily="34" charset="0"/>
                      </a:endParaRPr>
                    </a:p>
                  </a:txBody>
                  <a:tcPr marL="13148" marR="13148" marT="13148" marB="0" anchor="b"/>
                </a:tc>
                <a:extLst>
                  <a:ext uri="{0D108BD9-81ED-4DB2-BD59-A6C34878D82A}">
                    <a16:rowId xmlns:a16="http://schemas.microsoft.com/office/drawing/2014/main" val="881106355"/>
                  </a:ext>
                </a:extLst>
              </a:tr>
              <a:tr h="506461">
                <a:tc>
                  <a:txBody>
                    <a:bodyPr/>
                    <a:lstStyle/>
                    <a:p>
                      <a:pPr algn="l" rtl="0" fontAlgn="b"/>
                      <a:r>
                        <a:rPr lang="en-CA" sz="2700" u="none" strike="noStrike">
                          <a:effectLst/>
                        </a:rPr>
                        <a:t>salvage ratio</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60%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4209854010"/>
                  </a:ext>
                </a:extLst>
              </a:tr>
              <a:tr h="506461">
                <a:tc>
                  <a:txBody>
                    <a:bodyPr/>
                    <a:lstStyle/>
                    <a:p>
                      <a:pPr algn="l" rtl="0" fontAlgn="b"/>
                      <a:r>
                        <a:rPr lang="en-CA" sz="2700" u="none" strike="noStrike">
                          <a:effectLst/>
                        </a:rPr>
                        <a:t>required repayment of loan</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26.125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468474930"/>
                  </a:ext>
                </a:extLst>
              </a:tr>
              <a:tr h="506461">
                <a:tc>
                  <a:txBody>
                    <a:bodyPr/>
                    <a:lstStyle/>
                    <a:p>
                      <a:pPr algn="l" rtl="0" fontAlgn="b"/>
                      <a:r>
                        <a:rPr lang="en-CA" sz="2700" u="none" strike="noStrike">
                          <a:effectLst/>
                        </a:rPr>
                        <a:t>loan rate</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18.63%</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038193098"/>
                  </a:ext>
                </a:extLst>
              </a:tr>
              <a:tr h="506461">
                <a:tc>
                  <a:txBody>
                    <a:bodyPr/>
                    <a:lstStyle/>
                    <a:p>
                      <a:pPr algn="l" rtl="0" fontAlgn="b"/>
                      <a:r>
                        <a:rPr lang="en-CA" sz="2700" u="none" strike="noStrike">
                          <a:effectLst/>
                        </a:rPr>
                        <a:t>expected repayment of loan</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26.126</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466770546"/>
                  </a:ext>
                </a:extLst>
              </a:tr>
              <a:tr h="506461">
                <a:tc>
                  <a:txBody>
                    <a:bodyPr/>
                    <a:lstStyle/>
                    <a:p>
                      <a:pPr algn="l" rtl="0" fontAlgn="b"/>
                      <a:r>
                        <a:rPr lang="en-US" sz="2700" u="none" strike="noStrike">
                          <a:effectLst/>
                        </a:rPr>
                        <a:t>expected payoff for original investor</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8.274</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dirty="0">
                          <a:effectLst/>
                        </a:rPr>
                        <a:t> </a:t>
                      </a:r>
                      <a:endParaRPr lang="en-CA" sz="2700" b="0" i="0" u="none" strike="noStrike" dirty="0">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3000409254"/>
                  </a:ext>
                </a:extLst>
              </a:tr>
            </a:tbl>
          </a:graphicData>
        </a:graphic>
      </p:graphicFrame>
    </p:spTree>
    <p:extLst>
      <p:ext uri="{BB962C8B-B14F-4D97-AF65-F5344CB8AC3E}">
        <p14:creationId xmlns:p14="http://schemas.microsoft.com/office/powerpoint/2010/main" val="3718887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FAFC0-2C4A-424C-A765-E9BDF8924D3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82BB2E1-B6C9-419B-991E-17ABC13EEEAD}"/>
              </a:ext>
            </a:extLst>
          </p:cNvPr>
          <p:cNvSpPr>
            <a:spLocks noGrp="1"/>
          </p:cNvSpPr>
          <p:nvPr>
            <p:ph idx="1"/>
          </p:nvPr>
        </p:nvSpPr>
        <p:spPr/>
        <p:txBody>
          <a:bodyPr/>
          <a:lstStyle/>
          <a:p>
            <a:r>
              <a:rPr lang="en-CA" sz="2800" dirty="0">
                <a:effectLst/>
                <a:latin typeface="Calibri" panose="020F0502020204030204" pitchFamily="34" charset="0"/>
                <a:ea typeface="DengXian" panose="02010600030101010101" pitchFamily="2" charset="-122"/>
                <a:cs typeface="Calibri" panose="020F0502020204030204" pitchFamily="34" charset="0"/>
              </a:rPr>
              <a:t>In the United States, </a:t>
            </a:r>
            <a:r>
              <a:rPr lang="en-CA" sz="2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in 1950, corporate taxes accounted for about 30% and social insurance tax 10% of the total tax. </a:t>
            </a:r>
          </a:p>
          <a:p>
            <a:r>
              <a:rPr lang="en-CA" sz="2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In 2019, individual income taxes (federal, state, and local) were the primary source of tax revenue, at 41.5 percent of total tax revenue. Social insurance taxes made up the second-largest share, at 24.9 percent, followed by consumption taxes, at 17.6 percent, and property taxes, at 12.1 percent. </a:t>
            </a:r>
          </a:p>
          <a:p>
            <a:r>
              <a:rPr lang="en-CA" sz="2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Corporate income taxes accounted for 3.9 percent of total tax revenue. </a:t>
            </a:r>
          </a:p>
          <a:p>
            <a:r>
              <a:rPr lang="en-CA" sz="2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Government now taxes more on individuals and less on corporations.</a:t>
            </a:r>
            <a:endParaRPr lang="en-CA" dirty="0"/>
          </a:p>
        </p:txBody>
      </p:sp>
    </p:spTree>
    <p:extLst>
      <p:ext uri="{BB962C8B-B14F-4D97-AF65-F5344CB8AC3E}">
        <p14:creationId xmlns:p14="http://schemas.microsoft.com/office/powerpoint/2010/main" val="34999980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Next we consider mixed debt and equity financing, 15 million equity, 10 million debt. What would be the loan rate? Assume required equity return is 10%. What would be the share of ownership for external equity investors? What would be the expected amount of return for the original project investors? How is this result compared with pure debt financing? </a:t>
            </a:r>
          </a:p>
          <a:p>
            <a:endParaRPr lang="en-US" dirty="0"/>
          </a:p>
        </p:txBody>
      </p:sp>
    </p:spTree>
    <p:extLst>
      <p:ext uri="{BB962C8B-B14F-4D97-AF65-F5344CB8AC3E}">
        <p14:creationId xmlns:p14="http://schemas.microsoft.com/office/powerpoint/2010/main" val="7411569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25CD62BF-2318-4CE5-9BE9-DFFB5390D32D}"/>
              </a:ext>
            </a:extLst>
          </p:cNvPr>
          <p:cNvGraphicFramePr>
            <a:graphicFrameLocks noGrp="1"/>
          </p:cNvGraphicFramePr>
          <p:nvPr>
            <p:ph idx="1"/>
            <p:extLst>
              <p:ext uri="{D42A27DB-BD31-4B8C-83A1-F6EECF244321}">
                <p14:modId xmlns:p14="http://schemas.microsoft.com/office/powerpoint/2010/main" val="3517007900"/>
              </p:ext>
            </p:extLst>
          </p:nvPr>
        </p:nvGraphicFramePr>
        <p:xfrm>
          <a:off x="1014744" y="643467"/>
          <a:ext cx="10162513" cy="5571071"/>
        </p:xfrm>
        <a:graphic>
          <a:graphicData uri="http://schemas.openxmlformats.org/drawingml/2006/table">
            <a:tbl>
              <a:tblPr>
                <a:tableStyleId>{5C22544A-7EE6-4342-B048-85BDC9FD1C3A}</a:tableStyleId>
              </a:tblPr>
              <a:tblGrid>
                <a:gridCol w="5438005">
                  <a:extLst>
                    <a:ext uri="{9D8B030D-6E8A-4147-A177-3AD203B41FA5}">
                      <a16:colId xmlns:a16="http://schemas.microsoft.com/office/drawing/2014/main" val="3968678716"/>
                    </a:ext>
                  </a:extLst>
                </a:gridCol>
                <a:gridCol w="1932753">
                  <a:extLst>
                    <a:ext uri="{9D8B030D-6E8A-4147-A177-3AD203B41FA5}">
                      <a16:colId xmlns:a16="http://schemas.microsoft.com/office/drawing/2014/main" val="2004528940"/>
                    </a:ext>
                  </a:extLst>
                </a:gridCol>
                <a:gridCol w="1779360">
                  <a:extLst>
                    <a:ext uri="{9D8B030D-6E8A-4147-A177-3AD203B41FA5}">
                      <a16:colId xmlns:a16="http://schemas.microsoft.com/office/drawing/2014/main" val="318531636"/>
                    </a:ext>
                  </a:extLst>
                </a:gridCol>
                <a:gridCol w="1012395">
                  <a:extLst>
                    <a:ext uri="{9D8B030D-6E8A-4147-A177-3AD203B41FA5}">
                      <a16:colId xmlns:a16="http://schemas.microsoft.com/office/drawing/2014/main" val="3368121845"/>
                    </a:ext>
                  </a:extLst>
                </a:gridCol>
              </a:tblGrid>
              <a:tr h="506461">
                <a:tc>
                  <a:txBody>
                    <a:bodyPr/>
                    <a:lstStyle/>
                    <a:p>
                      <a:pPr algn="l" rtl="0" fontAlgn="b"/>
                      <a:r>
                        <a:rPr lang="en-CA" sz="2700" u="none" strike="noStrike">
                          <a:effectLst/>
                        </a:rPr>
                        <a:t>Debt financing</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3964107348"/>
                  </a:ext>
                </a:extLst>
              </a:tr>
              <a:tr h="506461">
                <a:tc>
                  <a:txBody>
                    <a:bodyPr/>
                    <a:lstStyle/>
                    <a:p>
                      <a:pPr algn="l" rtl="0" fontAlgn="b"/>
                      <a:r>
                        <a:rPr lang="en-CA" sz="2700" u="none" strike="noStrike">
                          <a:effectLst/>
                        </a:rPr>
                        <a:t>equity financing</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3429914883"/>
                  </a:ext>
                </a:extLst>
              </a:tr>
              <a:tr h="506461">
                <a:tc>
                  <a:txBody>
                    <a:bodyPr/>
                    <a:lstStyle/>
                    <a:p>
                      <a:pPr algn="l" rtl="0" fontAlgn="b"/>
                      <a:r>
                        <a:rPr lang="en-US" sz="2700" u="none" strike="noStrike">
                          <a:effectLst/>
                        </a:rPr>
                        <a:t>loan payment after one year</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10.45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1701362631"/>
                  </a:ext>
                </a:extLst>
              </a:tr>
              <a:tr h="506461">
                <a:tc>
                  <a:txBody>
                    <a:bodyPr/>
                    <a:lstStyle/>
                    <a:p>
                      <a:pPr algn="l" rtl="0" fontAlgn="b"/>
                      <a:r>
                        <a:rPr lang="en-CA" sz="2700" u="none" strike="noStrike">
                          <a:effectLst/>
                        </a:rPr>
                        <a:t>payoff after loan</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1577263579"/>
                  </a:ext>
                </a:extLst>
              </a:tr>
              <a:tr h="506461">
                <a:tc>
                  <a:txBody>
                    <a:bodyPr/>
                    <a:lstStyle/>
                    <a:p>
                      <a:pPr algn="l" rtl="0" fontAlgn="b"/>
                      <a:r>
                        <a:rPr lang="en-CA" sz="2700" u="none" strike="noStrike">
                          <a:effectLst/>
                        </a:rPr>
                        <a:t>payoff 1</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29.55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rtl="0" fontAlgn="b"/>
                      <a:r>
                        <a:rPr lang="en-CA" sz="2700" u="none" strike="noStrike">
                          <a:effectLst/>
                        </a:rPr>
                        <a:t>probability</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80%</a:t>
                      </a:r>
                      <a:endParaRPr lang="en-CA" sz="2700" b="0" i="0" u="none" strike="noStrike">
                        <a:solidFill>
                          <a:srgbClr val="000000"/>
                        </a:solidFill>
                        <a:effectLst/>
                        <a:latin typeface="Calibri" panose="020F0502020204030204" pitchFamily="34" charset="0"/>
                      </a:endParaRPr>
                    </a:p>
                  </a:txBody>
                  <a:tcPr marL="13148" marR="13148" marT="13148" marB="0" anchor="b"/>
                </a:tc>
                <a:extLst>
                  <a:ext uri="{0D108BD9-81ED-4DB2-BD59-A6C34878D82A}">
                    <a16:rowId xmlns:a16="http://schemas.microsoft.com/office/drawing/2014/main" val="3388426067"/>
                  </a:ext>
                </a:extLst>
              </a:tr>
              <a:tr h="506461">
                <a:tc>
                  <a:txBody>
                    <a:bodyPr/>
                    <a:lstStyle/>
                    <a:p>
                      <a:pPr algn="l" rtl="0" fontAlgn="b"/>
                      <a:r>
                        <a:rPr lang="en-CA" sz="2700" u="none" strike="noStrike">
                          <a:effectLst/>
                        </a:rPr>
                        <a:t>payoff 2</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9.55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rtl="0" fontAlgn="b"/>
                      <a:r>
                        <a:rPr lang="en-CA" sz="2700" u="none" strike="noStrike">
                          <a:effectLst/>
                        </a:rPr>
                        <a:t>probability</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20%</a:t>
                      </a:r>
                      <a:endParaRPr lang="en-CA" sz="2700" b="0" i="0" u="none" strike="noStrike">
                        <a:solidFill>
                          <a:srgbClr val="000000"/>
                        </a:solidFill>
                        <a:effectLst/>
                        <a:latin typeface="Calibri" panose="020F0502020204030204" pitchFamily="34" charset="0"/>
                      </a:endParaRPr>
                    </a:p>
                  </a:txBody>
                  <a:tcPr marL="13148" marR="13148" marT="13148" marB="0" anchor="b"/>
                </a:tc>
                <a:extLst>
                  <a:ext uri="{0D108BD9-81ED-4DB2-BD59-A6C34878D82A}">
                    <a16:rowId xmlns:a16="http://schemas.microsoft.com/office/drawing/2014/main" val="2588403205"/>
                  </a:ext>
                </a:extLst>
              </a:tr>
              <a:tr h="506461">
                <a:tc>
                  <a:txBody>
                    <a:bodyPr/>
                    <a:lstStyle/>
                    <a:p>
                      <a:pPr algn="l" rtl="0" fontAlgn="b"/>
                      <a:r>
                        <a:rPr lang="en-CA" sz="2700" u="none" strike="noStrike">
                          <a:effectLst/>
                        </a:rPr>
                        <a:t>expected payoff after loan</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25.55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014412191"/>
                  </a:ext>
                </a:extLst>
              </a:tr>
              <a:tr h="506461">
                <a:tc>
                  <a:txBody>
                    <a:bodyPr/>
                    <a:lstStyle/>
                    <a:p>
                      <a:pPr algn="l" rtl="0" fontAlgn="b"/>
                      <a:r>
                        <a:rPr lang="en-US" sz="2700" u="none" strike="noStrike">
                          <a:effectLst/>
                        </a:rPr>
                        <a:t>required return for external equity </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443432188"/>
                  </a:ext>
                </a:extLst>
              </a:tr>
              <a:tr h="506461">
                <a:tc>
                  <a:txBody>
                    <a:bodyPr/>
                    <a:lstStyle/>
                    <a:p>
                      <a:pPr algn="l" rtl="0" fontAlgn="b"/>
                      <a:r>
                        <a:rPr lang="en-US" sz="2700" u="none" strike="noStrike">
                          <a:effectLst/>
                        </a:rPr>
                        <a:t>required payment for external equity </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16.5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3142629450"/>
                  </a:ext>
                </a:extLst>
              </a:tr>
              <a:tr h="506461">
                <a:tc>
                  <a:txBody>
                    <a:bodyPr/>
                    <a:lstStyle/>
                    <a:p>
                      <a:pPr algn="l" rtl="0" fontAlgn="b"/>
                      <a:r>
                        <a:rPr lang="en-CA" sz="2700" u="none" strike="noStrike">
                          <a:effectLst/>
                        </a:rPr>
                        <a:t>share of external equity</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0.64579256</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965794115"/>
                  </a:ext>
                </a:extLst>
              </a:tr>
              <a:tr h="506461">
                <a:tc>
                  <a:txBody>
                    <a:bodyPr/>
                    <a:lstStyle/>
                    <a:p>
                      <a:pPr algn="l" rtl="0" fontAlgn="b"/>
                      <a:r>
                        <a:rPr lang="en-US" sz="2700" u="none" strike="noStrike">
                          <a:effectLst/>
                        </a:rPr>
                        <a:t>expected payoff for original investor</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9.05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dirty="0">
                          <a:effectLst/>
                        </a:rPr>
                        <a:t> </a:t>
                      </a:r>
                      <a:endParaRPr lang="en-CA" sz="2700" b="0" i="0" u="none" strike="noStrike" dirty="0">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3124838685"/>
                  </a:ext>
                </a:extLst>
              </a:tr>
            </a:tbl>
          </a:graphicData>
        </a:graphic>
      </p:graphicFrame>
    </p:spTree>
    <p:extLst>
      <p:ext uri="{BB962C8B-B14F-4D97-AF65-F5344CB8AC3E}">
        <p14:creationId xmlns:p14="http://schemas.microsoft.com/office/powerpoint/2010/main" val="11092327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a:t>
            </a:r>
          </a:p>
        </p:txBody>
      </p:sp>
      <p:sp>
        <p:nvSpPr>
          <p:cNvPr id="3" name="Content Placeholder 2"/>
          <p:cNvSpPr>
            <a:spLocks noGrp="1"/>
          </p:cNvSpPr>
          <p:nvPr>
            <p:ph idx="1"/>
          </p:nvPr>
        </p:nvSpPr>
        <p:spPr/>
        <p:txBody>
          <a:bodyPr>
            <a:normAutofit/>
          </a:bodyPr>
          <a:lstStyle/>
          <a:p>
            <a:r>
              <a:rPr lang="en-US" sz="4000" dirty="0"/>
              <a:t>Since the financing has less debt, the payoff is less risky.</a:t>
            </a:r>
          </a:p>
          <a:p>
            <a:r>
              <a:rPr lang="en-US" sz="4000" dirty="0"/>
              <a:t>The saving comes from the absence of liquidation cost, or bankruptcy cost.</a:t>
            </a:r>
          </a:p>
          <a:p>
            <a:endParaRPr lang="en-US" sz="4000" dirty="0"/>
          </a:p>
          <a:p>
            <a:endParaRPr lang="en-US" sz="4000" dirty="0"/>
          </a:p>
        </p:txBody>
      </p:sp>
    </p:spTree>
    <p:extLst>
      <p:ext uri="{BB962C8B-B14F-4D97-AF65-F5344CB8AC3E}">
        <p14:creationId xmlns:p14="http://schemas.microsoft.com/office/powerpoint/2010/main" val="190153698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4000" dirty="0"/>
              <a:t>Now we consider funding with pure external equity. Assume required equity return is 9%. What would be the share of ownership for external equity investors? What would be the expected amount of return for the original project investors? How is this result compared with pure debt financing and mixed debt and equity financing? </a:t>
            </a:r>
          </a:p>
          <a:p>
            <a:endParaRPr lang="en-US" sz="4000" dirty="0"/>
          </a:p>
        </p:txBody>
      </p:sp>
    </p:spTree>
    <p:extLst>
      <p:ext uri="{BB962C8B-B14F-4D97-AF65-F5344CB8AC3E}">
        <p14:creationId xmlns:p14="http://schemas.microsoft.com/office/powerpoint/2010/main" val="21932760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1988D59D-1C22-42B2-BC8E-1B615DCF0CDA}"/>
              </a:ext>
            </a:extLst>
          </p:cNvPr>
          <p:cNvGraphicFramePr>
            <a:graphicFrameLocks noGrp="1"/>
          </p:cNvGraphicFramePr>
          <p:nvPr>
            <p:ph idx="1"/>
          </p:nvPr>
        </p:nvGraphicFramePr>
        <p:xfrm>
          <a:off x="2280227" y="643467"/>
          <a:ext cx="7631547" cy="5571070"/>
        </p:xfrm>
        <a:graphic>
          <a:graphicData uri="http://schemas.openxmlformats.org/drawingml/2006/table">
            <a:tbl>
              <a:tblPr firstRow="1" bandRow="1">
                <a:tableStyleId>{5C22544A-7EE6-4342-B048-85BDC9FD1C3A}</a:tableStyleId>
              </a:tblPr>
              <a:tblGrid>
                <a:gridCol w="5177800">
                  <a:extLst>
                    <a:ext uri="{9D8B030D-6E8A-4147-A177-3AD203B41FA5}">
                      <a16:colId xmlns:a16="http://schemas.microsoft.com/office/drawing/2014/main" val="843652087"/>
                    </a:ext>
                  </a:extLst>
                </a:gridCol>
                <a:gridCol w="2453747">
                  <a:extLst>
                    <a:ext uri="{9D8B030D-6E8A-4147-A177-3AD203B41FA5}">
                      <a16:colId xmlns:a16="http://schemas.microsoft.com/office/drawing/2014/main" val="1520048966"/>
                    </a:ext>
                  </a:extLst>
                </a:gridCol>
              </a:tblGrid>
              <a:tr h="605661">
                <a:tc>
                  <a:txBody>
                    <a:bodyPr/>
                    <a:lstStyle/>
                    <a:p>
                      <a:pPr algn="l" rtl="0" fontAlgn="b"/>
                      <a:r>
                        <a:rPr lang="en-CA" sz="3200" u="none" strike="noStrike">
                          <a:effectLst/>
                        </a:rPr>
                        <a:t>equity financing</a:t>
                      </a:r>
                      <a:endParaRPr lang="en-CA"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25</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353586986"/>
                  </a:ext>
                </a:extLst>
              </a:tr>
              <a:tr h="1089937">
                <a:tc>
                  <a:txBody>
                    <a:bodyPr/>
                    <a:lstStyle/>
                    <a:p>
                      <a:pPr algn="l" rtl="0" fontAlgn="b"/>
                      <a:r>
                        <a:rPr lang="en-US" sz="3200" u="none" strike="noStrike">
                          <a:effectLst/>
                        </a:rPr>
                        <a:t>required return for external equity </a:t>
                      </a:r>
                      <a:endParaRPr lang="en-US"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9%</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1503626112"/>
                  </a:ext>
                </a:extLst>
              </a:tr>
              <a:tr h="1089937">
                <a:tc>
                  <a:txBody>
                    <a:bodyPr/>
                    <a:lstStyle/>
                    <a:p>
                      <a:pPr algn="l" rtl="0" fontAlgn="b"/>
                      <a:r>
                        <a:rPr lang="en-US" sz="3200" u="none" strike="noStrike">
                          <a:effectLst/>
                        </a:rPr>
                        <a:t>required payment for external equity </a:t>
                      </a:r>
                      <a:endParaRPr lang="en-US"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27.25</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2544178053"/>
                  </a:ext>
                </a:extLst>
              </a:tr>
              <a:tr h="1089937">
                <a:tc>
                  <a:txBody>
                    <a:bodyPr/>
                    <a:lstStyle/>
                    <a:p>
                      <a:pPr algn="l" rtl="0" fontAlgn="b"/>
                      <a:r>
                        <a:rPr lang="en-US" sz="3200" u="none" strike="noStrike">
                          <a:effectLst/>
                        </a:rPr>
                        <a:t>expected payoff from the project</a:t>
                      </a:r>
                      <a:endParaRPr lang="en-US"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36</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2111160077"/>
                  </a:ext>
                </a:extLst>
              </a:tr>
              <a:tr h="605661">
                <a:tc>
                  <a:txBody>
                    <a:bodyPr/>
                    <a:lstStyle/>
                    <a:p>
                      <a:pPr algn="l" rtl="0" fontAlgn="b"/>
                      <a:r>
                        <a:rPr lang="en-CA" sz="3200" u="none" strike="noStrike">
                          <a:effectLst/>
                        </a:rPr>
                        <a:t>share of external equity</a:t>
                      </a:r>
                      <a:endParaRPr lang="en-CA"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0.75694444</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3112676389"/>
                  </a:ext>
                </a:extLst>
              </a:tr>
              <a:tr h="1089937">
                <a:tc>
                  <a:txBody>
                    <a:bodyPr/>
                    <a:lstStyle/>
                    <a:p>
                      <a:pPr algn="l" rtl="0" fontAlgn="b"/>
                      <a:r>
                        <a:rPr lang="en-US" sz="3200" u="none" strike="noStrike">
                          <a:effectLst/>
                        </a:rPr>
                        <a:t>expected payoff for original investor</a:t>
                      </a:r>
                      <a:endParaRPr lang="en-US"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8.75</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277301169"/>
                  </a:ext>
                </a:extLst>
              </a:tr>
            </a:tbl>
          </a:graphicData>
        </a:graphic>
      </p:graphicFrame>
    </p:spTree>
    <p:extLst>
      <p:ext uri="{BB962C8B-B14F-4D97-AF65-F5344CB8AC3E}">
        <p14:creationId xmlns:p14="http://schemas.microsoft.com/office/powerpoint/2010/main" val="366946286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sz="3600" dirty="0"/>
              <a:t>Discounted by respective discounting rates in the last two cases</a:t>
            </a:r>
          </a:p>
          <a:p>
            <a:r>
              <a:rPr lang="en-US" sz="3600" dirty="0"/>
              <a:t>9.05/1.1 = 8.23,    8.75/1.09 = 8.03</a:t>
            </a:r>
          </a:p>
          <a:p>
            <a:r>
              <a:rPr lang="en-US" sz="3600" dirty="0"/>
              <a:t>Mixed financing is preferred</a:t>
            </a:r>
          </a:p>
          <a:p>
            <a:r>
              <a:rPr lang="en-US" sz="3600" dirty="0"/>
              <a:t>For pure debt financing, discount rate for the equity owner would be the highest</a:t>
            </a:r>
          </a:p>
          <a:p>
            <a:r>
              <a:rPr lang="en-US" sz="3600" dirty="0"/>
              <a:t>Calculating the optimal financing ratio can be tricky. When debt approaches default level, interest rate increase substantially. We usually seek good but not necessarily optimal financing ratio. We don’t really know where the optimal ratio lies.</a:t>
            </a:r>
          </a:p>
          <a:p>
            <a:pPr marL="0" indent="0">
              <a:buNone/>
            </a:pPr>
            <a:endParaRPr lang="en-US" sz="3600" dirty="0"/>
          </a:p>
        </p:txBody>
      </p:sp>
    </p:spTree>
    <p:extLst>
      <p:ext uri="{BB962C8B-B14F-4D97-AF65-F5344CB8AC3E}">
        <p14:creationId xmlns:p14="http://schemas.microsoft.com/office/powerpoint/2010/main" val="1386848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a:lstStyle/>
          <a:p>
            <a:r>
              <a:rPr lang="en-US" dirty="0"/>
              <a:t>We use rough estimates for discounting on equity. We also use the same rate of return on debt financing, regardless of risk level.</a:t>
            </a:r>
          </a:p>
          <a:p>
            <a:r>
              <a:rPr lang="en-US" dirty="0"/>
              <a:t>To fine tune discounting on debt and equity, we need to apply CAPM.</a:t>
            </a:r>
          </a:p>
          <a:p>
            <a:r>
              <a:rPr lang="en-US" dirty="0"/>
              <a:t>But CAPM has its own problems.</a:t>
            </a:r>
          </a:p>
        </p:txBody>
      </p:sp>
    </p:spTree>
    <p:extLst>
      <p:ext uri="{BB962C8B-B14F-4D97-AF65-F5344CB8AC3E}">
        <p14:creationId xmlns:p14="http://schemas.microsoft.com/office/powerpoint/2010/main" val="177852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D2594-B039-421A-9D28-D1F0DAE9B9C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5901CAF-FDD7-4EC5-BB6C-18853ED7B79D}"/>
              </a:ext>
            </a:extLst>
          </p:cNvPr>
          <p:cNvSpPr>
            <a:spLocks noGrp="1"/>
          </p:cNvSpPr>
          <p:nvPr>
            <p:ph idx="1"/>
          </p:nvPr>
        </p:nvSpPr>
        <p:spPr/>
        <p:txBody>
          <a:bodyPr>
            <a:noAutofit/>
          </a:bodyPr>
          <a:lstStyle/>
          <a:p>
            <a:r>
              <a:rPr lang="en-CA" dirty="0">
                <a:effectLst/>
                <a:latin typeface="Calibri" panose="020F0502020204030204" pitchFamily="34" charset="0"/>
                <a:ea typeface="DengXian" panose="02010600030101010101" pitchFamily="2" charset="-122"/>
                <a:cs typeface="Calibri" panose="020F0502020204030204" pitchFamily="34" charset="0"/>
              </a:rPr>
              <a:t>Cost of capital is the total cost of financing, from both debt and stocks. </a:t>
            </a:r>
          </a:p>
          <a:p>
            <a:r>
              <a:rPr lang="en-CA" dirty="0">
                <a:effectLst/>
                <a:latin typeface="Calibri" panose="020F0502020204030204" pitchFamily="34" charset="0"/>
                <a:ea typeface="DengXian" panose="02010600030101010101" pitchFamily="2" charset="-122"/>
                <a:cs typeface="Calibri" panose="020F0502020204030204" pitchFamily="34" charset="0"/>
              </a:rPr>
              <a:t>We cannot use the interest rate of the debt  as the measure of the cost of our capital. </a:t>
            </a:r>
          </a:p>
          <a:p>
            <a:r>
              <a:rPr lang="en-CA" dirty="0">
                <a:effectLst/>
                <a:latin typeface="Calibri" panose="020F0502020204030204" pitchFamily="34" charset="0"/>
                <a:ea typeface="DengXian" panose="02010600030101010101" pitchFamily="2" charset="-122"/>
                <a:cs typeface="Calibri" panose="020F0502020204030204" pitchFamily="34" charset="0"/>
              </a:rPr>
              <a:t>When a company face financial trouble, we will layoff workers and cut dividends first. </a:t>
            </a:r>
          </a:p>
          <a:p>
            <a:r>
              <a:rPr lang="en-CA" dirty="0">
                <a:effectLst/>
                <a:latin typeface="Calibri" panose="020F0502020204030204" pitchFamily="34" charset="0"/>
                <a:ea typeface="DengXian" panose="02010600030101010101" pitchFamily="2" charset="-122"/>
                <a:cs typeface="Calibri" panose="020F0502020204030204" pitchFamily="34" charset="0"/>
              </a:rPr>
              <a:t>We still have to make interest payment on our debt. </a:t>
            </a:r>
          </a:p>
          <a:p>
            <a:r>
              <a:rPr lang="en-CA" dirty="0">
                <a:effectLst/>
                <a:latin typeface="Calibri" panose="020F0502020204030204" pitchFamily="34" charset="0"/>
                <a:ea typeface="DengXian" panose="02010600030101010101" pitchFamily="2" charset="-122"/>
                <a:cs typeface="Calibri" panose="020F0502020204030204" pitchFamily="34" charset="0"/>
              </a:rPr>
              <a:t>The interest rate of our borrowing is relatively low because its payment is safer than the other parts of payments, such as to workers and to equity owners. </a:t>
            </a:r>
          </a:p>
          <a:p>
            <a:r>
              <a:rPr lang="en-CA" dirty="0">
                <a:effectLst/>
                <a:latin typeface="Calibri" panose="020F0502020204030204" pitchFamily="34" charset="0"/>
                <a:ea typeface="DengXian" panose="02010600030101010101" pitchFamily="2" charset="-122"/>
                <a:cs typeface="Calibri" panose="020F0502020204030204" pitchFamily="34" charset="0"/>
              </a:rPr>
              <a:t>The overall cost of capital is higher than the cost of debt.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890882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509B7AC-1FD9-4441-9E54-AD75799264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C763C61-F1A5-4B9E-9A0F-D72E4365A0FD}">
  <ds:schemaRefs>
    <ds:schemaRef ds:uri="http://schemas.microsoft.com/sharepoint/v3/contenttype/forms"/>
  </ds:schemaRefs>
</ds:datastoreItem>
</file>

<file path=customXml/itemProps3.xml><?xml version="1.0" encoding="utf-8"?>
<ds:datastoreItem xmlns:ds="http://schemas.openxmlformats.org/officeDocument/2006/customXml" ds:itemID="{C0F84699-74C9-4817-83EB-39929F7895D2}">
  <ds:schemaRefs>
    <ds:schemaRef ds:uri="http://schemas.microsoft.com/office/2006/metadata/properties"/>
    <ds:schemaRef ds:uri="http://purl.org/dc/terms/"/>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e7e8b56f-a437-462a-a3cd-5084f6573a6d"/>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5932</TotalTime>
  <Words>5132</Words>
  <Application>Microsoft Office PowerPoint</Application>
  <PresentationFormat>Widescreen</PresentationFormat>
  <Paragraphs>517</Paragraphs>
  <Slides>86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86</vt:i4>
      </vt:variant>
    </vt:vector>
  </HeadingPairs>
  <TitlesOfParts>
    <vt:vector size="90" baseType="lpstr">
      <vt:lpstr>Arial</vt:lpstr>
      <vt:lpstr>Calibri</vt:lpstr>
      <vt:lpstr>Calibri Light</vt:lpstr>
      <vt:lpstr>Office Theme</vt:lpstr>
      <vt:lpstr> Capital Structure</vt:lpstr>
      <vt:lpstr>Plan</vt:lpstr>
      <vt:lpstr>Capital Structure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When applying the Modigliani and Miller theory to our society, we learn several things.</vt:lpstr>
      <vt:lpstr>PowerPoint Presentation</vt:lpstr>
      <vt:lpstr>PowerPoint Presentation</vt:lpstr>
      <vt:lpstr>The benefit of debt</vt:lpstr>
      <vt:lpstr>PowerPoint Presentation</vt:lpstr>
      <vt:lpstr>Temporal  dynamics in a leveraged society</vt:lpstr>
      <vt:lpstr>PowerPoint Presentation</vt:lpstr>
      <vt:lpstr>PowerPoint Presentation</vt:lpstr>
      <vt:lpstr>The reasons against debt</vt:lpstr>
      <vt:lpstr>Why it is easier for corporations to default than individuals?</vt:lpstr>
      <vt:lpstr>PowerPoint Presentation</vt:lpstr>
      <vt:lpstr>Why we don’t hear more about the downside of the debts?</vt:lpstr>
      <vt:lpstr>Historical reflection</vt:lpstr>
      <vt:lpstr>Early finance, the creation of writing and the advance of mathematics</vt:lpstr>
      <vt:lpstr>PowerPoint Presentation</vt:lpstr>
      <vt:lpstr>Human psychology and debts</vt:lpstr>
      <vt:lpstr>Social structure and debt</vt:lpstr>
      <vt:lpstr>Private debt/GDP ratio, Canada</vt:lpstr>
      <vt:lpstr>Possible presentation topics</vt:lpstr>
      <vt:lpstr>Corporate capital structure</vt:lpstr>
      <vt:lpstr>Financing options</vt:lpstr>
      <vt:lpstr>PowerPoint Presentation</vt:lpstr>
      <vt:lpstr>PowerPoint Presentation</vt:lpstr>
      <vt:lpstr>Capital Structure</vt:lpstr>
      <vt:lpstr>Debt and overall risk of project</vt:lpstr>
      <vt:lpstr>PowerPoint Presentation</vt:lpstr>
      <vt:lpstr>Optimal debt equity ratio: A quantitative method</vt:lpstr>
      <vt:lpstr>Example 1</vt:lpstr>
      <vt:lpstr>PowerPoint Presentation</vt:lpstr>
      <vt:lpstr>Solution</vt:lpstr>
      <vt:lpstr>PowerPoint Presentation</vt:lpstr>
      <vt:lpstr>PowerPoint Presentation</vt:lpstr>
      <vt:lpstr>Tax rate and capital structure</vt:lpstr>
      <vt:lpstr>Discussion</vt:lpstr>
      <vt:lpstr>PowerPoint Presentation</vt:lpstr>
      <vt:lpstr>Possible presentation topic</vt:lpstr>
      <vt:lpstr>Debt and equity financing with different output scenarios</vt:lpstr>
      <vt:lpstr>Example 2</vt:lpstr>
      <vt:lpstr>PowerPoint Presentation</vt:lpstr>
      <vt:lpstr>PowerPoint Presentation</vt:lpstr>
      <vt:lpstr>Solution</vt:lpstr>
      <vt:lpstr>Solution (With external equity financing)</vt:lpstr>
      <vt:lpstr>Solution (Debt financing and annual dividend for original owner)</vt:lpstr>
      <vt:lpstr>Excel calculations</vt:lpstr>
      <vt:lpstr>PowerPoint Presentation</vt:lpstr>
      <vt:lpstr>PowerPoint Presentation</vt:lpstr>
      <vt:lpstr>Discussion</vt:lpstr>
      <vt:lpstr>Capital structure and information asymmetry</vt:lpstr>
      <vt:lpstr>PowerPoint Presentation</vt:lpstr>
      <vt:lpstr>Uncertainty in investment outcome and financing choice</vt:lpstr>
      <vt:lpstr>Example 3: Financing choices of two different projects</vt:lpstr>
      <vt:lpstr>PowerPoint Presentation</vt:lpstr>
      <vt:lpstr>Related calculation on the first project</vt:lpstr>
      <vt:lpstr>Equity financing</vt:lpstr>
      <vt:lpstr>PowerPoint Presentation</vt:lpstr>
      <vt:lpstr>Related calculation on the second project</vt:lpstr>
      <vt:lpstr>Equity financing</vt:lpstr>
      <vt:lpstr>Summary</vt:lpstr>
      <vt:lpstr>Discussion </vt:lpstr>
      <vt:lpstr>Mixed financing</vt:lpstr>
      <vt:lpstr>Example 4</vt:lpstr>
      <vt:lpstr>PowerPoint Presentation</vt:lpstr>
      <vt:lpstr>PowerPoint Presentation</vt:lpstr>
      <vt:lpstr>PowerPoint Presentation</vt:lpstr>
      <vt:lpstr>Notes</vt:lpstr>
      <vt:lpstr>PowerPoint Presentation</vt:lpstr>
      <vt:lpstr>PowerPoint Presentation</vt:lpstr>
      <vt:lpstr>PowerPoint Presentation</vt:lpstr>
      <vt:lpstr>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Options and Capital Structure</dc:title>
  <dc:creator>Jing Chen</dc:creator>
  <cp:lastModifiedBy>Jing Chen</cp:lastModifiedBy>
  <cp:revision>62</cp:revision>
  <dcterms:created xsi:type="dcterms:W3CDTF">2020-09-24T17:12:39Z</dcterms:created>
  <dcterms:modified xsi:type="dcterms:W3CDTF">2022-09-27T17:02:33Z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0x010100677E6EADF92FB542A50719A3B4DF3975</vt:lpwstr>
  </property>
</Properties>
</file>