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5"/>
  </p:notesMasterIdLst>
  <p:handoutMasterIdLst>
    <p:handoutMasterId r:id="rId106"/>
  </p:handoutMasterIdLst>
  <p:sldIdLst>
    <p:sldId id="259" r:id="rId2"/>
    <p:sldId id="353" r:id="rId3"/>
    <p:sldId id="260" r:id="rId4"/>
    <p:sldId id="357" r:id="rId5"/>
    <p:sldId id="261" r:id="rId6"/>
    <p:sldId id="262" r:id="rId7"/>
    <p:sldId id="326" r:id="rId8"/>
    <p:sldId id="263" r:id="rId9"/>
    <p:sldId id="264" r:id="rId10"/>
    <p:sldId id="265" r:id="rId11"/>
    <p:sldId id="330" r:id="rId12"/>
    <p:sldId id="328" r:id="rId13"/>
    <p:sldId id="266" r:id="rId14"/>
    <p:sldId id="267" r:id="rId15"/>
    <p:sldId id="268" r:id="rId16"/>
    <p:sldId id="269" r:id="rId17"/>
    <p:sldId id="270" r:id="rId18"/>
    <p:sldId id="271" r:id="rId19"/>
    <p:sldId id="272" r:id="rId20"/>
    <p:sldId id="319" r:id="rId21"/>
    <p:sldId id="331" r:id="rId22"/>
    <p:sldId id="273" r:id="rId23"/>
    <p:sldId id="320" r:id="rId24"/>
    <p:sldId id="321" r:id="rId25"/>
    <p:sldId id="332" r:id="rId26"/>
    <p:sldId id="333" r:id="rId27"/>
    <p:sldId id="334" r:id="rId28"/>
    <p:sldId id="336" r:id="rId29"/>
    <p:sldId id="338" r:id="rId30"/>
    <p:sldId id="335" r:id="rId31"/>
    <p:sldId id="358" r:id="rId32"/>
    <p:sldId id="339" r:id="rId33"/>
    <p:sldId id="363" r:id="rId34"/>
    <p:sldId id="360" r:id="rId35"/>
    <p:sldId id="361" r:id="rId36"/>
    <p:sldId id="362" r:id="rId37"/>
    <p:sldId id="274" r:id="rId38"/>
    <p:sldId id="341" r:id="rId39"/>
    <p:sldId id="354" r:id="rId40"/>
    <p:sldId id="275" r:id="rId41"/>
    <p:sldId id="364" r:id="rId42"/>
    <p:sldId id="365" r:id="rId43"/>
    <p:sldId id="366" r:id="rId44"/>
    <p:sldId id="367" r:id="rId45"/>
    <p:sldId id="276" r:id="rId46"/>
    <p:sldId id="277" r:id="rId47"/>
    <p:sldId id="278" r:id="rId48"/>
    <p:sldId id="279" r:id="rId49"/>
    <p:sldId id="280" r:id="rId50"/>
    <p:sldId id="281" r:id="rId51"/>
    <p:sldId id="282" r:id="rId52"/>
    <p:sldId id="283" r:id="rId53"/>
    <p:sldId id="284" r:id="rId54"/>
    <p:sldId id="285" r:id="rId55"/>
    <p:sldId id="286" r:id="rId56"/>
    <p:sldId id="287" r:id="rId57"/>
    <p:sldId id="288" r:id="rId58"/>
    <p:sldId id="289" r:id="rId59"/>
    <p:sldId id="290" r:id="rId60"/>
    <p:sldId id="291" r:id="rId61"/>
    <p:sldId id="292" r:id="rId62"/>
    <p:sldId id="293" r:id="rId63"/>
    <p:sldId id="294" r:id="rId64"/>
    <p:sldId id="295" r:id="rId65"/>
    <p:sldId id="296" r:id="rId66"/>
    <p:sldId id="297" r:id="rId67"/>
    <p:sldId id="298" r:id="rId68"/>
    <p:sldId id="323" r:id="rId69"/>
    <p:sldId id="299" r:id="rId70"/>
    <p:sldId id="300" r:id="rId71"/>
    <p:sldId id="301" r:id="rId72"/>
    <p:sldId id="302" r:id="rId73"/>
    <p:sldId id="324" r:id="rId74"/>
    <p:sldId id="303" r:id="rId75"/>
    <p:sldId id="304" r:id="rId76"/>
    <p:sldId id="305" r:id="rId77"/>
    <p:sldId id="306" r:id="rId78"/>
    <p:sldId id="307" r:id="rId79"/>
    <p:sldId id="308" r:id="rId80"/>
    <p:sldId id="309" r:id="rId81"/>
    <p:sldId id="310" r:id="rId82"/>
    <p:sldId id="311" r:id="rId83"/>
    <p:sldId id="312" r:id="rId84"/>
    <p:sldId id="325" r:id="rId85"/>
    <p:sldId id="346" r:id="rId86"/>
    <p:sldId id="314" r:id="rId87"/>
    <p:sldId id="315" r:id="rId88"/>
    <p:sldId id="316" r:id="rId89"/>
    <p:sldId id="347" r:id="rId90"/>
    <p:sldId id="317" r:id="rId91"/>
    <p:sldId id="348" r:id="rId92"/>
    <p:sldId id="318" r:id="rId93"/>
    <p:sldId id="349" r:id="rId94"/>
    <p:sldId id="350" r:id="rId95"/>
    <p:sldId id="343" r:id="rId96"/>
    <p:sldId id="340" r:id="rId97"/>
    <p:sldId id="342" r:id="rId98"/>
    <p:sldId id="355" r:id="rId99"/>
    <p:sldId id="344" r:id="rId100"/>
    <p:sldId id="345" r:id="rId101"/>
    <p:sldId id="351" r:id="rId102"/>
    <p:sldId id="352" r:id="rId103"/>
    <p:sldId id="356" r:id="rId10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CDF4"/>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2" autoAdjust="0"/>
    <p:restoredTop sz="84348" autoAdjust="0"/>
  </p:normalViewPr>
  <p:slideViewPr>
    <p:cSldViewPr>
      <p:cViewPr varScale="1">
        <p:scale>
          <a:sx n="115" d="100"/>
          <a:sy n="115" d="100"/>
        </p:scale>
        <p:origin x="1578" y="108"/>
      </p:cViewPr>
      <p:guideLst>
        <p:guide orient="horz" pos="2160"/>
        <p:guide pos="2880"/>
      </p:guideLst>
    </p:cSldViewPr>
  </p:slideViewPr>
  <p:outlineViewPr>
    <p:cViewPr>
      <p:scale>
        <a:sx n="33" d="100"/>
        <a:sy n="33" d="100"/>
      </p:scale>
      <p:origin x="0" y="37776"/>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8D8D874E-E9D5-433B-A149-BDF6BFDD40A8}" type="datetimeFigureOut">
              <a:rPr lang="en-US" smtClean="0"/>
              <a:pPr/>
              <a:t>2/1/2020</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EA051F04-9E25-42C3-8BC5-EC2E8469D95E}" type="datetimeFigureOut">
              <a:rPr lang="en-US" smtClean="0"/>
              <a:pPr/>
              <a:t>2/1/2020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IN" dirty="0" smtClean="0"/>
              <a:t>If this PowerPoint presentation contains mathematical equations, you may need to check that your computer has the following installed:</a:t>
            </a:r>
          </a:p>
          <a:p>
            <a:pPr defTabSz="933237">
              <a:defRPr/>
            </a:pPr>
            <a:r>
              <a:rPr lang="en-IN" dirty="0" smtClean="0"/>
              <a:t>1) </a:t>
            </a:r>
            <a:r>
              <a:rPr lang="en-IN" dirty="0" err="1" smtClean="0"/>
              <a:t>MathType</a:t>
            </a:r>
            <a:r>
              <a:rPr lang="en-IN" dirty="0" smtClean="0"/>
              <a:t> </a:t>
            </a:r>
            <a:r>
              <a:rPr lang="en-IN" dirty="0" err="1" smtClean="0"/>
              <a:t>Plugin</a:t>
            </a:r>
            <a:endParaRPr lang="en-IN" dirty="0" smtClean="0"/>
          </a:p>
          <a:p>
            <a:pPr defTabSz="933237">
              <a:defRPr/>
            </a:pPr>
            <a:r>
              <a:rPr lang="en-IN" dirty="0" smtClean="0"/>
              <a:t>2) Math Player (free versions available)</a:t>
            </a:r>
          </a:p>
          <a:p>
            <a:pPr defTabSz="933237">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2/1/2020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2/1/2020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2/1/2020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2/1/2020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2/1/2020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2/1/2020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2/1/2020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2/1/2020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2/1/2020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2/1/2020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2/1/2020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2/1/2020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2/1/2020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2/1/2020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2/1/2020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2/1/2020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2/1/2020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canada.ca/en/services/benefits/publicpensions/cpp/old-age-security/payments.html"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hyperlink" Target="https://www.canada.ca/en/revenue-agency/services/tax/businesses/topics/payroll/payroll-deductions-contributions/canada-pension-plan-cpp/cpp-contribution-rates-maximums-exemptions.html" TargetMode="Externa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hyperlink" Target="https://www.theglobeandmail.com/globe-investor/retirement/cpp-reform-whats-changing-and-how-it-will-affectyou/article30551445/" TargetMode="Externa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2" Type="http://schemas.openxmlformats.org/officeDocument/2006/relationships/hyperlink" Target="http://www.taxtips.ca/rrsp/rrif-minimum-withdrawal-factors.htm" TargetMode="Externa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canada.ca/en/services/benefits/publicpensions/cpp/old-age-security/payments.html" TargetMode="Externa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14</a:t>
            </a:r>
            <a:endParaRPr lang="en-US" dirty="0"/>
          </a:p>
        </p:txBody>
      </p:sp>
      <p:sp>
        <p:nvSpPr>
          <p:cNvPr id="5" name="Text Placeholder 4"/>
          <p:cNvSpPr>
            <a:spLocks noGrp="1"/>
          </p:cNvSpPr>
          <p:nvPr>
            <p:ph type="body" sz="quarter" idx="15"/>
          </p:nvPr>
        </p:nvSpPr>
        <p:spPr/>
        <p:txBody>
          <a:bodyPr/>
          <a:lstStyle/>
          <a:p>
            <a:r>
              <a:rPr lang="en-US" dirty="0" smtClean="0"/>
              <a:t>Retirement Planning</a:t>
            </a:r>
            <a:endParaRPr lang="en-US" dirty="0"/>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OAS GIS Example</a:t>
            </a:r>
          </a:p>
        </p:txBody>
      </p:sp>
      <p:sp>
        <p:nvSpPr>
          <p:cNvPr id="3" name="Content Placeholder 2"/>
          <p:cNvSpPr>
            <a:spLocks noGrp="1"/>
          </p:cNvSpPr>
          <p:nvPr>
            <p:ph idx="1"/>
          </p:nvPr>
        </p:nvSpPr>
        <p:spPr>
          <a:xfrm>
            <a:off x="457200" y="1447800"/>
            <a:ext cx="8229600" cy="4525963"/>
          </a:xfrm>
        </p:spPr>
        <p:txBody>
          <a:bodyPr/>
          <a:lstStyle/>
          <a:p>
            <a:pPr marL="0" indent="0">
              <a:buNone/>
            </a:pPr>
            <a:r>
              <a:rPr lang="en-US" sz="2200" dirty="0"/>
              <a:t>Martha is a 66-year-old OAS pensioner married to Fred, who is a 65-year-old OAS pensioner. Both of them were born and raised in Canada. They have no other sources of income besides their respective OAS pensions. Martha’s total income for the month would be $1098.70 ($578.53 + $520.17). Similarly, Fred’s total income for the month would be $1098.70. As a result, their combined annual income from OAS and GIS would be $26 368.80 (calculated as [$</a:t>
            </a:r>
            <a:r>
              <a:rPr lang="en-US" sz="2200" dirty="0" smtClean="0"/>
              <a:t>1098.70×12]×2</a:t>
            </a:r>
            <a:r>
              <a:rPr lang="en-US" sz="2200" dirty="0"/>
              <a:t>). The maximum annual income column in Exhibit 14.1 indicates that if either Martha or Fred has annual income other than OAS pension that is greater than $23 616, she or he would not be eligible to receive the GIS. This maximum annual income figure applies to each of them </a:t>
            </a:r>
            <a:r>
              <a:rPr lang="en-US" sz="2200" dirty="0" smtClean="0"/>
              <a:t>individually (combined income, not individually).</a:t>
            </a:r>
            <a:endParaRPr lang="en-US" sz="2200" dirty="0"/>
          </a:p>
        </p:txBody>
      </p:sp>
    </p:spTree>
    <p:extLst>
      <p:ext uri="{BB962C8B-B14F-4D97-AF65-F5344CB8AC3E}">
        <p14:creationId xmlns:p14="http://schemas.microsoft.com/office/powerpoint/2010/main" val="49135577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From the median age data, we can understand</a:t>
            </a:r>
          </a:p>
          <a:p>
            <a:r>
              <a:rPr lang="en-US" dirty="0" smtClean="0"/>
              <a:t>Why Germany and Japan are declining</a:t>
            </a:r>
          </a:p>
          <a:p>
            <a:r>
              <a:rPr lang="en-US" dirty="0" smtClean="0"/>
              <a:t>Why USA is more energetic than Japan </a:t>
            </a:r>
          </a:p>
          <a:p>
            <a:r>
              <a:rPr lang="en-US" dirty="0"/>
              <a:t>W</a:t>
            </a:r>
            <a:r>
              <a:rPr lang="en-US" dirty="0" smtClean="0"/>
              <a:t>hy Mexicans are moving to USA</a:t>
            </a:r>
          </a:p>
          <a:p>
            <a:r>
              <a:rPr lang="en-US" dirty="0" smtClean="0"/>
              <a:t>How about Canada?</a:t>
            </a:r>
          </a:p>
          <a:p>
            <a:r>
              <a:rPr lang="en-US" dirty="0" smtClean="0"/>
              <a:t>Simple data contains a lot of information. </a:t>
            </a:r>
            <a:endParaRPr lang="en-US" dirty="0"/>
          </a:p>
        </p:txBody>
      </p:sp>
    </p:spTree>
    <p:extLst>
      <p:ext uri="{BB962C8B-B14F-4D97-AF65-F5344CB8AC3E}">
        <p14:creationId xmlns:p14="http://schemas.microsoft.com/office/powerpoint/2010/main" val="34914582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sustainability</a:t>
            </a:r>
            <a:endParaRPr lang="en-US" dirty="0"/>
          </a:p>
        </p:txBody>
      </p:sp>
      <p:sp>
        <p:nvSpPr>
          <p:cNvPr id="3" name="Content Placeholder 2"/>
          <p:cNvSpPr>
            <a:spLocks noGrp="1"/>
          </p:cNvSpPr>
          <p:nvPr>
            <p:ph idx="1"/>
          </p:nvPr>
        </p:nvSpPr>
        <p:spPr/>
        <p:txBody>
          <a:bodyPr/>
          <a:lstStyle/>
          <a:p>
            <a:r>
              <a:rPr lang="en-US" dirty="0" smtClean="0"/>
              <a:t>If fertility is below 2, the society is unsustainable.</a:t>
            </a:r>
          </a:p>
          <a:p>
            <a:r>
              <a:rPr lang="en-US" dirty="0" smtClean="0"/>
              <a:t>What is the proper level of retirement funding?</a:t>
            </a:r>
          </a:p>
          <a:p>
            <a:r>
              <a:rPr lang="en-US" dirty="0" smtClean="0"/>
              <a:t>Retirement funding, as well as other fixed cost expenditures, should be reduced to levels so that the fertility rate will be higher than 2.</a:t>
            </a:r>
            <a:endParaRPr lang="en-US" dirty="0"/>
          </a:p>
        </p:txBody>
      </p:sp>
    </p:spTree>
    <p:extLst>
      <p:ext uri="{BB962C8B-B14F-4D97-AF65-F5344CB8AC3E}">
        <p14:creationId xmlns:p14="http://schemas.microsoft.com/office/powerpoint/2010/main" val="386837471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Financial Planning Problems: 5, 10, 15 </a:t>
            </a:r>
            <a:r>
              <a:rPr lang="en-US" dirty="0" err="1" smtClean="0"/>
              <a:t>a,b</a:t>
            </a:r>
            <a:r>
              <a:rPr lang="en-US" dirty="0" smtClean="0"/>
              <a:t>.</a:t>
            </a:r>
          </a:p>
          <a:p>
            <a:r>
              <a:rPr lang="en-US" dirty="0" smtClean="0"/>
              <a:t>Challenge questions 1, 2</a:t>
            </a:r>
          </a:p>
          <a:p>
            <a:r>
              <a:rPr lang="en-US" smtClean="0"/>
              <a:t>Ethical dilemma</a:t>
            </a:r>
          </a:p>
          <a:p>
            <a:endParaRPr lang="en-US" dirty="0"/>
          </a:p>
        </p:txBody>
      </p:sp>
    </p:spTree>
    <p:extLst>
      <p:ext uri="{BB962C8B-B14F-4D97-AF65-F5344CB8AC3E}">
        <p14:creationId xmlns:p14="http://schemas.microsoft.com/office/powerpoint/2010/main" val="12445286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homework</a:t>
            </a:r>
            <a:endParaRPr lang="en-US" dirty="0"/>
          </a:p>
        </p:txBody>
      </p:sp>
      <p:sp>
        <p:nvSpPr>
          <p:cNvPr id="3" name="Content Placeholder 2"/>
          <p:cNvSpPr>
            <a:spLocks noGrp="1"/>
          </p:cNvSpPr>
          <p:nvPr>
            <p:ph idx="1"/>
          </p:nvPr>
        </p:nvSpPr>
        <p:spPr/>
        <p:txBody>
          <a:bodyPr/>
          <a:lstStyle/>
          <a:p>
            <a:r>
              <a:rPr lang="en-US" sz="2000" dirty="0"/>
              <a:t>Suppose the maximum pensionable earning is 60,000 dollar. CPP contribution rate is 10% of pensionable earning before one is 65. CPP payment rate is 25% of pensionable earning after one is 65. Jason started working since he is </a:t>
            </a:r>
            <a:r>
              <a:rPr lang="en-US" sz="2000" dirty="0" smtClean="0"/>
              <a:t>22. </a:t>
            </a:r>
            <a:r>
              <a:rPr lang="en-US" sz="2000" dirty="0"/>
              <a:t>He earns 30,000 every year.  He will retire at 65, after working for </a:t>
            </a:r>
            <a:r>
              <a:rPr lang="en-US" sz="2000" dirty="0" smtClean="0"/>
              <a:t>43 </a:t>
            </a:r>
            <a:r>
              <a:rPr lang="en-US" sz="2000" dirty="0"/>
              <a:t>years. His annual CPP contribution is 30,000*10% = 3000 dollar.  The maximum annual CPP payment will be  60,000*25% = 15000 dollar.  Jason’ annual CPP payment will be  15000*(30,000/60,000)*(</a:t>
            </a:r>
            <a:r>
              <a:rPr lang="en-US" sz="2000" dirty="0" smtClean="0"/>
              <a:t>65-18-8)/(65-18-8) dollar</a:t>
            </a:r>
            <a:r>
              <a:rPr lang="en-US" sz="2000" dirty="0"/>
              <a:t>. Chris started working since he is 39. He earns 45,000 dollar every year.  He will retire at 65, after working for 26 years. His annual CPP contribution is 45,000*10% = 4500 dollar. </a:t>
            </a:r>
            <a:r>
              <a:rPr lang="en-US" sz="2000" dirty="0" smtClean="0"/>
              <a:t>Chris</a:t>
            </a:r>
            <a:r>
              <a:rPr lang="en-US" sz="2000" dirty="0"/>
              <a:t>’ annual CPP payment will be  15000*(45000/60,000)*(65-39)/(65-18-8) </a:t>
            </a:r>
            <a:r>
              <a:rPr lang="en-US" sz="2000" dirty="0" smtClean="0"/>
              <a:t>dollar</a:t>
            </a:r>
            <a:r>
              <a:rPr lang="en-US" sz="2000" dirty="0"/>
              <a:t>. </a:t>
            </a:r>
            <a:r>
              <a:rPr lang="en-US" sz="2000" dirty="0" smtClean="0"/>
              <a:t>Calculate the annual CPP benefits for Jason and Chris. Suppose the discount rate is 1% per year. What are the future values of Jason and Chris’ retirement contribution when they retire? </a:t>
            </a:r>
            <a:endParaRPr lang="en-US" sz="2000" dirty="0"/>
          </a:p>
          <a:p>
            <a:endParaRPr lang="en-US" dirty="0"/>
          </a:p>
        </p:txBody>
      </p:sp>
    </p:spTree>
    <p:extLst>
      <p:ext uri="{BB962C8B-B14F-4D97-AF65-F5344CB8AC3E}">
        <p14:creationId xmlns:p14="http://schemas.microsoft.com/office/powerpoint/2010/main" val="3265906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calculations</a:t>
            </a:r>
            <a:endParaRPr lang="en-US" dirty="0"/>
          </a:p>
        </p:txBody>
      </p:sp>
      <p:sp>
        <p:nvSpPr>
          <p:cNvPr id="3" name="Content Placeholder 2"/>
          <p:cNvSpPr>
            <a:spLocks noGrp="1"/>
          </p:cNvSpPr>
          <p:nvPr>
            <p:ph idx="1"/>
          </p:nvPr>
        </p:nvSpPr>
        <p:spPr/>
        <p:txBody>
          <a:bodyPr/>
          <a:lstStyle/>
          <a:p>
            <a:r>
              <a:rPr lang="en-US" sz="2400" dirty="0" smtClean="0"/>
              <a:t>For a single person, if GIS  is reduced by $0.50 for every $1 of additional income, the level of annual income without GIS would be</a:t>
            </a:r>
          </a:p>
          <a:p>
            <a:r>
              <a:rPr lang="en-US" sz="2400" dirty="0" smtClean="0"/>
              <a:t>864.09*2*12 = 20738</a:t>
            </a:r>
          </a:p>
          <a:p>
            <a:r>
              <a:rPr lang="en-US" sz="2400" dirty="0" smtClean="0"/>
              <a:t>This is higher than 17544 in the book.</a:t>
            </a:r>
          </a:p>
          <a:p>
            <a:r>
              <a:rPr lang="en-US" sz="2400" dirty="0" smtClean="0"/>
              <a:t>For a married couple, the level of annual income without GIS would be</a:t>
            </a:r>
          </a:p>
          <a:p>
            <a:r>
              <a:rPr lang="en-US" sz="2400" dirty="0" smtClean="0"/>
              <a:t>520.17*2*12 = 12484</a:t>
            </a:r>
          </a:p>
          <a:p>
            <a:r>
              <a:rPr lang="en-US" sz="2400" dirty="0" smtClean="0"/>
              <a:t>This is much lower than 23184 in the book. </a:t>
            </a:r>
          </a:p>
          <a:p>
            <a:r>
              <a:rPr lang="en-US" sz="2400" dirty="0" smtClean="0"/>
              <a:t>Any mistakes in calculations or understanding? </a:t>
            </a:r>
          </a:p>
          <a:p>
            <a:endParaRPr lang="en-US" dirty="0"/>
          </a:p>
        </p:txBody>
      </p:sp>
    </p:spTree>
    <p:extLst>
      <p:ext uri="{BB962C8B-B14F-4D97-AF65-F5344CB8AC3E}">
        <p14:creationId xmlns:p14="http://schemas.microsoft.com/office/powerpoint/2010/main" val="3207619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 in the book and notes</a:t>
            </a:r>
            <a:endParaRPr lang="en-US" dirty="0"/>
          </a:p>
        </p:txBody>
      </p:sp>
      <p:sp>
        <p:nvSpPr>
          <p:cNvPr id="3" name="Content Placeholder 2"/>
          <p:cNvSpPr>
            <a:spLocks noGrp="1"/>
          </p:cNvSpPr>
          <p:nvPr>
            <p:ph idx="1"/>
          </p:nvPr>
        </p:nvSpPr>
        <p:spPr/>
        <p:txBody>
          <a:bodyPr/>
          <a:lstStyle/>
          <a:p>
            <a:r>
              <a:rPr lang="en-US" dirty="0" smtClean="0"/>
              <a:t>In the book and in the notes, which I have changed, annual income figure applies to each of them individually.</a:t>
            </a:r>
          </a:p>
          <a:p>
            <a:r>
              <a:rPr lang="en-US" dirty="0" smtClean="0"/>
              <a:t>Check the website</a:t>
            </a:r>
          </a:p>
          <a:p>
            <a:r>
              <a:rPr lang="en-US" dirty="0">
                <a:hlinkClick r:id="rId2"/>
              </a:rPr>
              <a:t>https://</a:t>
            </a:r>
            <a:r>
              <a:rPr lang="en-US" dirty="0" smtClean="0">
                <a:hlinkClick r:id="rId2"/>
              </a:rPr>
              <a:t>www.canada.ca/en/services/benefits/publicpensions/cpp/old-age-security/payments.html</a:t>
            </a:r>
            <a:endParaRPr lang="en-US" dirty="0" smtClean="0"/>
          </a:p>
          <a:p>
            <a:r>
              <a:rPr lang="en-US" dirty="0" smtClean="0"/>
              <a:t>It refers to combined income.</a:t>
            </a:r>
          </a:p>
          <a:p>
            <a:r>
              <a:rPr lang="en-US" dirty="0"/>
              <a:t>N</a:t>
            </a:r>
            <a:r>
              <a:rPr lang="en-US" dirty="0" smtClean="0"/>
              <a:t>umbers still don’t match exactly. Payments adjust quarterly. We can’t expect exact match. </a:t>
            </a:r>
            <a:endParaRPr lang="en-US" dirty="0"/>
          </a:p>
        </p:txBody>
      </p:sp>
    </p:spTree>
    <p:extLst>
      <p:ext uri="{BB962C8B-B14F-4D97-AF65-F5344CB8AC3E}">
        <p14:creationId xmlns:p14="http://schemas.microsoft.com/office/powerpoint/2010/main" val="4094116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Age Security</a:t>
            </a:r>
          </a:p>
        </p:txBody>
      </p:sp>
      <p:sp>
        <p:nvSpPr>
          <p:cNvPr id="3" name="Content Placeholder 2"/>
          <p:cNvSpPr>
            <a:spLocks noGrp="1"/>
          </p:cNvSpPr>
          <p:nvPr>
            <p:ph idx="1"/>
          </p:nvPr>
        </p:nvSpPr>
        <p:spPr/>
        <p:txBody>
          <a:bodyPr/>
          <a:lstStyle/>
          <a:p>
            <a:r>
              <a:rPr lang="en-US" dirty="0">
                <a:ea typeface="ＭＳ Ｐゴシック" pitchFamily="34" charset="-128"/>
              </a:rPr>
              <a:t>Allowance Benefit (for spouse or common-law partner between age 60 and 64 whose spouse is receiving, or is eligible to receive, OAS and GIS)</a:t>
            </a:r>
          </a:p>
          <a:p>
            <a:r>
              <a:rPr lang="en-US" dirty="0">
                <a:ea typeface="ＭＳ Ｐゴシック" pitchFamily="34" charset="-128"/>
              </a:rPr>
              <a:t>Allowance for the Survivor Benefit, aged 60-64</a:t>
            </a:r>
          </a:p>
          <a:p>
            <a:r>
              <a:rPr lang="en-US" dirty="0">
                <a:ea typeface="ＭＳ Ｐゴシック" pitchFamily="34" charset="-128"/>
              </a:rPr>
              <a:t>Must apply for benefits </a:t>
            </a:r>
          </a:p>
          <a:p>
            <a:r>
              <a:rPr lang="en-US" dirty="0">
                <a:ea typeface="ＭＳ Ｐゴシック" pitchFamily="34" charset="-128"/>
              </a:rPr>
              <a:t>Inflation Protection</a:t>
            </a:r>
          </a:p>
          <a:p>
            <a:r>
              <a:rPr lang="en-US" dirty="0">
                <a:ea typeface="ＭＳ Ｐゴシック" pitchFamily="34" charset="-128"/>
              </a:rPr>
              <a:t>OAS is taxable benefit, GIS, allowance, and allowance for the survivor benefit are tax-free</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Canada Pension Plan (CPP) Program</a:t>
            </a:r>
          </a:p>
        </p:txBody>
      </p:sp>
      <p:sp>
        <p:nvSpPr>
          <p:cNvPr id="3" name="Content Placeholder 2"/>
          <p:cNvSpPr>
            <a:spLocks noGrp="1"/>
          </p:cNvSpPr>
          <p:nvPr>
            <p:ph idx="1"/>
          </p:nvPr>
        </p:nvSpPr>
        <p:spPr/>
        <p:txBody>
          <a:bodyPr/>
          <a:lstStyle/>
          <a:p>
            <a:r>
              <a:rPr lang="en-US" dirty="0">
                <a:ea typeface="ＭＳ Ｐゴシック" pitchFamily="34" charset="-128"/>
              </a:rPr>
              <a:t>A contributory pension plan program</a:t>
            </a:r>
          </a:p>
          <a:p>
            <a:r>
              <a:rPr lang="en-US" dirty="0">
                <a:ea typeface="ＭＳ Ｐゴシック" pitchFamily="34" charset="-128"/>
              </a:rPr>
              <a:t>Benefit based on dollar value </a:t>
            </a:r>
            <a:r>
              <a:rPr lang="en-US" dirty="0" smtClean="0">
                <a:ea typeface="ＭＳ Ｐゴシック" pitchFamily="34" charset="-128"/>
              </a:rPr>
              <a:t>of contributions </a:t>
            </a:r>
            <a:r>
              <a:rPr lang="en-US" dirty="0">
                <a:ea typeface="ＭＳ Ｐゴシック" pitchFamily="34" charset="-128"/>
              </a:rPr>
              <a:t>and number of years you contribute </a:t>
            </a:r>
          </a:p>
          <a:p>
            <a:r>
              <a:rPr lang="en-US" dirty="0">
                <a:ea typeface="ＭＳ Ｐゴシック" pitchFamily="34" charset="-128"/>
              </a:rPr>
              <a:t>Apply to receive benefits as early as age 60 and as late as age 70, with normal retirement age 65</a:t>
            </a:r>
          </a:p>
          <a:p>
            <a:r>
              <a:rPr lang="en-US" dirty="0">
                <a:ea typeface="ＭＳ Ｐゴシック" pitchFamily="34" charset="-128"/>
              </a:rPr>
              <a:t>Pensioners may benefit from a pension assignment: when a married or common-law couple shares their CPP retirement pensions to reduce income taxes</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a:t>
            </a:r>
            <a:r>
              <a:rPr lang="en-US" dirty="0" smtClean="0"/>
              <a:t>Program </a:t>
            </a:r>
            <a:r>
              <a:rPr lang="en-US" sz="2000" b="0" dirty="0" smtClean="0"/>
              <a:t>(1 of 3)</a:t>
            </a:r>
            <a:endParaRPr lang="en-US" b="0" dirty="0"/>
          </a:p>
        </p:txBody>
      </p:sp>
      <p:sp>
        <p:nvSpPr>
          <p:cNvPr id="3" name="Content Placeholder 2"/>
          <p:cNvSpPr>
            <a:spLocks noGrp="1"/>
          </p:cNvSpPr>
          <p:nvPr>
            <p:ph idx="1"/>
          </p:nvPr>
        </p:nvSpPr>
        <p:spPr/>
        <p:txBody>
          <a:bodyPr/>
          <a:lstStyle/>
          <a:p>
            <a:pPr>
              <a:lnSpc>
                <a:spcPct val="93000"/>
              </a:lnSpc>
            </a:pPr>
            <a:r>
              <a:rPr lang="en-US" dirty="0">
                <a:ea typeface="ＭＳ Ｐゴシック" pitchFamily="34" charset="-128"/>
              </a:rPr>
              <a:t>First $3500 of annual income is exempt from the CPP contribution calculation (your year</a:t>
            </a:r>
            <a:r>
              <a:rPr lang="en-US" altLang="en-US" dirty="0">
                <a:ea typeface="ＭＳ Ｐゴシック" pitchFamily="34" charset="-128"/>
              </a:rPr>
              <a:t>’</a:t>
            </a:r>
            <a:r>
              <a:rPr lang="en-US" dirty="0">
                <a:ea typeface="ＭＳ Ｐゴシック" pitchFamily="34" charset="-128"/>
              </a:rPr>
              <a:t>s basic exemption (YBE))</a:t>
            </a:r>
          </a:p>
          <a:p>
            <a:pPr>
              <a:lnSpc>
                <a:spcPct val="93000"/>
              </a:lnSpc>
            </a:pPr>
            <a:r>
              <a:rPr lang="en-US" dirty="0">
                <a:ea typeface="ＭＳ Ｐゴシック" pitchFamily="34" charset="-128"/>
              </a:rPr>
              <a:t>Contribution rate is 9.9% of your pensionable earnings (amount of income you earn between the year</a:t>
            </a:r>
            <a:r>
              <a:rPr lang="en-US" altLang="en-US" dirty="0">
                <a:ea typeface="ＭＳ Ｐゴシック" pitchFamily="34" charset="-128"/>
              </a:rPr>
              <a:t>’</a:t>
            </a:r>
            <a:r>
              <a:rPr lang="en-US" dirty="0">
                <a:ea typeface="ＭＳ Ｐゴシック" pitchFamily="34" charset="-128"/>
              </a:rPr>
              <a:t>s basic exemption (YBE) and the year</a:t>
            </a:r>
            <a:r>
              <a:rPr lang="en-US" altLang="en-US" dirty="0">
                <a:ea typeface="ＭＳ Ｐゴシック" pitchFamily="34" charset="-128"/>
              </a:rPr>
              <a:t>’</a:t>
            </a:r>
            <a:r>
              <a:rPr lang="en-US" dirty="0">
                <a:ea typeface="ＭＳ Ｐゴシック" pitchFamily="34" charset="-128"/>
              </a:rPr>
              <a:t>s maximum pensionable earnings (YMPE))</a:t>
            </a:r>
          </a:p>
          <a:p>
            <a:pPr lvl="1">
              <a:lnSpc>
                <a:spcPct val="93000"/>
              </a:lnSpc>
            </a:pPr>
            <a:r>
              <a:rPr lang="en-US" dirty="0">
                <a:ea typeface="ＭＳ Ｐゴシック" pitchFamily="34" charset="-128"/>
              </a:rPr>
              <a:t>2017 YMPE was $55 300</a:t>
            </a:r>
          </a:p>
          <a:p>
            <a:pPr lvl="1">
              <a:lnSpc>
                <a:spcPct val="93000"/>
              </a:lnSpc>
            </a:pPr>
            <a:r>
              <a:rPr lang="en-US" dirty="0">
                <a:ea typeface="ＭＳ Ｐゴシック" pitchFamily="34" charset="-128"/>
              </a:rPr>
              <a:t>CPP contribution rate is split between employees and their employers (4.95% each)</a:t>
            </a:r>
          </a:p>
          <a:p>
            <a:pPr lvl="1">
              <a:lnSpc>
                <a:spcPct val="93000"/>
              </a:lnSpc>
            </a:pPr>
            <a:r>
              <a:rPr lang="en-US" dirty="0">
                <a:ea typeface="ＭＳ Ｐゴシック" pitchFamily="34" charset="-128"/>
              </a:rPr>
              <a:t>Self-employed individuals must contribute 9.9%</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79252"/>
          </a:xfrm>
        </p:spPr>
        <p:txBody>
          <a:bodyPr/>
          <a:lstStyle/>
          <a:p>
            <a:r>
              <a:rPr lang="en-US" dirty="0"/>
              <a:t>CPP Example</a:t>
            </a:r>
          </a:p>
        </p:txBody>
      </p:sp>
      <p:sp>
        <p:nvSpPr>
          <p:cNvPr id="3" name="Content Placeholder 2"/>
          <p:cNvSpPr>
            <a:spLocks noGrp="1"/>
          </p:cNvSpPr>
          <p:nvPr>
            <p:ph idx="1"/>
          </p:nvPr>
        </p:nvSpPr>
        <p:spPr>
          <a:xfrm>
            <a:off x="457200" y="1219200"/>
            <a:ext cx="8229600" cy="4953000"/>
          </a:xfrm>
        </p:spPr>
        <p:txBody>
          <a:bodyPr/>
          <a:lstStyle/>
          <a:p>
            <a:pPr marL="0" indent="0">
              <a:buNone/>
            </a:pPr>
            <a:r>
              <a:rPr lang="en-US" sz="2000" dirty="0"/>
              <a:t>Colleen works as an employee for </a:t>
            </a:r>
            <a:r>
              <a:rPr lang="en-US" sz="2000" dirty="0" err="1"/>
              <a:t>Dynamex</a:t>
            </a:r>
            <a:r>
              <a:rPr lang="en-US" sz="2000" dirty="0"/>
              <a:t> Industries. During 2017, she earned income of $60 000. Her spouse, Chris, is a self-employed carpenter. His earned income in 2017 was $38 000.</a:t>
            </a:r>
          </a:p>
          <a:p>
            <a:pPr marL="0" indent="0">
              <a:buNone/>
            </a:pPr>
            <a:r>
              <a:rPr lang="en-US" sz="2000" dirty="0"/>
              <a:t>Colleen’s CPP contribution amount would be calculated as follows:</a:t>
            </a:r>
          </a:p>
          <a:p>
            <a:pPr marL="0" indent="0">
              <a:buNone/>
            </a:pPr>
            <a:r>
              <a:rPr lang="en-US" sz="2000" dirty="0"/>
              <a:t>(The lesser of Annual Income or YMPE </a:t>
            </a:r>
            <a:r>
              <a:rPr lang="en-US" sz="2000" dirty="0" smtClean="0"/>
              <a:t>− </a:t>
            </a:r>
            <a:r>
              <a:rPr lang="en-US" sz="2000" dirty="0"/>
              <a:t>YBE) × 4.95%</a:t>
            </a:r>
          </a:p>
          <a:p>
            <a:pPr marL="914400" indent="-914400">
              <a:buNone/>
            </a:pPr>
            <a:r>
              <a:rPr lang="en-US" sz="2000" dirty="0" smtClean="0"/>
              <a:t>	= </a:t>
            </a:r>
            <a:r>
              <a:rPr lang="en-US" sz="2000" dirty="0"/>
              <a:t>($55 300 −</a:t>
            </a:r>
            <a:r>
              <a:rPr lang="en-US" sz="2000" dirty="0" smtClean="0"/>
              <a:t> </a:t>
            </a:r>
            <a:r>
              <a:rPr lang="en-US" sz="2000" dirty="0"/>
              <a:t>$3500) × 4.95%</a:t>
            </a:r>
          </a:p>
          <a:p>
            <a:pPr marL="914400" indent="-914400">
              <a:buNone/>
            </a:pPr>
            <a:r>
              <a:rPr lang="en-US" sz="2000" dirty="0" smtClean="0"/>
              <a:t>	= </a:t>
            </a:r>
            <a:r>
              <a:rPr lang="en-US" sz="2000" dirty="0"/>
              <a:t>$2564.10</a:t>
            </a:r>
          </a:p>
          <a:p>
            <a:pPr marL="0" indent="0">
              <a:buNone/>
            </a:pPr>
            <a:r>
              <a:rPr lang="en-US" sz="2000" dirty="0"/>
              <a:t>Chris’s CPP contribution amount would be calculated as follows:</a:t>
            </a:r>
          </a:p>
          <a:p>
            <a:pPr marL="0" indent="0">
              <a:buNone/>
            </a:pPr>
            <a:r>
              <a:rPr lang="en-US" sz="2000" dirty="0"/>
              <a:t>(The lesser of Annual Income or YMPE −</a:t>
            </a:r>
            <a:r>
              <a:rPr lang="en-US" sz="2000" dirty="0" smtClean="0"/>
              <a:t> </a:t>
            </a:r>
            <a:r>
              <a:rPr lang="en-US" sz="2000" dirty="0"/>
              <a:t>YBE) × 9.9%</a:t>
            </a:r>
          </a:p>
          <a:p>
            <a:pPr marL="914400" indent="-914400">
              <a:buNone/>
            </a:pPr>
            <a:r>
              <a:rPr lang="en-US" sz="2000" dirty="0" smtClean="0"/>
              <a:t>	= </a:t>
            </a:r>
            <a:r>
              <a:rPr lang="en-US" sz="2000" dirty="0"/>
              <a:t>($38 000 −</a:t>
            </a:r>
            <a:r>
              <a:rPr lang="en-US" sz="2000" dirty="0" smtClean="0"/>
              <a:t> </a:t>
            </a:r>
            <a:r>
              <a:rPr lang="en-US" sz="2000" dirty="0"/>
              <a:t>$3500) × 9.9%</a:t>
            </a:r>
          </a:p>
          <a:p>
            <a:pPr marL="914400" indent="-914400">
              <a:buNone/>
            </a:pPr>
            <a:r>
              <a:rPr lang="en-US" sz="2000" dirty="0" smtClean="0"/>
              <a:t>	= </a:t>
            </a:r>
            <a:r>
              <a:rPr lang="en-US" sz="2000" dirty="0"/>
              <a:t>$3415.50</a:t>
            </a:r>
          </a:p>
        </p:txBody>
      </p:sp>
    </p:spTree>
    <p:extLst>
      <p:ext uri="{BB962C8B-B14F-4D97-AF65-F5344CB8AC3E}">
        <p14:creationId xmlns:p14="http://schemas.microsoft.com/office/powerpoint/2010/main" val="491355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Program </a:t>
            </a:r>
            <a:r>
              <a:rPr lang="en-US" sz="2000" b="0" dirty="0" smtClean="0"/>
              <a:t>(2 </a:t>
            </a:r>
            <a:r>
              <a:rPr lang="en-US" sz="2000" b="0" dirty="0"/>
              <a:t>of 3)</a:t>
            </a:r>
            <a:endParaRPr lang="en-US" dirty="0"/>
          </a:p>
        </p:txBody>
      </p:sp>
      <p:sp>
        <p:nvSpPr>
          <p:cNvPr id="3" name="Content Placeholder 2"/>
          <p:cNvSpPr>
            <a:spLocks noGrp="1"/>
          </p:cNvSpPr>
          <p:nvPr>
            <p:ph idx="1"/>
          </p:nvPr>
        </p:nvSpPr>
        <p:spPr>
          <a:xfrm>
            <a:off x="457200" y="1600200"/>
            <a:ext cx="8229600" cy="4648200"/>
          </a:xfrm>
        </p:spPr>
        <p:txBody>
          <a:bodyPr/>
          <a:lstStyle/>
          <a:p>
            <a:pPr>
              <a:spcBef>
                <a:spcPts val="1200"/>
              </a:spcBef>
            </a:pPr>
            <a:r>
              <a:rPr lang="en-US" dirty="0">
                <a:ea typeface="ＭＳ Ｐゴシック" pitchFamily="34" charset="-128"/>
              </a:rPr>
              <a:t>Investment decisions made by the CPP Investment Board</a:t>
            </a:r>
          </a:p>
          <a:p>
            <a:pPr>
              <a:spcBef>
                <a:spcPts val="1200"/>
              </a:spcBef>
            </a:pPr>
            <a:r>
              <a:rPr lang="en-US" dirty="0">
                <a:ea typeface="ＭＳ Ｐゴシック" pitchFamily="34" charset="-128"/>
              </a:rPr>
              <a:t>CPP Benefit Amount- some exclusions apply</a:t>
            </a:r>
          </a:p>
          <a:p>
            <a:pPr>
              <a:spcBef>
                <a:spcPts val="1200"/>
              </a:spcBef>
            </a:pPr>
            <a:r>
              <a:rPr lang="en-US" dirty="0">
                <a:ea typeface="ＭＳ Ｐゴシック" pitchFamily="34" charset="-128"/>
              </a:rPr>
              <a:t>Must apply to receive CPP benefits, 2017 max was $1114.17 monthly</a:t>
            </a:r>
          </a:p>
          <a:p>
            <a:pPr>
              <a:spcBef>
                <a:spcPts val="1200"/>
              </a:spcBef>
            </a:pPr>
            <a:r>
              <a:rPr lang="en-US" dirty="0">
                <a:ea typeface="ＭＳ Ｐゴシック" pitchFamily="34" charset="-128"/>
              </a:rPr>
              <a:t>You may apply early or delay benefits</a:t>
            </a:r>
          </a:p>
          <a:p>
            <a:pPr lvl="1"/>
            <a:r>
              <a:rPr lang="en-US" dirty="0">
                <a:ea typeface="ＭＳ Ｐゴシック" pitchFamily="34" charset="-128"/>
              </a:rPr>
              <a:t>In 2017, between ages 60 and 65, benefits are reduced by 0.60 % for every month early</a:t>
            </a:r>
          </a:p>
          <a:p>
            <a:pPr lvl="1"/>
            <a:r>
              <a:rPr lang="en-US" dirty="0">
                <a:ea typeface="ＭＳ Ｐゴシック" pitchFamily="34" charset="-128"/>
              </a:rPr>
              <a:t>In 2017, between ages 65 and 70, benefits are increase by 0.7 % for every month late</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Program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Inflation Protection (adjusted every January)</a:t>
            </a:r>
          </a:p>
          <a:p>
            <a:r>
              <a:rPr lang="en-US" dirty="0">
                <a:ea typeface="ＭＳ Ｐゴシック" pitchFamily="34" charset="-128"/>
              </a:rPr>
              <a:t>CPP retirement pension is a taxable benefit</a:t>
            </a:r>
          </a:p>
          <a:p>
            <a:r>
              <a:rPr lang="en-US" dirty="0">
                <a:ea typeface="ＭＳ Ｐゴシック" pitchFamily="34" charset="-128"/>
              </a:rPr>
              <a:t>Employee contributions can be claimed as a non-refundable tax credit</a:t>
            </a:r>
          </a:p>
          <a:p>
            <a:r>
              <a:rPr lang="en-US" dirty="0">
                <a:ea typeface="ＭＳ Ｐゴシック" pitchFamily="34" charset="-128"/>
              </a:rPr>
              <a:t>Employer contributions are a deductible business expense</a:t>
            </a:r>
          </a:p>
          <a:p>
            <a:r>
              <a:rPr lang="en-US" dirty="0">
                <a:ea typeface="ＭＳ Ｐゴシック" pitchFamily="34" charset="-128"/>
              </a:rPr>
              <a:t>Self-employed individuals can claim both the tax credit and the expense deduction</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748"/>
            <a:ext cx="8229600" cy="474452"/>
          </a:xfrm>
        </p:spPr>
        <p:txBody>
          <a:bodyPr/>
          <a:lstStyle/>
          <a:p>
            <a:r>
              <a:rPr lang="en-US" dirty="0"/>
              <a:t>Early CPP </a:t>
            </a:r>
            <a:r>
              <a:rPr lang="en-US" dirty="0" smtClean="0"/>
              <a:t>Example </a:t>
            </a:r>
            <a:r>
              <a:rPr lang="en-US" sz="2400" b="0" dirty="0" smtClean="0"/>
              <a:t>(1 of 2)</a:t>
            </a:r>
            <a:endParaRPr lang="en-US" b="0" dirty="0"/>
          </a:p>
        </p:txBody>
      </p:sp>
      <p:sp>
        <p:nvSpPr>
          <p:cNvPr id="3" name="Content Placeholder 2"/>
          <p:cNvSpPr>
            <a:spLocks noGrp="1"/>
          </p:cNvSpPr>
          <p:nvPr>
            <p:ph idx="1"/>
          </p:nvPr>
        </p:nvSpPr>
        <p:spPr>
          <a:xfrm>
            <a:off x="457200" y="960437"/>
            <a:ext cx="8229600" cy="5287963"/>
          </a:xfrm>
        </p:spPr>
        <p:txBody>
          <a:bodyPr/>
          <a:lstStyle/>
          <a:p>
            <a:pPr marL="0" indent="0">
              <a:buNone/>
            </a:pPr>
            <a:r>
              <a:rPr lang="en-US" sz="2000" dirty="0"/>
              <a:t>Mark has decided to apply for early CPP benefit, Janet will apply for CPP at the normal retirement age, and Bob will apply for CPP at age 70. The annual CPP benefit amount is calculated using the 2017 maximum monthly CPP retirement pension of $1114.17. Inflation is assumed to be 2 percent per year. Exhibit 14.2 illustrates that Janet will receive an annual CPP benefit of $13 370 when she turns age 65. This represents 100 percent of the amount she is eligible for, calculated as $1114.17 × 12 = $13 370. Notice that Mark receives less than this amount ($8557) and that Bob receives more than this amount ($18 985). As mentioned earlier, in 2017, benefits are reduced by 0.60 percent for every month that you take benefits early and are increased by 0.70 percent for every month that you take benefits late, up to age 70. Mark is taking his CPP at age 60, which is 60 months earlier than the normal retirement age of 65. As a result, his CPP benefit is reduced by 36 percent, calculated as 0.60 × 60 months. Bob is taking his CPP at age 70, which is 60 months later than the normal retirement age of 65. As a result, his CPP benefit is increased by 42 percent, calculated as 0.7 × 60 months</a:t>
            </a:r>
            <a:r>
              <a:rPr lang="en-US" sz="2000" dirty="0" smtClean="0"/>
              <a:t>.</a:t>
            </a:r>
            <a:endParaRPr lang="en-US" sz="2000" dirty="0"/>
          </a:p>
        </p:txBody>
      </p:sp>
    </p:spTree>
    <p:extLst>
      <p:ext uri="{BB962C8B-B14F-4D97-AF65-F5344CB8AC3E}">
        <p14:creationId xmlns:p14="http://schemas.microsoft.com/office/powerpoint/2010/main" val="49135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Pension deduction is the biggest deduction</a:t>
            </a:r>
          </a:p>
          <a:p>
            <a:r>
              <a:rPr lang="en-US" dirty="0" smtClean="0"/>
              <a:t>The core of financial planning is retirement planning</a:t>
            </a:r>
            <a:endParaRPr lang="en-US" dirty="0"/>
          </a:p>
        </p:txBody>
      </p:sp>
    </p:spTree>
    <p:extLst>
      <p:ext uri="{BB962C8B-B14F-4D97-AF65-F5344CB8AC3E}">
        <p14:creationId xmlns:p14="http://schemas.microsoft.com/office/powerpoint/2010/main" val="2679773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748"/>
            <a:ext cx="8229600" cy="474452"/>
          </a:xfrm>
        </p:spPr>
        <p:txBody>
          <a:bodyPr/>
          <a:lstStyle/>
          <a:p>
            <a:r>
              <a:rPr lang="en-US" dirty="0"/>
              <a:t>Early CPP </a:t>
            </a:r>
            <a:r>
              <a:rPr lang="en-US" dirty="0" smtClean="0"/>
              <a:t>Example </a:t>
            </a:r>
            <a:r>
              <a:rPr lang="en-US" sz="2400" b="0" dirty="0" smtClean="0"/>
              <a:t>(2 of 2)</a:t>
            </a:r>
            <a:endParaRPr lang="en-US" b="0" dirty="0"/>
          </a:p>
        </p:txBody>
      </p:sp>
      <p:sp>
        <p:nvSpPr>
          <p:cNvPr id="3" name="Content Placeholder 2"/>
          <p:cNvSpPr>
            <a:spLocks noGrp="1"/>
          </p:cNvSpPr>
          <p:nvPr>
            <p:ph idx="1"/>
          </p:nvPr>
        </p:nvSpPr>
        <p:spPr>
          <a:xfrm>
            <a:off x="457200" y="960437"/>
            <a:ext cx="8229600" cy="5287963"/>
          </a:xfrm>
        </p:spPr>
        <p:txBody>
          <a:bodyPr/>
          <a:lstStyle/>
          <a:p>
            <a:pPr marL="0" indent="0">
              <a:buNone/>
            </a:pPr>
            <a:r>
              <a:rPr lang="en-US" sz="2000" dirty="0" smtClean="0"/>
              <a:t>Exhibit </a:t>
            </a:r>
            <a:r>
              <a:rPr lang="en-US" sz="2000" dirty="0"/>
              <a:t>14.2 shows that even though Janet and Bob start receiving CPP benefits later than Mark, the total CPP retirement pension received by Janet and Bob will eventually be greater than the amount received by Mark. In Janet’s case, her total CPP benefit will exceed that of Mark by age 75. Bob will exceed Mark’s total CPP benefit by age 80, and he will pass Janet by age 84. The amount of CPP you will collect over a period of time should not be the only consideration as to when you apply for CPP benefits. Exhibit 14.2 implies that Mark, Janet, and Bob will each live until at least age 86. Although this may not be the case, Exhibit 14.2 does illustrate that if you have other retirement income options, you should carefully consider the timing of your CPP retirement pension application.</a:t>
            </a:r>
          </a:p>
          <a:p>
            <a:pPr marL="0" indent="0">
              <a:buNone/>
            </a:pPr>
            <a:endParaRPr lang="en-US" sz="2000" dirty="0"/>
          </a:p>
        </p:txBody>
      </p:sp>
    </p:spTree>
    <p:extLst>
      <p:ext uri="{BB962C8B-B14F-4D97-AF65-F5344CB8AC3E}">
        <p14:creationId xmlns:p14="http://schemas.microsoft.com/office/powerpoint/2010/main" val="2779677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value in consideration</a:t>
            </a:r>
            <a:endParaRPr lang="en-US" dirty="0"/>
          </a:p>
        </p:txBody>
      </p:sp>
      <p:sp>
        <p:nvSpPr>
          <p:cNvPr id="3" name="Content Placeholder 2"/>
          <p:cNvSpPr>
            <a:spLocks noGrp="1"/>
          </p:cNvSpPr>
          <p:nvPr>
            <p:ph idx="1"/>
          </p:nvPr>
        </p:nvSpPr>
        <p:spPr/>
        <p:txBody>
          <a:bodyPr/>
          <a:lstStyle/>
          <a:p>
            <a:r>
              <a:rPr lang="en-US" dirty="0" smtClean="0"/>
              <a:t>The above discussion does not consider time value. </a:t>
            </a:r>
          </a:p>
          <a:p>
            <a:r>
              <a:rPr lang="en-US" dirty="0" smtClean="0"/>
              <a:t>If time value is considered, one should take CPP as soon as one is retired. </a:t>
            </a:r>
            <a:endParaRPr lang="en-US" dirty="0"/>
          </a:p>
        </p:txBody>
      </p:sp>
    </p:spTree>
    <p:extLst>
      <p:ext uri="{BB962C8B-B14F-4D97-AF65-F5344CB8AC3E}">
        <p14:creationId xmlns:p14="http://schemas.microsoft.com/office/powerpoint/2010/main" val="1512524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75203"/>
          </a:xfrm>
        </p:spPr>
        <p:txBody>
          <a:bodyPr anchor="t"/>
          <a:lstStyle/>
          <a:p>
            <a:r>
              <a:rPr lang="en-US" dirty="0" smtClean="0"/>
              <a:t>CPP Alternatives </a:t>
            </a:r>
            <a:r>
              <a:rPr lang="en-US" sz="2000" b="0" dirty="0" smtClean="0"/>
              <a:t>(1 of 2)</a:t>
            </a:r>
            <a:endParaRPr lang="en-US" b="0" dirty="0"/>
          </a:p>
        </p:txBody>
      </p:sp>
      <p:sp>
        <p:nvSpPr>
          <p:cNvPr id="3" name="Content Placeholder 2"/>
          <p:cNvSpPr>
            <a:spLocks noGrp="1"/>
          </p:cNvSpPr>
          <p:nvPr>
            <p:ph idx="1"/>
          </p:nvPr>
        </p:nvSpPr>
        <p:spPr>
          <a:xfrm>
            <a:off x="457200" y="914400"/>
            <a:ext cx="8229600" cy="466725"/>
          </a:xfrm>
        </p:spPr>
        <p:txBody>
          <a:bodyPr/>
          <a:lstStyle/>
          <a:p>
            <a:pPr marL="0" indent="0">
              <a:buNone/>
            </a:pPr>
            <a:r>
              <a:rPr lang="en-US" b="1" dirty="0" smtClean="0"/>
              <a:t>Exhibit 14.2</a:t>
            </a:r>
            <a:r>
              <a:rPr lang="en-US" dirty="0" smtClean="0"/>
              <a:t> </a:t>
            </a:r>
            <a:r>
              <a:rPr lang="en-US" dirty="0"/>
              <a:t>Accumulated CPP Retirement Pension</a:t>
            </a:r>
          </a:p>
        </p:txBody>
      </p:sp>
      <p:graphicFrame>
        <p:nvGraphicFramePr>
          <p:cNvPr id="5" name="Table 4"/>
          <p:cNvGraphicFramePr>
            <a:graphicFrameLocks noGrp="1"/>
          </p:cNvGraphicFramePr>
          <p:nvPr>
            <p:extLst>
              <p:ext uri="{D42A27DB-BD31-4B8C-83A1-F6EECF244321}">
                <p14:modId xmlns:p14="http://schemas.microsoft.com/office/powerpoint/2010/main" val="4128015592"/>
              </p:ext>
            </p:extLst>
          </p:nvPr>
        </p:nvGraphicFramePr>
        <p:xfrm>
          <a:off x="457200" y="1569720"/>
          <a:ext cx="8229600" cy="4450080"/>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0" dirty="0" smtClean="0">
                          <a:solidFill>
                            <a:schemeClr val="bg1"/>
                          </a:solidFill>
                          <a:effectLst/>
                          <a:latin typeface="+mn-lt"/>
                          <a:ea typeface="Calibri"/>
                          <a:cs typeface="UniversLTStd-BoldCn"/>
                        </a:rPr>
                        <a:t>Blank</a:t>
                      </a:r>
                      <a:endParaRPr lang="en-US" sz="14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Mark</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Janet</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Bob</a:t>
                      </a:r>
                      <a:endParaRPr lang="en-US" sz="14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Age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Early Retirement</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Normal Retirement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Late Retirement</a:t>
                      </a:r>
                      <a:endParaRPr lang="en-US" sz="14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smtClean="0">
                          <a:effectLst/>
                          <a:latin typeface="+mn-lt"/>
                          <a:ea typeface="Calibri"/>
                          <a:cs typeface="UniversLTStd-Cn"/>
                        </a:rPr>
                        <a:t>$8 </a:t>
                      </a:r>
                      <a:r>
                        <a:rPr lang="en-US" sz="1400" dirty="0">
                          <a:effectLst/>
                          <a:latin typeface="+mn-lt"/>
                          <a:ea typeface="Calibri"/>
                          <a:cs typeface="UniversLTStd-Cn"/>
                        </a:rPr>
                        <a:t>557</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solidFill>
                          <a:schemeClr val="tx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61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17 285</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62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26 187</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63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35 268</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64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44 530</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dirty="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65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53 978</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13 370</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66 </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63 614</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27 007</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67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73 443</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40 918</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68 </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83 469</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55 106</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69 </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93 695</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69 578</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0" dirty="0" smtClean="0">
                          <a:solidFill>
                            <a:schemeClr val="tx1"/>
                          </a:solidFill>
                          <a:effectLst/>
                          <a:latin typeface="+mn-lt"/>
                          <a:ea typeface="Calibri"/>
                          <a:cs typeface="UniversLTStd-BoldCn"/>
                        </a:rPr>
                        <a:t>—</a:t>
                      </a:r>
                      <a:endParaRPr lang="en-US" sz="1400" dirty="0">
                        <a:effectLst/>
                        <a:latin typeface="+mn-lt"/>
                        <a:ea typeface="Calibri"/>
                        <a:cs typeface="Times New Roman"/>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91355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46628"/>
          </a:xfrm>
        </p:spPr>
        <p:txBody>
          <a:bodyPr anchor="t"/>
          <a:lstStyle/>
          <a:p>
            <a:r>
              <a:rPr lang="en-US" dirty="0" smtClean="0"/>
              <a:t>CPP Alternatives </a:t>
            </a:r>
            <a:r>
              <a:rPr lang="en-US" sz="2000" b="0" dirty="0" smtClean="0"/>
              <a:t>(2 of 2)</a:t>
            </a:r>
            <a:endParaRPr lang="en-US" b="0" dirty="0"/>
          </a:p>
        </p:txBody>
      </p:sp>
      <p:sp>
        <p:nvSpPr>
          <p:cNvPr id="3" name="Content Placeholder 2"/>
          <p:cNvSpPr>
            <a:spLocks noGrp="1"/>
          </p:cNvSpPr>
          <p:nvPr>
            <p:ph idx="1"/>
          </p:nvPr>
        </p:nvSpPr>
        <p:spPr>
          <a:xfrm>
            <a:off x="457200" y="912813"/>
            <a:ext cx="8229600" cy="477838"/>
          </a:xfrm>
        </p:spPr>
        <p:txBody>
          <a:bodyPr/>
          <a:lstStyle/>
          <a:p>
            <a:pPr marL="0" indent="0">
              <a:buNone/>
            </a:pPr>
            <a:r>
              <a:rPr lang="en-US" b="1" dirty="0" smtClean="0"/>
              <a:t>Exhibit 14.2</a:t>
            </a:r>
            <a:r>
              <a:rPr lang="en-US" dirty="0" smtClean="0"/>
              <a:t> </a:t>
            </a:r>
            <a:r>
              <a:rPr lang="en-US" sz="2400" i="1" dirty="0" smtClean="0"/>
              <a:t>Continued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11163753"/>
              </p:ext>
            </p:extLst>
          </p:nvPr>
        </p:nvGraphicFramePr>
        <p:xfrm>
          <a:off x="457200" y="1569720"/>
          <a:ext cx="8229600" cy="4450080"/>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1" dirty="0">
                          <a:solidFill>
                            <a:schemeClr val="bg1"/>
                          </a:solidFill>
                          <a:effectLst/>
                          <a:latin typeface="+mn-lt"/>
                          <a:ea typeface="Calibri"/>
                          <a:cs typeface="UniversLTStd-BoldCn"/>
                        </a:rPr>
                        <a:t> </a:t>
                      </a:r>
                      <a:r>
                        <a:rPr lang="en-US" sz="1400" b="1" dirty="0" smtClean="0">
                          <a:solidFill>
                            <a:schemeClr val="bg1"/>
                          </a:solidFill>
                          <a:effectLst/>
                          <a:latin typeface="+mn-lt"/>
                          <a:ea typeface="Calibri"/>
                          <a:cs typeface="UniversLTStd-BoldCn"/>
                        </a:rPr>
                        <a:t>Blank</a:t>
                      </a:r>
                      <a:endParaRPr lang="en-US" sz="24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Mark</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Janet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Bob</a:t>
                      </a:r>
                      <a:endParaRPr lang="en-US" sz="24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Age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Early Retirement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Normal Retirement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Late Retirement</a:t>
                      </a:r>
                      <a:endParaRPr lang="en-US" sz="24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70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104 126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84 340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18 985</a:t>
                      </a:r>
                      <a:endParaRPr lang="en-US" sz="24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71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114 765</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99 397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38 351</a:t>
                      </a:r>
                      <a:endParaRPr lang="en-US" sz="24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72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125 617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114 755</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58 103</a:t>
                      </a:r>
                      <a:endParaRPr lang="en-US" sz="240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73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136 686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130 420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78 251</a:t>
                      </a:r>
                      <a:endParaRPr lang="en-US" sz="240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74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147 977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146 398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98 801</a:t>
                      </a:r>
                      <a:endParaRPr lang="en-US" sz="240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b="1">
                          <a:effectLst/>
                          <a:latin typeface="+mn-lt"/>
                          <a:ea typeface="Calibri"/>
                          <a:cs typeface="UniversLTStd-Bold"/>
                        </a:rPr>
                        <a:t>75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159 493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162 696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119 763</a:t>
                      </a:r>
                      <a:endParaRPr lang="en-US" sz="240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76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171 240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179 320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141 143</a:t>
                      </a:r>
                      <a:endParaRPr lang="en-US" sz="2400">
                        <a:effectLst/>
                        <a:latin typeface="+mn-lt"/>
                        <a:ea typeface="Calibri"/>
                        <a:cs typeface="Times New Roman"/>
                      </a:endParaRPr>
                    </a:p>
                  </a:txBody>
                  <a:tcPr/>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77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183 222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196 277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162 952</a:t>
                      </a:r>
                      <a:endParaRPr lang="en-US" sz="2400">
                        <a:effectLst/>
                        <a:latin typeface="+mn-lt"/>
                        <a:ea typeface="Calibri"/>
                        <a:cs typeface="Times New Roman"/>
                      </a:endParaRPr>
                    </a:p>
                  </a:txBody>
                  <a:tcPr/>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78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195 443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213 572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185 196</a:t>
                      </a:r>
                      <a:endParaRPr lang="en-US" sz="2400">
                        <a:effectLst/>
                        <a:latin typeface="+mn-lt"/>
                        <a:ea typeface="Calibri"/>
                        <a:cs typeface="Times New Roman"/>
                      </a:endParaRPr>
                    </a:p>
                  </a:txBody>
                  <a:tcPr/>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79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207 908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231 214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207 885</a:t>
                      </a:r>
                      <a:endParaRPr lang="en-US" sz="2400" dirty="0">
                        <a:effectLst/>
                        <a:latin typeface="+mn-lt"/>
                        <a:ea typeface="Calibri"/>
                        <a:cs typeface="Times New Roman"/>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66755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37103"/>
          </a:xfrm>
        </p:spPr>
        <p:txBody>
          <a:bodyPr anchor="t"/>
          <a:lstStyle/>
          <a:p>
            <a:r>
              <a:rPr lang="en-US" dirty="0"/>
              <a:t>CPP Alternatives</a:t>
            </a:r>
          </a:p>
        </p:txBody>
      </p:sp>
      <p:sp>
        <p:nvSpPr>
          <p:cNvPr id="3" name="Content Placeholder 2"/>
          <p:cNvSpPr>
            <a:spLocks noGrp="1"/>
          </p:cNvSpPr>
          <p:nvPr>
            <p:ph idx="1"/>
          </p:nvPr>
        </p:nvSpPr>
        <p:spPr>
          <a:xfrm>
            <a:off x="457200" y="914400"/>
            <a:ext cx="8229600" cy="523875"/>
          </a:xfrm>
        </p:spPr>
        <p:txBody>
          <a:bodyPr/>
          <a:lstStyle/>
          <a:p>
            <a:pPr marL="0" indent="0">
              <a:buNone/>
            </a:pPr>
            <a:r>
              <a:rPr lang="en-US" b="1" dirty="0" smtClean="0"/>
              <a:t>Exhibit 14.2</a:t>
            </a:r>
            <a:r>
              <a:rPr lang="en-US" dirty="0" smtClean="0"/>
              <a:t> </a:t>
            </a:r>
            <a:r>
              <a:rPr lang="en-US" sz="2400" i="1" dirty="0" smtClean="0"/>
              <a:t>Continued</a:t>
            </a:r>
            <a:endParaRPr lang="en-US" i="1" dirty="0"/>
          </a:p>
        </p:txBody>
      </p:sp>
      <p:graphicFrame>
        <p:nvGraphicFramePr>
          <p:cNvPr id="5" name="Table 4"/>
          <p:cNvGraphicFramePr>
            <a:graphicFrameLocks noGrp="1"/>
          </p:cNvGraphicFramePr>
          <p:nvPr>
            <p:extLst>
              <p:ext uri="{D42A27DB-BD31-4B8C-83A1-F6EECF244321}">
                <p14:modId xmlns:p14="http://schemas.microsoft.com/office/powerpoint/2010/main" val="2283483347"/>
              </p:ext>
            </p:extLst>
          </p:nvPr>
        </p:nvGraphicFramePr>
        <p:xfrm>
          <a:off x="457200" y="1600200"/>
          <a:ext cx="8229600" cy="3337560"/>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1" dirty="0">
                          <a:solidFill>
                            <a:schemeClr val="bg1"/>
                          </a:solidFill>
                          <a:effectLst/>
                          <a:latin typeface="+mn-lt"/>
                          <a:ea typeface="Calibri"/>
                          <a:cs typeface="UniversLTStd-BoldCn"/>
                        </a:rPr>
                        <a:t> </a:t>
                      </a:r>
                      <a:r>
                        <a:rPr lang="en-US" sz="1400" b="1" dirty="0" smtClean="0">
                          <a:solidFill>
                            <a:schemeClr val="bg1"/>
                          </a:solidFill>
                          <a:effectLst/>
                          <a:latin typeface="+mn-lt"/>
                          <a:ea typeface="Calibri"/>
                          <a:cs typeface="UniversLTStd-BoldCn"/>
                        </a:rPr>
                        <a:t>Blank</a:t>
                      </a:r>
                      <a:endParaRPr lang="en-US" sz="24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Mark</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Janet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Bob</a:t>
                      </a:r>
                      <a:endParaRPr lang="en-US" sz="24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Age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Early Retirement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Normal Retirement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Cn"/>
                        </a:rPr>
                        <a:t>Late Retirement</a:t>
                      </a:r>
                      <a:endParaRPr lang="en-US" sz="24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Std-Bold"/>
                        </a:rPr>
                        <a:t>80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220 623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249 208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231 029</a:t>
                      </a:r>
                      <a:endParaRPr lang="en-US" sz="240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81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233 593</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267 562</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254 635</a:t>
                      </a:r>
                      <a:endParaRPr lang="en-US" sz="24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82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246 821</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286 283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278 713</a:t>
                      </a:r>
                      <a:endParaRPr lang="en-US" sz="2400" dirty="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83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260 315</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305 379</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303 273</a:t>
                      </a:r>
                      <a:endParaRPr lang="en-US" sz="24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b="1">
                          <a:effectLst/>
                          <a:latin typeface="+mn-lt"/>
                          <a:ea typeface="Calibri"/>
                          <a:cs typeface="UniversLTStd-Bold"/>
                        </a:rPr>
                        <a:t>84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Std-Bold"/>
                        </a:rPr>
                        <a:t>274 078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Std-Bold"/>
                        </a:rPr>
                        <a:t>324 857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Std-Bold"/>
                        </a:rPr>
                        <a:t>328 323</a:t>
                      </a:r>
                      <a:endParaRPr lang="en-US" sz="2400" dirty="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85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288 116</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344 724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353 875</a:t>
                      </a:r>
                      <a:endParaRPr lang="en-US" sz="2400" dirty="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86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302 435</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364 989</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379 938</a:t>
                      </a:r>
                      <a:endParaRPr lang="en-US" sz="2400" dirty="0">
                        <a:effectLst/>
                        <a:latin typeface="+mn-lt"/>
                        <a:ea typeface="Calibri"/>
                        <a:cs typeface="Times New Roman"/>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99483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efficiency of government pensions</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Many articles talked about the benefit we will receive upon retirement. Few articles talk about how much we have to pay for the potential benefit. We will briefly discuss the cost we pay for retirement</a:t>
            </a:r>
            <a:r>
              <a:rPr lang="en-US" dirty="0" smtClean="0"/>
              <a:t>.</a:t>
            </a:r>
            <a:r>
              <a:rPr lang="en-US" dirty="0"/>
              <a:t/>
            </a:r>
            <a:br>
              <a:rPr lang="en-US" dirty="0"/>
            </a:br>
            <a:endParaRPr lang="en-US" dirty="0"/>
          </a:p>
          <a:p>
            <a:endParaRPr lang="en-US" dirty="0"/>
          </a:p>
        </p:txBody>
      </p:sp>
    </p:spTree>
    <p:extLst>
      <p:ext uri="{BB962C8B-B14F-4D97-AF65-F5344CB8AC3E}">
        <p14:creationId xmlns:p14="http://schemas.microsoft.com/office/powerpoint/2010/main" val="3252233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easiest part to calculate is CPP (Canada Pension Plan) contribution. For people earning $55,000 or higher a year, CPP contribution is over $5000, including the employer‘s contribution. </a:t>
            </a:r>
            <a:endParaRPr lang="en-US" dirty="0" smtClean="0"/>
          </a:p>
          <a:p>
            <a:r>
              <a:rPr lang="en-US" dirty="0" smtClean="0"/>
              <a:t>OAS </a:t>
            </a:r>
            <a:r>
              <a:rPr lang="en-US" dirty="0"/>
              <a:t>(Old Age Security) benefits come from general tax income. It is not directly connected to your individual tax contribution. As OAS benefits cover everyone and benefit amount is of similar value to CPP, we can estimate our average tax contribution to OAS is at least $5000. </a:t>
            </a:r>
            <a:endParaRPr lang="en-US" dirty="0" smtClean="0"/>
          </a:p>
        </p:txBody>
      </p:sp>
    </p:spTree>
    <p:extLst>
      <p:ext uri="{BB962C8B-B14F-4D97-AF65-F5344CB8AC3E}">
        <p14:creationId xmlns:p14="http://schemas.microsoft.com/office/powerpoint/2010/main" val="3911311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With CPP and OAS, an average person pays about $10,000 per year for retirement.</a:t>
            </a:r>
          </a:p>
          <a:p>
            <a:r>
              <a:rPr lang="en-US" dirty="0"/>
              <a:t/>
            </a:r>
            <a:br>
              <a:rPr lang="en-US" dirty="0"/>
            </a:br>
            <a:endParaRPr lang="en-US" dirty="0"/>
          </a:p>
          <a:p>
            <a:endParaRPr lang="en-US" dirty="0"/>
          </a:p>
        </p:txBody>
      </p:sp>
    </p:spTree>
    <p:extLst>
      <p:ext uri="{BB962C8B-B14F-4D97-AF65-F5344CB8AC3E}">
        <p14:creationId xmlns:p14="http://schemas.microsoft.com/office/powerpoint/2010/main" val="2911786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 the efficiency of </a:t>
            </a:r>
            <a:r>
              <a:rPr lang="en-US" dirty="0" smtClean="0"/>
              <a:t>government retirement </a:t>
            </a:r>
            <a:r>
              <a:rPr lang="en-US" dirty="0"/>
              <a:t>benefit.</a:t>
            </a:r>
          </a:p>
        </p:txBody>
      </p:sp>
      <p:sp>
        <p:nvSpPr>
          <p:cNvPr id="3" name="Content Placeholder 2"/>
          <p:cNvSpPr>
            <a:spLocks noGrp="1"/>
          </p:cNvSpPr>
          <p:nvPr>
            <p:ph idx="1"/>
          </p:nvPr>
        </p:nvSpPr>
        <p:spPr/>
        <p:txBody>
          <a:bodyPr/>
          <a:lstStyle/>
          <a:p>
            <a:r>
              <a:rPr lang="en-US" dirty="0" smtClean="0"/>
              <a:t>Our </a:t>
            </a:r>
            <a:r>
              <a:rPr lang="en-US" dirty="0"/>
              <a:t>average CPP and OAS contribution is $10,000 a year. Over 40 years, our total contribution is $400,000, </a:t>
            </a:r>
            <a:r>
              <a:rPr lang="en-US" dirty="0" smtClean="0"/>
              <a:t>assuming </a:t>
            </a:r>
            <a:r>
              <a:rPr lang="en-US" dirty="0"/>
              <a:t>time </a:t>
            </a:r>
            <a:r>
              <a:rPr lang="en-US" dirty="0" smtClean="0"/>
              <a:t>value and inflation adjustment. </a:t>
            </a:r>
          </a:p>
          <a:p>
            <a:r>
              <a:rPr lang="en-US" dirty="0" smtClean="0"/>
              <a:t>Average </a:t>
            </a:r>
            <a:r>
              <a:rPr lang="en-US" dirty="0"/>
              <a:t>Canadian life span is 81 years old. On average, we will receive 81-65 = 16 years benefits. The maximum retirement benefit for a single pensioner from the government is $24000, or $23997 to be precise, in the year 2017. </a:t>
            </a:r>
            <a:endParaRPr lang="en-US" dirty="0" smtClean="0"/>
          </a:p>
          <a:p>
            <a:r>
              <a:rPr lang="en-US" dirty="0"/>
              <a:t/>
            </a:r>
            <a:br>
              <a:rPr lang="en-US" dirty="0"/>
            </a:br>
            <a:endParaRPr lang="en-US" dirty="0"/>
          </a:p>
          <a:p>
            <a:r>
              <a:rPr lang="en-US" dirty="0"/>
              <a:t/>
            </a:r>
            <a:br>
              <a:rPr lang="en-US" dirty="0"/>
            </a:br>
            <a:endParaRPr lang="en-US" dirty="0"/>
          </a:p>
          <a:p>
            <a:endParaRPr lang="en-US" dirty="0"/>
          </a:p>
        </p:txBody>
      </p:sp>
    </p:spTree>
    <p:extLst>
      <p:ext uri="{BB962C8B-B14F-4D97-AF65-F5344CB8AC3E}">
        <p14:creationId xmlns:p14="http://schemas.microsoft.com/office/powerpoint/2010/main" val="4268662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But not every one is a single, and majority have other incomes, such as company pensions. The average payout may be much lower than $20,000. Suppose the average payout is $20,000. Over 16 years, the total payout is $320000, which </a:t>
            </a:r>
            <a:r>
              <a:rPr lang="en-US" dirty="0" smtClean="0"/>
              <a:t>is </a:t>
            </a:r>
            <a:r>
              <a:rPr lang="en-US" dirty="0"/>
              <a:t>lower than the total contribution of $400,000. </a:t>
            </a:r>
          </a:p>
        </p:txBody>
      </p:sp>
    </p:spTree>
    <p:extLst>
      <p:ext uri="{BB962C8B-B14F-4D97-AF65-F5344CB8AC3E}">
        <p14:creationId xmlns:p14="http://schemas.microsoft.com/office/powerpoint/2010/main" val="1388207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a:t>
            </a:r>
            <a:r>
              <a:rPr lang="en-US" dirty="0" smtClean="0"/>
              <a:t>Objectives </a:t>
            </a:r>
            <a:r>
              <a:rPr lang="en-US" sz="2400" dirty="0" smtClean="0"/>
              <a:t>(1 of 2)</a:t>
            </a:r>
            <a:endParaRPr lang="en-US" sz="2400" dirty="0"/>
          </a:p>
        </p:txBody>
      </p:sp>
      <p:sp>
        <p:nvSpPr>
          <p:cNvPr id="3" name="Content Placeholder 2"/>
          <p:cNvSpPr>
            <a:spLocks noGrp="1"/>
          </p:cNvSpPr>
          <p:nvPr>
            <p:ph idx="1"/>
          </p:nvPr>
        </p:nvSpPr>
        <p:spPr>
          <a:xfrm>
            <a:off x="457200" y="1600200"/>
            <a:ext cx="8458200" cy="4525963"/>
          </a:xfrm>
        </p:spPr>
        <p:txBody>
          <a:bodyPr/>
          <a:lstStyle/>
          <a:p>
            <a:pPr marL="256032" indent="-256032">
              <a:lnSpc>
                <a:spcPct val="90000"/>
              </a:lnSpc>
              <a:spcBef>
                <a:spcPts val="1200"/>
              </a:spcBef>
              <a:buSzPct val="100000"/>
            </a:pPr>
            <a:r>
              <a:rPr lang="en-US" sz="2600" dirty="0">
                <a:ea typeface="ＭＳ Ｐゴシック" pitchFamily="34" charset="-128"/>
              </a:rPr>
              <a:t>Describe the role of Old Age Security</a:t>
            </a:r>
          </a:p>
          <a:p>
            <a:pPr marL="256032" indent="-256032">
              <a:lnSpc>
                <a:spcPct val="90000"/>
              </a:lnSpc>
              <a:spcBef>
                <a:spcPts val="1200"/>
              </a:spcBef>
              <a:buSzPct val="100000"/>
            </a:pPr>
            <a:r>
              <a:rPr lang="en-US" sz="2600" dirty="0">
                <a:ea typeface="ＭＳ Ｐゴシック" pitchFamily="34" charset="-128"/>
              </a:rPr>
              <a:t>Describe the role of the Canada Pension Plan</a:t>
            </a:r>
          </a:p>
          <a:p>
            <a:pPr marL="256032" indent="-256032">
              <a:lnSpc>
                <a:spcPct val="90000"/>
              </a:lnSpc>
              <a:spcBef>
                <a:spcPts val="1200"/>
              </a:spcBef>
              <a:buSzPct val="100000"/>
            </a:pPr>
            <a:r>
              <a:rPr lang="en-US" sz="2600" dirty="0">
                <a:ea typeface="ＭＳ Ｐゴシック" pitchFamily="34" charset="-128"/>
              </a:rPr>
              <a:t>Explain the difference between defined-benefit and defined-contribution retirement plans</a:t>
            </a:r>
          </a:p>
          <a:p>
            <a:pPr marL="256032" indent="-256032">
              <a:lnSpc>
                <a:spcPct val="90000"/>
              </a:lnSpc>
              <a:spcBef>
                <a:spcPts val="1200"/>
              </a:spcBef>
              <a:buSzPct val="100000"/>
            </a:pPr>
            <a:r>
              <a:rPr lang="en-US" sz="2600" dirty="0">
                <a:ea typeface="ＭＳ Ｐゴシック" pitchFamily="34" charset="-128"/>
              </a:rPr>
              <a:t>Describe types of individual retirement savings </a:t>
            </a:r>
            <a:r>
              <a:rPr lang="en-US" sz="2600" dirty="0" smtClean="0">
                <a:ea typeface="ＭＳ Ｐゴシック" pitchFamily="34" charset="-128"/>
              </a:rPr>
              <a:t>plans</a:t>
            </a:r>
          </a:p>
          <a:p>
            <a:pPr marL="256032" indent="-256032">
              <a:lnSpc>
                <a:spcPct val="90000"/>
              </a:lnSpc>
              <a:spcBef>
                <a:spcPts val="1200"/>
              </a:spcBef>
              <a:buSzPct val="100000"/>
            </a:pPr>
            <a:r>
              <a:rPr lang="en-US" sz="2600" dirty="0" smtClean="0">
                <a:ea typeface="ＭＳ Ｐゴシック" pitchFamily="34" charset="-128"/>
              </a:rPr>
              <a:t>The above are four layers of retirement incomes</a:t>
            </a:r>
            <a:endParaRPr lang="en-US" sz="2600" dirty="0">
              <a:ea typeface="ＭＳ Ｐゴシック" pitchFamily="34" charset="-128"/>
            </a:endParaRPr>
          </a:p>
        </p:txBody>
      </p:sp>
    </p:spTree>
    <p:extLst>
      <p:ext uri="{BB962C8B-B14F-4D97-AF65-F5344CB8AC3E}">
        <p14:creationId xmlns:p14="http://schemas.microsoft.com/office/powerpoint/2010/main" val="1301822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history of CPP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49866900"/>
              </p:ext>
            </p:extLst>
          </p:nvPr>
        </p:nvGraphicFramePr>
        <p:xfrm>
          <a:off x="762000" y="1524002"/>
          <a:ext cx="7619999" cy="4736229"/>
        </p:xfrm>
        <a:graphic>
          <a:graphicData uri="http://schemas.openxmlformats.org/drawingml/2006/table">
            <a:tbl>
              <a:tblPr>
                <a:tableStyleId>{3B4B98B0-60AC-42C2-AFA5-B58CD77FA1E5}</a:tableStyleId>
              </a:tblPr>
              <a:tblGrid>
                <a:gridCol w="891702">
                  <a:extLst>
                    <a:ext uri="{9D8B030D-6E8A-4147-A177-3AD203B41FA5}">
                      <a16:colId xmlns:a16="http://schemas.microsoft.com/office/drawing/2014/main" val="4088740034"/>
                    </a:ext>
                  </a:extLst>
                </a:gridCol>
                <a:gridCol w="2819040">
                  <a:extLst>
                    <a:ext uri="{9D8B030D-6E8A-4147-A177-3AD203B41FA5}">
                      <a16:colId xmlns:a16="http://schemas.microsoft.com/office/drawing/2014/main" val="3721140700"/>
                    </a:ext>
                  </a:extLst>
                </a:gridCol>
                <a:gridCol w="1832464">
                  <a:extLst>
                    <a:ext uri="{9D8B030D-6E8A-4147-A177-3AD203B41FA5}">
                      <a16:colId xmlns:a16="http://schemas.microsoft.com/office/drawing/2014/main" val="3429423157"/>
                    </a:ext>
                  </a:extLst>
                </a:gridCol>
                <a:gridCol w="2076793">
                  <a:extLst>
                    <a:ext uri="{9D8B030D-6E8A-4147-A177-3AD203B41FA5}">
                      <a16:colId xmlns:a16="http://schemas.microsoft.com/office/drawing/2014/main" val="3272314326"/>
                    </a:ext>
                  </a:extLst>
                </a:gridCol>
              </a:tblGrid>
              <a:tr h="1184779">
                <a:tc>
                  <a:txBody>
                    <a:bodyPr/>
                    <a:lstStyle/>
                    <a:p>
                      <a:pPr algn="l" fontAlgn="b"/>
                      <a:r>
                        <a:rPr lang="en-US" sz="2800" u="none" strike="noStrike" dirty="0">
                          <a:effectLst/>
                        </a:rPr>
                        <a:t>year</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dirty="0">
                          <a:effectLst/>
                        </a:rPr>
                        <a:t>Maximum annual pensionable earnings</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a:effectLst/>
                        </a:rPr>
                        <a:t>Basic exemption amount</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a:effectLst/>
                        </a:rPr>
                        <a:t>total contribution rate (%)</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01599490"/>
                  </a:ext>
                </a:extLst>
              </a:tr>
              <a:tr h="574424">
                <a:tc>
                  <a:txBody>
                    <a:bodyPr/>
                    <a:lstStyle/>
                    <a:p>
                      <a:pPr algn="r" fontAlgn="b"/>
                      <a:r>
                        <a:rPr lang="en-US" sz="2800" u="none" strike="noStrike" dirty="0">
                          <a:effectLst/>
                        </a:rPr>
                        <a:t>1966</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5000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600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3.6</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17986193"/>
                  </a:ext>
                </a:extLst>
              </a:tr>
              <a:tr h="574424">
                <a:tc>
                  <a:txBody>
                    <a:bodyPr/>
                    <a:lstStyle/>
                    <a:p>
                      <a:pPr algn="r" fontAlgn="b"/>
                      <a:r>
                        <a:rPr lang="en-US" sz="2800" u="none" strike="noStrike">
                          <a:effectLst/>
                        </a:rPr>
                        <a:t>1980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13100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1300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3.6</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9475471"/>
                  </a:ext>
                </a:extLst>
              </a:tr>
              <a:tr h="574424">
                <a:tc>
                  <a:txBody>
                    <a:bodyPr/>
                    <a:lstStyle/>
                    <a:p>
                      <a:pPr algn="r" fontAlgn="b"/>
                      <a:r>
                        <a:rPr lang="en-US" sz="2800" u="none" strike="noStrike">
                          <a:effectLst/>
                        </a:rPr>
                        <a:t>1990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28900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2800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4.4</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9070351"/>
                  </a:ext>
                </a:extLst>
              </a:tr>
              <a:tr h="574424">
                <a:tc>
                  <a:txBody>
                    <a:bodyPr/>
                    <a:lstStyle/>
                    <a:p>
                      <a:pPr algn="r" fontAlgn="b"/>
                      <a:r>
                        <a:rPr lang="en-US" sz="2800" u="none" strike="noStrike">
                          <a:effectLst/>
                        </a:rPr>
                        <a:t>2000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37600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3500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7.8</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01841455"/>
                  </a:ext>
                </a:extLst>
              </a:tr>
              <a:tr h="574424">
                <a:tc>
                  <a:txBody>
                    <a:bodyPr/>
                    <a:lstStyle/>
                    <a:p>
                      <a:pPr algn="r" fontAlgn="b"/>
                      <a:r>
                        <a:rPr lang="en-US" sz="2800" u="none" strike="noStrike">
                          <a:effectLst/>
                        </a:rPr>
                        <a:t>2010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47200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3500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9.9</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97057812"/>
                  </a:ext>
                </a:extLst>
              </a:tr>
              <a:tr h="574424">
                <a:tc>
                  <a:txBody>
                    <a:bodyPr/>
                    <a:lstStyle/>
                    <a:p>
                      <a:pPr algn="r" fontAlgn="b"/>
                      <a:r>
                        <a:rPr lang="en-US" sz="2800" u="none" strike="noStrike">
                          <a:effectLst/>
                        </a:rPr>
                        <a:t>2020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58700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3500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10.5</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27917760"/>
                  </a:ext>
                </a:extLst>
              </a:tr>
            </a:tbl>
          </a:graphicData>
        </a:graphic>
      </p:graphicFrame>
    </p:spTree>
    <p:extLst>
      <p:ext uri="{BB962C8B-B14F-4D97-AF65-F5344CB8AC3E}">
        <p14:creationId xmlns:p14="http://schemas.microsoft.com/office/powerpoint/2010/main" val="176998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pattern</a:t>
            </a:r>
            <a:endParaRPr lang="en-US" dirty="0"/>
          </a:p>
        </p:txBody>
      </p:sp>
      <p:sp>
        <p:nvSpPr>
          <p:cNvPr id="3" name="Content Placeholder 2"/>
          <p:cNvSpPr>
            <a:spLocks noGrp="1"/>
          </p:cNvSpPr>
          <p:nvPr>
            <p:ph idx="1"/>
          </p:nvPr>
        </p:nvSpPr>
        <p:spPr/>
        <p:txBody>
          <a:bodyPr/>
          <a:lstStyle/>
          <a:p>
            <a:r>
              <a:rPr lang="en-US" dirty="0" smtClean="0"/>
              <a:t>CPP contribution rate website</a:t>
            </a:r>
          </a:p>
          <a:p>
            <a:r>
              <a:rPr lang="en-US" dirty="0">
                <a:hlinkClick r:id="rId2"/>
              </a:rPr>
              <a:t>https://www.canada.ca/en/revenue-agency/services/tax/businesses/topics/payroll/payroll-deductions-contributions/canada-pension-plan-cpp/cpp-contribution-rates-maximums-exemptions.html</a:t>
            </a:r>
            <a:endParaRPr lang="en-US" dirty="0" smtClean="0"/>
          </a:p>
          <a:p>
            <a:r>
              <a:rPr lang="en-US" dirty="0" smtClean="0"/>
              <a:t>The contribution rate has been increasing over time. </a:t>
            </a:r>
            <a:endParaRPr lang="en-US" dirty="0"/>
          </a:p>
        </p:txBody>
      </p:sp>
    </p:spTree>
    <p:extLst>
      <p:ext uri="{BB962C8B-B14F-4D97-AF65-F5344CB8AC3E}">
        <p14:creationId xmlns:p14="http://schemas.microsoft.com/office/powerpoint/2010/main" val="20236845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CPP pension </a:t>
            </a:r>
            <a:r>
              <a:rPr lang="en-US" dirty="0" smtClean="0"/>
              <a:t>benefit</a:t>
            </a:r>
            <a:endParaRPr lang="en-US" dirty="0"/>
          </a:p>
        </p:txBody>
      </p:sp>
      <p:sp>
        <p:nvSpPr>
          <p:cNvPr id="3" name="Content Placeholder 2"/>
          <p:cNvSpPr>
            <a:spLocks noGrp="1"/>
          </p:cNvSpPr>
          <p:nvPr>
            <p:ph idx="1"/>
          </p:nvPr>
        </p:nvSpPr>
        <p:spPr/>
        <p:txBody>
          <a:bodyPr/>
          <a:lstStyle/>
          <a:p>
            <a:r>
              <a:rPr lang="en-US" dirty="0" smtClean="0"/>
              <a:t>CPP benefit </a:t>
            </a:r>
            <a:r>
              <a:rPr lang="en-US" dirty="0"/>
              <a:t>rate is </a:t>
            </a:r>
            <a:r>
              <a:rPr lang="en-US" dirty="0" smtClean="0"/>
              <a:t> about 25</a:t>
            </a:r>
            <a:r>
              <a:rPr lang="en-US" dirty="0"/>
              <a:t>% of pensionable earning after one is 65. </a:t>
            </a:r>
            <a:endParaRPr lang="en-US" dirty="0" smtClean="0"/>
          </a:p>
          <a:p>
            <a:r>
              <a:rPr lang="en-US" dirty="0" smtClean="0"/>
              <a:t>Will increase to 33% over time.</a:t>
            </a:r>
          </a:p>
          <a:p>
            <a:r>
              <a:rPr lang="en-US" dirty="0" smtClean="0"/>
              <a:t>When? 2065</a:t>
            </a:r>
            <a:endParaRPr lang="en-US" dirty="0"/>
          </a:p>
        </p:txBody>
      </p:sp>
    </p:spTree>
    <p:extLst>
      <p:ext uri="{BB962C8B-B14F-4D97-AF65-F5344CB8AC3E}">
        <p14:creationId xmlns:p14="http://schemas.microsoft.com/office/powerpoint/2010/main" val="3927711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 of pension benefit (Brief)</a:t>
            </a:r>
          </a:p>
        </p:txBody>
      </p:sp>
      <p:sp>
        <p:nvSpPr>
          <p:cNvPr id="3" name="Content Placeholder 2"/>
          <p:cNvSpPr>
            <a:spLocks noGrp="1"/>
          </p:cNvSpPr>
          <p:nvPr>
            <p:ph idx="1"/>
          </p:nvPr>
        </p:nvSpPr>
        <p:spPr/>
        <p:txBody>
          <a:bodyPr/>
          <a:lstStyle/>
          <a:p>
            <a:r>
              <a:rPr lang="en-US" dirty="0" smtClean="0"/>
              <a:t>CPP contribution starts at age 18, ends at 65</a:t>
            </a:r>
          </a:p>
          <a:p>
            <a:r>
              <a:rPr lang="en-US" dirty="0" smtClean="0"/>
              <a:t>Can remove 8 years with least income from calculation</a:t>
            </a:r>
          </a:p>
          <a:p>
            <a:r>
              <a:rPr lang="en-US" dirty="0" smtClean="0"/>
              <a:t>Total years as denominator: 65 -18-8 = 39</a:t>
            </a:r>
          </a:p>
          <a:p>
            <a:r>
              <a:rPr lang="en-US" dirty="0" smtClean="0"/>
              <a:t>Numerator: the actually number of years of contribution, minus 8 years.</a:t>
            </a:r>
            <a:endParaRPr lang="en-US" dirty="0"/>
          </a:p>
        </p:txBody>
      </p:sp>
    </p:spTree>
    <p:extLst>
      <p:ext uri="{BB962C8B-B14F-4D97-AF65-F5344CB8AC3E}">
        <p14:creationId xmlns:p14="http://schemas.microsoft.com/office/powerpoint/2010/main" val="4103935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one</a:t>
            </a:r>
            <a:endParaRPr lang="en-US" dirty="0"/>
          </a:p>
        </p:txBody>
      </p:sp>
      <p:sp>
        <p:nvSpPr>
          <p:cNvPr id="3" name="Content Placeholder 2"/>
          <p:cNvSpPr>
            <a:spLocks noGrp="1"/>
          </p:cNvSpPr>
          <p:nvPr>
            <p:ph idx="1"/>
          </p:nvPr>
        </p:nvSpPr>
        <p:spPr/>
        <p:txBody>
          <a:bodyPr/>
          <a:lstStyle/>
          <a:p>
            <a:r>
              <a:rPr lang="en-US" dirty="0"/>
              <a:t>Jason started working since he is 18. He earns 30,000 every year.  He will retire at 65, after working for 47 years. His annual CPP contribution is 30,000*10% = 3000 dollar.  The maximum annual CPP </a:t>
            </a:r>
            <a:r>
              <a:rPr lang="en-US" dirty="0" smtClean="0"/>
              <a:t>benefit will </a:t>
            </a:r>
            <a:r>
              <a:rPr lang="en-US" dirty="0"/>
              <a:t>be  60,000*25% = 15000 dollar.  Jason’ annual CPP </a:t>
            </a:r>
            <a:r>
              <a:rPr lang="en-US" dirty="0" smtClean="0"/>
              <a:t>benefit </a:t>
            </a:r>
            <a:r>
              <a:rPr lang="en-US" dirty="0"/>
              <a:t>will be  15000*(30,000/60,000)*(65-18)/(65-18) = 7500 dollar. </a:t>
            </a:r>
            <a:endParaRPr lang="en-US" dirty="0" smtClean="0"/>
          </a:p>
          <a:p>
            <a:endParaRPr lang="en-US" dirty="0"/>
          </a:p>
          <a:p>
            <a:endParaRPr lang="en-US" dirty="0"/>
          </a:p>
        </p:txBody>
      </p:sp>
    </p:spTree>
    <p:extLst>
      <p:ext uri="{BB962C8B-B14F-4D97-AF65-F5344CB8AC3E}">
        <p14:creationId xmlns:p14="http://schemas.microsoft.com/office/powerpoint/2010/main" val="3605085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lstStyle/>
          <a:p>
            <a:r>
              <a:rPr lang="en-US" dirty="0"/>
              <a:t>Chris started working since he is 39. He earns 45,000 dollar every year.  He will retire at 65, after working for 26 years. His annual CPP contribution is 45,000*10% = 4500 dollar.  The maximum annual CPP </a:t>
            </a:r>
            <a:r>
              <a:rPr lang="en-US" dirty="0" smtClean="0"/>
              <a:t>benefit </a:t>
            </a:r>
            <a:r>
              <a:rPr lang="en-US" dirty="0"/>
              <a:t>will be  60,000*25% = 15000 dollar.  Chris’ annual CPP payment will be  15000*(45000/60,000)*(65-39)/(65-18-8) = 7500 dollar. </a:t>
            </a:r>
            <a:endParaRPr lang="en-US" dirty="0" smtClean="0"/>
          </a:p>
        </p:txBody>
      </p:sp>
    </p:spTree>
    <p:extLst>
      <p:ext uri="{BB962C8B-B14F-4D97-AF65-F5344CB8AC3E}">
        <p14:creationId xmlns:p14="http://schemas.microsoft.com/office/powerpoint/2010/main" val="12423930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dirty="0"/>
              <a:t>Jason and Chris’ CPP payments will be the same when they retire. Suppose the annual return from investment of CPP contribution is 1%. What are the values of Jason and Chris’s contributions when they retire at 65?  </a:t>
            </a:r>
            <a:endParaRPr lang="en-US" dirty="0" smtClean="0"/>
          </a:p>
          <a:p>
            <a:r>
              <a:rPr lang="en-US" dirty="0" smtClean="0"/>
              <a:t>The actual calculations can be more involved. There are other factors such as years of taking care of babies. </a:t>
            </a:r>
            <a:endParaRPr lang="en-US" dirty="0"/>
          </a:p>
          <a:p>
            <a:endParaRPr lang="en-US" dirty="0"/>
          </a:p>
          <a:p>
            <a:endParaRPr lang="en-US" dirty="0"/>
          </a:p>
        </p:txBody>
      </p:sp>
    </p:spTree>
    <p:extLst>
      <p:ext uri="{BB962C8B-B14F-4D97-AF65-F5344CB8AC3E}">
        <p14:creationId xmlns:p14="http://schemas.microsoft.com/office/powerpoint/2010/main" val="636093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Concern about Retirement Benefits in the Future</a:t>
            </a:r>
          </a:p>
        </p:txBody>
      </p:sp>
      <p:sp>
        <p:nvSpPr>
          <p:cNvPr id="3" name="Content Placeholder 2"/>
          <p:cNvSpPr>
            <a:spLocks noGrp="1"/>
          </p:cNvSpPr>
          <p:nvPr>
            <p:ph idx="1"/>
          </p:nvPr>
        </p:nvSpPr>
        <p:spPr/>
        <p:txBody>
          <a:bodyPr/>
          <a:lstStyle/>
          <a:p>
            <a:r>
              <a:rPr lang="en-US" dirty="0">
                <a:ea typeface="ＭＳ Ｐゴシック" pitchFamily="34" charset="-128"/>
              </a:rPr>
              <a:t>In 2010, OAS and CPP represented more than 40% of seniors</a:t>
            </a:r>
            <a:r>
              <a:rPr lang="en-US" altLang="en-US" dirty="0">
                <a:ea typeface="ＭＳ Ｐゴシック" pitchFamily="34" charset="-128"/>
              </a:rPr>
              <a:t>’</a:t>
            </a:r>
            <a:r>
              <a:rPr lang="en-US" dirty="0">
                <a:ea typeface="ＭＳ Ｐゴシック" pitchFamily="34" charset="-128"/>
              </a:rPr>
              <a:t> total income</a:t>
            </a:r>
          </a:p>
          <a:p>
            <a:r>
              <a:rPr lang="en-US" dirty="0">
                <a:ea typeface="ＭＳ Ｐゴシック" pitchFamily="34" charset="-128"/>
              </a:rPr>
              <a:t>A single pensioner receiving 100% OAS and CPP will receive $23 997/year, in 2017</a:t>
            </a:r>
          </a:p>
          <a:p>
            <a:r>
              <a:rPr lang="en-US" dirty="0">
                <a:ea typeface="ＭＳ Ｐゴシック" pitchFamily="34" charset="-128"/>
              </a:rPr>
              <a:t>Will government-sponsored benefits be available to future generations?</a:t>
            </a:r>
          </a:p>
          <a:p>
            <a:pPr marL="256032" lvl="1" indent="-256032">
              <a:spcBef>
                <a:spcPts val="1500"/>
              </a:spcBef>
              <a:buFont typeface="Arial" charset="0"/>
              <a:buChar char="•"/>
            </a:pPr>
            <a:r>
              <a:rPr lang="en-US" sz="2800" dirty="0">
                <a:ea typeface="ＭＳ Ｐゴシック" pitchFamily="34" charset="-128"/>
              </a:rPr>
              <a:t>What other retirement income options are available to Canadian employees?</a:t>
            </a:r>
            <a:endParaRPr lang="en-US" sz="2800" dirty="0"/>
          </a:p>
        </p:txBody>
      </p:sp>
    </p:spTree>
    <p:extLst>
      <p:ext uri="{BB962C8B-B14F-4D97-AF65-F5344CB8AC3E}">
        <p14:creationId xmlns:p14="http://schemas.microsoft.com/office/powerpoint/2010/main" val="4913557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total retirement benefits from the government</a:t>
            </a:r>
            <a:endParaRPr lang="en-US" dirty="0"/>
          </a:p>
        </p:txBody>
      </p:sp>
      <p:sp>
        <p:nvSpPr>
          <p:cNvPr id="3" name="Content Placeholder 2"/>
          <p:cNvSpPr>
            <a:spLocks noGrp="1"/>
          </p:cNvSpPr>
          <p:nvPr>
            <p:ph idx="1"/>
          </p:nvPr>
        </p:nvSpPr>
        <p:spPr/>
        <p:txBody>
          <a:bodyPr/>
          <a:lstStyle/>
          <a:p>
            <a:r>
              <a:rPr lang="en-US" sz="2400" dirty="0" smtClean="0"/>
              <a:t>Maximum benefit for a single pensioner from the government (OAS + CPP)</a:t>
            </a:r>
          </a:p>
          <a:p>
            <a:r>
              <a:rPr lang="en-US" sz="2400" dirty="0" smtClean="0"/>
              <a:t>(578.53+864.09)*12 + 13370*0.5 = 23997</a:t>
            </a:r>
          </a:p>
          <a:p>
            <a:r>
              <a:rPr lang="en-US" sz="2400" dirty="0" smtClean="0"/>
              <a:t>Or monthly payment of 2000 dollars</a:t>
            </a:r>
          </a:p>
          <a:p>
            <a:r>
              <a:rPr lang="en-US" sz="2400" dirty="0" smtClean="0"/>
              <a:t>The first part is full OAS+ GIS. The second part is half of full CPP payment.</a:t>
            </a:r>
          </a:p>
          <a:p>
            <a:r>
              <a:rPr lang="en-US" sz="2400" dirty="0" smtClean="0"/>
              <a:t>The average CPP payment in 2018 is 664 dollars per month. Total monthly payment would be</a:t>
            </a:r>
          </a:p>
          <a:p>
            <a:r>
              <a:rPr lang="en-US" sz="2400" dirty="0"/>
              <a:t>(578.53+864.09</a:t>
            </a:r>
            <a:r>
              <a:rPr lang="en-US" sz="2400" dirty="0" smtClean="0"/>
              <a:t>) </a:t>
            </a:r>
            <a:r>
              <a:rPr lang="en-US" sz="2400" dirty="0"/>
              <a:t>+ </a:t>
            </a:r>
            <a:r>
              <a:rPr lang="en-US" sz="2400" dirty="0" smtClean="0"/>
              <a:t>664*0.5 = 1774</a:t>
            </a:r>
            <a:endParaRPr lang="en-US" sz="2400" dirty="0"/>
          </a:p>
        </p:txBody>
      </p:sp>
    </p:spTree>
    <p:extLst>
      <p:ext uri="{BB962C8B-B14F-4D97-AF65-F5344CB8AC3E}">
        <p14:creationId xmlns:p14="http://schemas.microsoft.com/office/powerpoint/2010/main" val="603639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 income: A comparison with prime time income</a:t>
            </a:r>
            <a:endParaRPr lang="en-US" dirty="0"/>
          </a:p>
        </p:txBody>
      </p:sp>
      <p:sp>
        <p:nvSpPr>
          <p:cNvPr id="3" name="Content Placeholder 2"/>
          <p:cNvSpPr>
            <a:spLocks noGrp="1"/>
          </p:cNvSpPr>
          <p:nvPr>
            <p:ph idx="1"/>
          </p:nvPr>
        </p:nvSpPr>
        <p:spPr/>
        <p:txBody>
          <a:bodyPr/>
          <a:lstStyle/>
          <a:p>
            <a:r>
              <a:rPr lang="en-US" dirty="0" smtClean="0"/>
              <a:t>The median income of a Canadian household is less than 60,000 dollar a year. If a family has two children, each person would have less than 15,000 dollars a year. </a:t>
            </a:r>
          </a:p>
          <a:p>
            <a:r>
              <a:rPr lang="en-US" dirty="0" smtClean="0"/>
              <a:t>If you are from such a family, the retirement income from government alone is higher than your income in your prime time. </a:t>
            </a:r>
          </a:p>
          <a:p>
            <a:r>
              <a:rPr lang="en-US" dirty="0" smtClean="0"/>
              <a:t>There are other sources of retirement income, such as company pensions. </a:t>
            </a:r>
            <a:endParaRPr lang="en-US" dirty="0"/>
          </a:p>
        </p:txBody>
      </p:sp>
    </p:spTree>
    <p:extLst>
      <p:ext uri="{BB962C8B-B14F-4D97-AF65-F5344CB8AC3E}">
        <p14:creationId xmlns:p14="http://schemas.microsoft.com/office/powerpoint/2010/main" val="32264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a:t>
            </a:r>
            <a:r>
              <a:rPr lang="en-US" dirty="0" smtClean="0"/>
              <a:t>Objectives </a:t>
            </a:r>
            <a:r>
              <a:rPr lang="en-US" sz="2400" dirty="0" smtClean="0"/>
              <a:t>(2 of 2)</a:t>
            </a:r>
            <a:endParaRPr lang="en-US" sz="2400" dirty="0"/>
          </a:p>
        </p:txBody>
      </p:sp>
      <p:sp>
        <p:nvSpPr>
          <p:cNvPr id="3" name="Content Placeholder 2"/>
          <p:cNvSpPr>
            <a:spLocks noGrp="1"/>
          </p:cNvSpPr>
          <p:nvPr>
            <p:ph idx="1"/>
          </p:nvPr>
        </p:nvSpPr>
        <p:spPr/>
        <p:txBody>
          <a:bodyPr/>
          <a:lstStyle/>
          <a:p>
            <a:pPr marL="256032" indent="-256032">
              <a:lnSpc>
                <a:spcPct val="90000"/>
              </a:lnSpc>
              <a:spcBef>
                <a:spcPts val="1200"/>
              </a:spcBef>
              <a:buSzPct val="100000"/>
            </a:pPr>
            <a:r>
              <a:rPr lang="en-US" dirty="0">
                <a:ea typeface="ＭＳ Ｐゴシック" pitchFamily="34" charset="-128"/>
              </a:rPr>
              <a:t>Describe types of retirement income conversion options</a:t>
            </a:r>
          </a:p>
          <a:p>
            <a:pPr marL="256032" indent="-256032">
              <a:lnSpc>
                <a:spcPct val="90000"/>
              </a:lnSpc>
              <a:spcBef>
                <a:spcPts val="1200"/>
              </a:spcBef>
              <a:buSzPct val="100000"/>
            </a:pPr>
            <a:r>
              <a:rPr lang="en-US" dirty="0">
                <a:ea typeface="ＭＳ Ｐゴシック" pitchFamily="34" charset="-128"/>
              </a:rPr>
              <a:t>Present the key decisions you must make regarding retirement plans</a:t>
            </a:r>
          </a:p>
          <a:p>
            <a:pPr marL="256032" indent="-256032">
              <a:lnSpc>
                <a:spcPct val="90000"/>
              </a:lnSpc>
              <a:spcBef>
                <a:spcPts val="1200"/>
              </a:spcBef>
              <a:buSzPct val="100000"/>
            </a:pPr>
            <a:r>
              <a:rPr lang="en-US" dirty="0">
                <a:ea typeface="ＭＳ Ｐゴシック" pitchFamily="34" charset="-128"/>
              </a:rPr>
              <a:t>Illustrate how to estimate the savings you will have in your retirement account at the time you retire</a:t>
            </a:r>
            <a:endParaRPr lang="en-US" dirty="0"/>
          </a:p>
          <a:p>
            <a:endParaRPr lang="en-US" dirty="0"/>
          </a:p>
        </p:txBody>
      </p:sp>
    </p:spTree>
    <p:extLst>
      <p:ext uri="{BB962C8B-B14F-4D97-AF65-F5344CB8AC3E}">
        <p14:creationId xmlns:p14="http://schemas.microsoft.com/office/powerpoint/2010/main" val="474734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50652"/>
          </a:xfrm>
        </p:spPr>
        <p:txBody>
          <a:bodyPr/>
          <a:lstStyle/>
          <a:p>
            <a:r>
              <a:rPr lang="en-US" dirty="0"/>
              <a:t>Registered Pension Plans</a:t>
            </a:r>
          </a:p>
        </p:txBody>
      </p:sp>
      <p:pic>
        <p:nvPicPr>
          <p:cNvPr id="3" name="Picture 2" descr="EXHIBIT 14.3 Registered Pension Plans&#10;A flow chart diagram depicts the structure of Registered Pension Plans.&#10;In the flow chart diagram, Registered Pension Plans (R P P) branches out into Defined Benefit and Defined Contribution.&#10;Defined Benefit&#10;• Employer contribution is calculated on the basis of actuarial values.&#10;• Pension benefits&#10;• Formula stipulated in the plan&#10;- Unit Benefit&#10;o Member of these plans earns a unit of pension usually expressed as a fixed percentage of earnings, for each year of credited service/participation.&#10;o Types of unit benefit plans: Final Average Earnings; Plans; Best Average Plans; Career Average Plans&#10;- Flat Benefit&#10;o Provides a fixed benefit under a formula that usually disregards the level of participants’ earnings, e.g.,  $40 per month for each year of service.&#10;&#10;Defined Contribution&#10;• The employer, and in the case of contributory plans, the employees, are committed to a specific contribution rate.&#10;• Pension benefits&#10;- Return on Investment&#10;- Contributions accumulated for each year&#10;The above two benefits are interconnected and point to the following information:&#10;o Types of defined contribution plans&#10;Money Purchase Plans: contributions are a fixed percentage of employee’s earnings, or a fixed dollar amount or a specified number of cents per year of service/participation or per hour worked.&#10;Profit Sharing Pension Plans: contributions by the employer are a proportion of the firm’s profits with a defined minimum rate equal to 1 percent of employee earnings, regardless of whether a profit has been realize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3674" y="940429"/>
            <a:ext cx="4096652" cy="5307971"/>
          </a:xfrm>
          <a:prstGeom prst="rect">
            <a:avLst/>
          </a:prstGeom>
        </p:spPr>
      </p:pic>
    </p:spTree>
    <p:extLst>
      <p:ext uri="{BB962C8B-B14F-4D97-AF65-F5344CB8AC3E}">
        <p14:creationId xmlns:p14="http://schemas.microsoft.com/office/powerpoint/2010/main" val="4913557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Percentage of employees with a registered plan through their jobs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7784732"/>
              </p:ext>
            </p:extLst>
          </p:nvPr>
        </p:nvGraphicFramePr>
        <p:xfrm>
          <a:off x="914400" y="1752600"/>
          <a:ext cx="7010400" cy="3886200"/>
        </p:xfrm>
        <a:graphic>
          <a:graphicData uri="http://schemas.openxmlformats.org/drawingml/2006/table">
            <a:tbl>
              <a:tblPr>
                <a:tableStyleId>{3B4B98B0-60AC-42C2-AFA5-B58CD77FA1E5}</a:tableStyleId>
              </a:tblPr>
              <a:tblGrid>
                <a:gridCol w="1752600">
                  <a:extLst>
                    <a:ext uri="{9D8B030D-6E8A-4147-A177-3AD203B41FA5}">
                      <a16:colId xmlns:a16="http://schemas.microsoft.com/office/drawing/2014/main" val="194920446"/>
                    </a:ext>
                  </a:extLst>
                </a:gridCol>
                <a:gridCol w="1752600">
                  <a:extLst>
                    <a:ext uri="{9D8B030D-6E8A-4147-A177-3AD203B41FA5}">
                      <a16:colId xmlns:a16="http://schemas.microsoft.com/office/drawing/2014/main" val="430068196"/>
                    </a:ext>
                  </a:extLst>
                </a:gridCol>
                <a:gridCol w="1752600">
                  <a:extLst>
                    <a:ext uri="{9D8B030D-6E8A-4147-A177-3AD203B41FA5}">
                      <a16:colId xmlns:a16="http://schemas.microsoft.com/office/drawing/2014/main" val="1510798144"/>
                    </a:ext>
                  </a:extLst>
                </a:gridCol>
                <a:gridCol w="1752600">
                  <a:extLst>
                    <a:ext uri="{9D8B030D-6E8A-4147-A177-3AD203B41FA5}">
                      <a16:colId xmlns:a16="http://schemas.microsoft.com/office/drawing/2014/main" val="119318815"/>
                    </a:ext>
                  </a:extLst>
                </a:gridCol>
              </a:tblGrid>
              <a:tr h="1438200">
                <a:tc>
                  <a:txBody>
                    <a:bodyPr/>
                    <a:lstStyle/>
                    <a:p>
                      <a:pPr algn="l" fontAlgn="b"/>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3200" u="none" strike="noStrike" dirty="0">
                          <a:effectLst/>
                        </a:rPr>
                        <a:t>Men</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3200" u="none" strike="noStrike">
                          <a:effectLst/>
                        </a:rPr>
                        <a:t>Women</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3200" u="none" strike="noStrike">
                          <a:effectLst/>
                        </a:rPr>
                        <a:t>Both</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66034662"/>
                  </a:ext>
                </a:extLst>
              </a:tr>
              <a:tr h="1224000">
                <a:tc>
                  <a:txBody>
                    <a:bodyPr/>
                    <a:lstStyle/>
                    <a:p>
                      <a:pPr algn="r" fontAlgn="b"/>
                      <a:r>
                        <a:rPr lang="en-US" sz="3200" u="none" strike="noStrike">
                          <a:effectLst/>
                        </a:rPr>
                        <a:t>1977</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dirty="0">
                          <a:effectLst/>
                        </a:rPr>
                        <a:t>52</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dirty="0">
                          <a:effectLst/>
                        </a:rPr>
                        <a:t>36</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a:effectLst/>
                        </a:rPr>
                        <a:t>46</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68243711"/>
                  </a:ext>
                </a:extLst>
              </a:tr>
              <a:tr h="1224000">
                <a:tc>
                  <a:txBody>
                    <a:bodyPr/>
                    <a:lstStyle/>
                    <a:p>
                      <a:pPr algn="r" fontAlgn="b"/>
                      <a:r>
                        <a:rPr lang="en-US" sz="3200" u="none" strike="noStrike">
                          <a:effectLst/>
                        </a:rPr>
                        <a:t>2011</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a:effectLst/>
                        </a:rPr>
                        <a:t>37</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dirty="0">
                          <a:effectLst/>
                        </a:rPr>
                        <a:t>40</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dirty="0">
                          <a:effectLst/>
                        </a:rPr>
                        <a:t>38</a:t>
                      </a:r>
                      <a:endParaRPr lang="en-US" sz="3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65176004"/>
                  </a:ext>
                </a:extLst>
              </a:tr>
            </a:tbl>
          </a:graphicData>
        </a:graphic>
      </p:graphicFrame>
    </p:spTree>
    <p:extLst>
      <p:ext uri="{BB962C8B-B14F-4D97-AF65-F5344CB8AC3E}">
        <p14:creationId xmlns:p14="http://schemas.microsoft.com/office/powerpoint/2010/main" val="3756613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of data</a:t>
            </a:r>
            <a:endParaRPr lang="en-US" dirty="0"/>
          </a:p>
        </p:txBody>
      </p:sp>
      <p:sp>
        <p:nvSpPr>
          <p:cNvPr id="3" name="Content Placeholder 2"/>
          <p:cNvSpPr>
            <a:spLocks noGrp="1"/>
          </p:cNvSpPr>
          <p:nvPr>
            <p:ph idx="1"/>
          </p:nvPr>
        </p:nvSpPr>
        <p:spPr/>
        <p:txBody>
          <a:bodyPr/>
          <a:lstStyle/>
          <a:p>
            <a:r>
              <a:rPr lang="en-US" dirty="0" smtClean="0"/>
              <a:t>A New Premium on Retirement, Globe and Mail, June 21, 2016</a:t>
            </a:r>
            <a:endParaRPr lang="en-US" dirty="0" smtClean="0">
              <a:hlinkClick r:id="rId2"/>
            </a:endParaRPr>
          </a:p>
          <a:p>
            <a:r>
              <a:rPr lang="en-US" dirty="0" smtClean="0">
                <a:hlinkClick r:id="rId2"/>
              </a:rPr>
              <a:t>https</a:t>
            </a:r>
            <a:r>
              <a:rPr lang="en-US" dirty="0">
                <a:hlinkClick r:id="rId2"/>
              </a:rPr>
              <a:t>://www.theglobeandmail.com/globe-investor/retirement/cpp-reform-whats-changing-and-how-it-will-affectyou/article30551445</a:t>
            </a:r>
            <a:r>
              <a:rPr lang="en-US" dirty="0" smtClean="0">
                <a:hlinkClick r:id="rId2"/>
              </a:rPr>
              <a:t>/</a:t>
            </a:r>
            <a:endParaRPr lang="en-US" dirty="0" smtClean="0"/>
          </a:p>
          <a:p>
            <a:endParaRPr lang="en-US" dirty="0"/>
          </a:p>
        </p:txBody>
      </p:sp>
    </p:spTree>
    <p:extLst>
      <p:ext uri="{BB962C8B-B14F-4D97-AF65-F5344CB8AC3E}">
        <p14:creationId xmlns:p14="http://schemas.microsoft.com/office/powerpoint/2010/main" val="26674546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from the Globe and Mail </a:t>
            </a:r>
            <a:r>
              <a:rPr lang="en-US" dirty="0" smtClean="0"/>
              <a:t>article, </a:t>
            </a:r>
            <a:r>
              <a:rPr lang="en-US" sz="2400" dirty="0" smtClean="0"/>
              <a:t>(1 of 2)</a:t>
            </a:r>
            <a:endParaRPr lang="en-US" sz="2400" dirty="0"/>
          </a:p>
        </p:txBody>
      </p:sp>
      <p:sp>
        <p:nvSpPr>
          <p:cNvPr id="3" name="Content Placeholder 2"/>
          <p:cNvSpPr>
            <a:spLocks noGrp="1"/>
          </p:cNvSpPr>
          <p:nvPr>
            <p:ph idx="1"/>
          </p:nvPr>
        </p:nvSpPr>
        <p:spPr/>
        <p:txBody>
          <a:bodyPr/>
          <a:lstStyle/>
          <a:p>
            <a:r>
              <a:rPr lang="en-US" dirty="0" smtClean="0"/>
              <a:t>How the increase of pension was introduced?</a:t>
            </a:r>
          </a:p>
          <a:p>
            <a:pPr lvl="1"/>
            <a:r>
              <a:rPr lang="en-US" dirty="0"/>
              <a:t>The federal finance department said the portion of earnings between $54,900 and $82,700 will have a different contribution rate for workers and employers, expected to be set at 4 per cent</a:t>
            </a:r>
            <a:r>
              <a:rPr lang="en-US" dirty="0" smtClean="0"/>
              <a:t>.</a:t>
            </a:r>
          </a:p>
          <a:p>
            <a:pPr lvl="1"/>
            <a:r>
              <a:rPr lang="en-US" dirty="0" smtClean="0"/>
              <a:t>That is not the case. The contribution rate turns out to be the </a:t>
            </a:r>
            <a:r>
              <a:rPr lang="en-US" dirty="0" smtClean="0"/>
              <a:t>same</a:t>
            </a:r>
            <a:r>
              <a:rPr lang="en-US" dirty="0"/>
              <a:t> </a:t>
            </a:r>
            <a:r>
              <a:rPr lang="en-US" dirty="0" smtClean="0"/>
              <a:t>in later years.</a:t>
            </a:r>
          </a:p>
          <a:p>
            <a:pPr lvl="1"/>
            <a:r>
              <a:rPr lang="en-US" dirty="0" smtClean="0"/>
              <a:t>The statement was made in 2016. In 2017, the contribution rate for higher portion was the same. If the government could not keep the promise made less than one year ago, how likely it will keep the promises made decades ago?</a:t>
            </a:r>
            <a:endParaRPr lang="en-US" dirty="0" smtClean="0"/>
          </a:p>
          <a:p>
            <a:endParaRPr lang="en-US" dirty="0"/>
          </a:p>
        </p:txBody>
      </p:sp>
    </p:spTree>
    <p:extLst>
      <p:ext uri="{BB962C8B-B14F-4D97-AF65-F5344CB8AC3E}">
        <p14:creationId xmlns:p14="http://schemas.microsoft.com/office/powerpoint/2010/main" val="15444536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 from the Globe and Mail article, </a:t>
            </a:r>
            <a:r>
              <a:rPr lang="en-US" sz="2400" dirty="0" smtClean="0"/>
              <a:t>(2 </a:t>
            </a:r>
            <a:r>
              <a:rPr lang="en-US" sz="2400" dirty="0"/>
              <a:t>of 2)</a:t>
            </a:r>
            <a:endParaRPr lang="en-US" dirty="0"/>
          </a:p>
        </p:txBody>
      </p:sp>
      <p:sp>
        <p:nvSpPr>
          <p:cNvPr id="3" name="Content Placeholder 2"/>
          <p:cNvSpPr>
            <a:spLocks noGrp="1"/>
          </p:cNvSpPr>
          <p:nvPr>
            <p:ph idx="1"/>
          </p:nvPr>
        </p:nvSpPr>
        <p:spPr/>
        <p:txBody>
          <a:bodyPr/>
          <a:lstStyle/>
          <a:p>
            <a:r>
              <a:rPr lang="en-US" dirty="0"/>
              <a:t>The language of benefit and cost</a:t>
            </a:r>
          </a:p>
          <a:p>
            <a:pPr lvl="1"/>
            <a:r>
              <a:rPr lang="en-US" dirty="0"/>
              <a:t>Benefit is called benefit</a:t>
            </a:r>
          </a:p>
          <a:p>
            <a:pPr lvl="1"/>
            <a:r>
              <a:rPr lang="en-US" dirty="0"/>
              <a:t>Cost is not called cost in the article. It is called funding. The title of the section is How will higher benefits be funded.</a:t>
            </a:r>
          </a:p>
          <a:p>
            <a:endParaRPr lang="en-US" dirty="0"/>
          </a:p>
        </p:txBody>
      </p:sp>
    </p:spTree>
    <p:extLst>
      <p:ext uri="{BB962C8B-B14F-4D97-AF65-F5344CB8AC3E}">
        <p14:creationId xmlns:p14="http://schemas.microsoft.com/office/powerpoint/2010/main" val="14422822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Employer-Sponsored Retirement Plans</a:t>
            </a:r>
          </a:p>
        </p:txBody>
      </p:sp>
      <p:sp>
        <p:nvSpPr>
          <p:cNvPr id="3" name="Content Placeholder 2"/>
          <p:cNvSpPr>
            <a:spLocks noGrp="1"/>
          </p:cNvSpPr>
          <p:nvPr>
            <p:ph idx="1"/>
          </p:nvPr>
        </p:nvSpPr>
        <p:spPr/>
        <p:txBody>
          <a:bodyPr/>
          <a:lstStyle/>
          <a:p>
            <a:pPr>
              <a:defRPr/>
            </a:pPr>
            <a:r>
              <a:rPr lang="en-US" dirty="0"/>
              <a:t>Defined-Benefit Pension Plans</a:t>
            </a:r>
            <a:r>
              <a:rPr lang="en-US" dirty="0">
                <a:sym typeface="Wingdings 3" charset="0"/>
              </a:rPr>
              <a:t> </a:t>
            </a:r>
          </a:p>
          <a:p>
            <a:pPr lvl="1">
              <a:defRPr/>
            </a:pPr>
            <a:r>
              <a:rPr lang="en-US" dirty="0">
                <a:sym typeface="Wingdings 3" charset="0"/>
              </a:rPr>
              <a:t>Employer-sponsored retirement plan, guarantees a specific amount of income when you retire, based on salary and years of employment, risk on employer</a:t>
            </a:r>
          </a:p>
          <a:p>
            <a:pPr lvl="1">
              <a:defRPr/>
            </a:pPr>
            <a:r>
              <a:rPr lang="en-US" dirty="0">
                <a:sym typeface="Wingdings 3" charset="0"/>
              </a:rPr>
              <a:t>May be contributory or non-contributory</a:t>
            </a:r>
          </a:p>
          <a:p>
            <a:pPr lvl="1">
              <a:defRPr/>
            </a:pPr>
            <a:r>
              <a:rPr lang="en-US" dirty="0">
                <a:sym typeface="Wingdings 3" charset="0"/>
              </a:rPr>
              <a:t>Employer contributions based on actuarial values and assumptions</a:t>
            </a:r>
          </a:p>
          <a:p>
            <a:pPr lvl="1">
              <a:defRPr/>
            </a:pPr>
            <a:r>
              <a:rPr lang="en-US" dirty="0"/>
              <a:t>Actuary reassesses the plan every three years</a:t>
            </a:r>
          </a:p>
          <a:p>
            <a:pPr lvl="1">
              <a:defRPr/>
            </a:pPr>
            <a:r>
              <a:rPr lang="en-US" dirty="0"/>
              <a:t>Employer must make at least 50% of the contributions</a:t>
            </a:r>
          </a:p>
        </p:txBody>
      </p:sp>
    </p:spTree>
    <p:extLst>
      <p:ext uri="{BB962C8B-B14F-4D97-AF65-F5344CB8AC3E}">
        <p14:creationId xmlns:p14="http://schemas.microsoft.com/office/powerpoint/2010/main" val="4913557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Defined Benefit Pension </a:t>
            </a:r>
            <a:r>
              <a:rPr lang="en-US" dirty="0" smtClean="0"/>
              <a:t>Plans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At retirement, an employee will receive a pension benefit based on a specific formula</a:t>
            </a:r>
          </a:p>
          <a:p>
            <a:pPr lvl="1">
              <a:defRPr/>
            </a:pPr>
            <a:r>
              <a:rPr lang="en-US" dirty="0"/>
              <a:t>Flat benefit plan (fixed amount based on years of service, lower amount than unit benefit)</a:t>
            </a:r>
          </a:p>
          <a:p>
            <a:pPr lvl="1">
              <a:defRPr/>
            </a:pPr>
            <a:r>
              <a:rPr lang="en-US" dirty="0"/>
              <a:t>Unit benefit plan (considers earnings and years of service)</a:t>
            </a:r>
          </a:p>
          <a:p>
            <a:pPr lvl="2">
              <a:defRPr/>
            </a:pPr>
            <a:r>
              <a:rPr lang="en-US" dirty="0"/>
              <a:t>Three types: final average, best average, career average</a:t>
            </a:r>
          </a:p>
        </p:txBody>
      </p:sp>
    </p:spTree>
    <p:extLst>
      <p:ext uri="{BB962C8B-B14F-4D97-AF65-F5344CB8AC3E}">
        <p14:creationId xmlns:p14="http://schemas.microsoft.com/office/powerpoint/2010/main" val="4913557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50652"/>
          </a:xfrm>
        </p:spPr>
        <p:txBody>
          <a:bodyPr/>
          <a:lstStyle/>
          <a:p>
            <a:r>
              <a:rPr lang="en-US" dirty="0"/>
              <a:t>Defined Benefit Plan Example</a:t>
            </a:r>
          </a:p>
        </p:txBody>
      </p:sp>
      <p:sp>
        <p:nvSpPr>
          <p:cNvPr id="7" name="Content Placeholder 6"/>
          <p:cNvSpPr>
            <a:spLocks noGrp="1"/>
          </p:cNvSpPr>
          <p:nvPr>
            <p:ph idx="1"/>
          </p:nvPr>
        </p:nvSpPr>
        <p:spPr>
          <a:xfrm>
            <a:off x="457200" y="914400"/>
            <a:ext cx="8229600" cy="2514600"/>
          </a:xfrm>
        </p:spPr>
        <p:txBody>
          <a:bodyPr/>
          <a:lstStyle/>
          <a:p>
            <a:pPr marL="0" indent="0">
              <a:buNone/>
            </a:pPr>
            <a:r>
              <a:rPr lang="en-US" sz="1800" dirty="0"/>
              <a:t>Bridgette is retiring after 30 years of employment with Barney, Smith, and Caulfield. Her </a:t>
            </a:r>
            <a:r>
              <a:rPr lang="en-US" sz="1800" dirty="0" smtClean="0"/>
              <a:t>employer-sponsored defined-benefit </a:t>
            </a:r>
            <a:r>
              <a:rPr lang="en-US" sz="1800" dirty="0"/>
              <a:t>pension plan uses a best average earnings calculation to determine her benefit amount. For each year of service, Bridgette earns an annual pension income of 1.5 percent of her best average earnings. To calculate Bridgette’s pension income, her best three consecutive years of income are taken into account. Bridgette’s best earnings years occurred at the end of her career. The table below displays her income for the last five years of her career</a:t>
            </a:r>
            <a:r>
              <a:rPr lang="en-US" sz="1800" dirty="0" smtClean="0"/>
              <a:t>.</a:t>
            </a:r>
            <a:endParaRPr lang="en-US" sz="1800" dirty="0"/>
          </a:p>
        </p:txBody>
      </p:sp>
      <p:graphicFrame>
        <p:nvGraphicFramePr>
          <p:cNvPr id="9" name="Table 8"/>
          <p:cNvGraphicFramePr>
            <a:graphicFrameLocks noGrp="1"/>
          </p:cNvGraphicFramePr>
          <p:nvPr>
            <p:extLst>
              <p:ext uri="{D42A27DB-BD31-4B8C-83A1-F6EECF244321}">
                <p14:modId xmlns:p14="http://schemas.microsoft.com/office/powerpoint/2010/main" val="2402021340"/>
              </p:ext>
            </p:extLst>
          </p:nvPr>
        </p:nvGraphicFramePr>
        <p:xfrm>
          <a:off x="457200" y="3677920"/>
          <a:ext cx="8229600" cy="741680"/>
        </p:xfrm>
        <a:graphic>
          <a:graphicData uri="http://schemas.openxmlformats.org/drawingml/2006/table">
            <a:tbl>
              <a:tblPr firstRow="1">
                <a:tableStyleId>{3B4B98B0-60AC-42C2-AFA5-B58CD77FA1E5}</a:tableStyleId>
              </a:tblPr>
              <a:tblGrid>
                <a:gridCol w="22860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tblGrid>
              <a:tr h="370840">
                <a:tc>
                  <a:txBody>
                    <a:bodyPr/>
                    <a:lstStyle/>
                    <a:p>
                      <a:pPr marL="0" marR="0">
                        <a:lnSpc>
                          <a:spcPct val="115000"/>
                        </a:lnSpc>
                        <a:spcBef>
                          <a:spcPts val="0"/>
                        </a:spcBef>
                        <a:spcAft>
                          <a:spcPts val="0"/>
                        </a:spcAft>
                      </a:pPr>
                      <a:r>
                        <a:rPr lang="en-US" sz="1600" b="1" dirty="0">
                          <a:solidFill>
                            <a:schemeClr val="bg1"/>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2013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2014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2015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2016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a:effectLst/>
                          <a:latin typeface="+mn-lt"/>
                          <a:ea typeface="Calibri"/>
                          <a:cs typeface="UniversLTStd-BoldCn"/>
                        </a:rPr>
                        <a:t>2017</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Annual Earnings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$55 000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$70 000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$90 000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$100 000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Std-Cn"/>
                        </a:rPr>
                        <a:t>$65 000</a:t>
                      </a:r>
                      <a:endParaRPr lang="en-US" sz="2800" dirty="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8" name="Content Placeholder 7"/>
          <p:cNvSpPr>
            <a:spLocks noGrp="1"/>
          </p:cNvSpPr>
          <p:nvPr>
            <p:ph idx="13"/>
          </p:nvPr>
        </p:nvSpPr>
        <p:spPr>
          <a:xfrm>
            <a:off x="457200" y="4724400"/>
            <a:ext cx="6477000" cy="1371600"/>
          </a:xfrm>
        </p:spPr>
        <p:txBody>
          <a:bodyPr/>
          <a:lstStyle/>
          <a:p>
            <a:pPr marL="0" indent="0">
              <a:buNone/>
            </a:pPr>
            <a:r>
              <a:rPr lang="en-US" sz="1800" dirty="0"/>
              <a:t>Bridgette’s best earnings years were 2014, 2015, and 2016. Her average earnings for this period were $86 667, calculated as ($70 000 + $90 000 + $100 000) ÷ 3. Her annual pension income will be $86 667 × 0.015 × 30 = $39 000</a:t>
            </a:r>
            <a:r>
              <a:rPr lang="en-US" sz="1800" dirty="0" smtClean="0"/>
              <a:t>.</a:t>
            </a:r>
            <a:endParaRPr lang="en-US" sz="1800" dirty="0"/>
          </a:p>
        </p:txBody>
      </p:sp>
    </p:spTree>
    <p:extLst>
      <p:ext uri="{BB962C8B-B14F-4D97-AF65-F5344CB8AC3E}">
        <p14:creationId xmlns:p14="http://schemas.microsoft.com/office/powerpoint/2010/main" val="4913557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Defined Benefit Pension Plans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lnSpc>
                <a:spcPct val="90000"/>
              </a:lnSpc>
            </a:pPr>
            <a:r>
              <a:rPr lang="en-US" sz="2300" dirty="0">
                <a:ea typeface="ＭＳ Ｐゴシック" pitchFamily="34" charset="-128"/>
              </a:rPr>
              <a:t>Vested: a claim to money reserved for you upon retirement, even if you leave </a:t>
            </a:r>
          </a:p>
          <a:p>
            <a:pPr lvl="1">
              <a:lnSpc>
                <a:spcPct val="90000"/>
              </a:lnSpc>
            </a:pPr>
            <a:r>
              <a:rPr lang="en-US" sz="2100" dirty="0">
                <a:ea typeface="ＭＳ Ｐゴシック" pitchFamily="34" charset="-128"/>
              </a:rPr>
              <a:t>Contributions must vest no later than two years after the employee becomes a plan member and must be used to provide retirement income</a:t>
            </a:r>
          </a:p>
          <a:p>
            <a:pPr>
              <a:lnSpc>
                <a:spcPct val="90000"/>
              </a:lnSpc>
            </a:pPr>
            <a:r>
              <a:rPr lang="en-US" sz="2300" dirty="0">
                <a:ea typeface="ＭＳ Ｐゴシック" pitchFamily="34" charset="-128"/>
              </a:rPr>
              <a:t>Vested benefits may be:</a:t>
            </a:r>
          </a:p>
          <a:p>
            <a:pPr lvl="1">
              <a:lnSpc>
                <a:spcPct val="90000"/>
              </a:lnSpc>
            </a:pPr>
            <a:r>
              <a:rPr lang="en-US" sz="2100" dirty="0">
                <a:ea typeface="ＭＳ Ｐゴシック" pitchFamily="34" charset="-128"/>
              </a:rPr>
              <a:t>Left in your former employer</a:t>
            </a:r>
            <a:r>
              <a:rPr lang="en-US" altLang="en-US" sz="2100" dirty="0">
                <a:ea typeface="ＭＳ Ｐゴシック" pitchFamily="34" charset="-128"/>
              </a:rPr>
              <a:t>’</a:t>
            </a:r>
            <a:r>
              <a:rPr lang="en-US" sz="2100" dirty="0">
                <a:ea typeface="ＭＳ Ｐゴシック" pitchFamily="34" charset="-128"/>
              </a:rPr>
              <a:t>s pension account,</a:t>
            </a:r>
          </a:p>
          <a:p>
            <a:pPr lvl="1">
              <a:lnSpc>
                <a:spcPct val="90000"/>
              </a:lnSpc>
            </a:pPr>
            <a:r>
              <a:rPr lang="en-US" sz="2100" dirty="0">
                <a:ea typeface="ＭＳ Ｐゴシック" pitchFamily="34" charset="-128"/>
              </a:rPr>
              <a:t>Transferred to your new employer, or</a:t>
            </a:r>
          </a:p>
          <a:p>
            <a:pPr lvl="1">
              <a:lnSpc>
                <a:spcPct val="90000"/>
              </a:lnSpc>
            </a:pPr>
            <a:r>
              <a:rPr lang="en-US" sz="2100" dirty="0">
                <a:ea typeface="ＭＳ Ｐゴシック" pitchFamily="34" charset="-128"/>
              </a:rPr>
              <a:t>Transferred to an individual locked-in retirement account (LIRA)</a:t>
            </a:r>
          </a:p>
          <a:p>
            <a:pPr>
              <a:lnSpc>
                <a:spcPct val="90000"/>
              </a:lnSpc>
            </a:pPr>
            <a:r>
              <a:rPr lang="en-US" sz="2300" dirty="0">
                <a:ea typeface="ＭＳ Ｐゴシック" pitchFamily="34" charset="-128"/>
              </a:rPr>
              <a:t>Similar to the Canada Pension Plan</a:t>
            </a:r>
          </a:p>
          <a:p>
            <a:pPr>
              <a:lnSpc>
                <a:spcPct val="90000"/>
              </a:lnSpc>
            </a:pPr>
            <a:r>
              <a:rPr lang="en-US" sz="2300" dirty="0">
                <a:ea typeface="ＭＳ Ｐゴシック" pitchFamily="34" charset="-128"/>
              </a:rPr>
              <a:t>Taxable benefit; </a:t>
            </a:r>
            <a:r>
              <a:rPr lang="en-US" sz="2300" dirty="0" smtClean="0">
                <a:ea typeface="ＭＳ Ｐゴシック" pitchFamily="34" charset="-128"/>
              </a:rPr>
              <a:t>employer </a:t>
            </a:r>
            <a:r>
              <a:rPr lang="en-US" sz="2300" dirty="0">
                <a:ea typeface="ＭＳ Ｐゴシック" pitchFamily="34" charset="-128"/>
              </a:rPr>
              <a:t>contributions are a deductible business expense</a:t>
            </a:r>
            <a:endParaRPr lang="en-US" sz="2300" dirty="0"/>
          </a:p>
        </p:txBody>
      </p:sp>
    </p:spTree>
    <p:extLst>
      <p:ext uri="{BB962C8B-B14F-4D97-AF65-F5344CB8AC3E}">
        <p14:creationId xmlns:p14="http://schemas.microsoft.com/office/powerpoint/2010/main" val="4913557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Defined-Contribution Pension </a:t>
            </a:r>
            <a:r>
              <a:rPr lang="en-US" dirty="0" smtClean="0"/>
              <a:t>Plans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sym typeface="Wingdings 3" charset="0"/>
              </a:rPr>
              <a:t>An employer-sponsored retirement plan where the contribution rate, not the benefit amount, is based on a specific formula</a:t>
            </a:r>
          </a:p>
          <a:p>
            <a:pPr>
              <a:defRPr/>
            </a:pPr>
            <a:r>
              <a:rPr lang="en-US" dirty="0">
                <a:sym typeface="Wingdings 3" charset="0"/>
              </a:rPr>
              <a:t>Plan may be contributory or non-contributory</a:t>
            </a:r>
          </a:p>
          <a:p>
            <a:pPr>
              <a:defRPr/>
            </a:pPr>
            <a:r>
              <a:rPr lang="en-US" dirty="0"/>
              <a:t>Pension benefits are determined by the return on investment and the contributions accumulated each year, risk on employee</a:t>
            </a:r>
          </a:p>
          <a:p>
            <a:pPr>
              <a:defRPr/>
            </a:pPr>
            <a:r>
              <a:rPr lang="en-US" dirty="0"/>
              <a:t>Flexibility to postpone savings for retirement (a disadvantage)</a:t>
            </a:r>
          </a:p>
        </p:txBody>
      </p:sp>
    </p:spTree>
    <p:extLst>
      <p:ext uri="{BB962C8B-B14F-4D97-AF65-F5344CB8AC3E}">
        <p14:creationId xmlns:p14="http://schemas.microsoft.com/office/powerpoint/2010/main" val="491355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Age Security (OAS) </a:t>
            </a:r>
            <a:r>
              <a:rPr lang="en-US" dirty="0" smtClean="0"/>
              <a:t>Program </a:t>
            </a:r>
            <a:r>
              <a:rPr lang="en-US" sz="2000" b="0" dirty="0" smtClean="0"/>
              <a:t>(1 of 2)</a:t>
            </a:r>
            <a:endParaRPr lang="en-US" b="0" dirty="0"/>
          </a:p>
        </p:txBody>
      </p:sp>
      <p:sp>
        <p:nvSpPr>
          <p:cNvPr id="3" name="Content Placeholder 2"/>
          <p:cNvSpPr>
            <a:spLocks noGrp="1"/>
          </p:cNvSpPr>
          <p:nvPr>
            <p:ph idx="1"/>
          </p:nvPr>
        </p:nvSpPr>
        <p:spPr>
          <a:xfrm>
            <a:off x="457200" y="1600200"/>
            <a:ext cx="8229600" cy="4724400"/>
          </a:xfrm>
        </p:spPr>
        <p:txBody>
          <a:bodyPr/>
          <a:lstStyle/>
          <a:p>
            <a:r>
              <a:rPr lang="en-US" sz="2700" dirty="0">
                <a:ea typeface="ＭＳ Ｐゴシック" pitchFamily="34" charset="-128"/>
              </a:rPr>
              <a:t>Federal program, from general tax revenues</a:t>
            </a:r>
          </a:p>
          <a:p>
            <a:r>
              <a:rPr lang="en-US" sz="2700" dirty="0">
                <a:ea typeface="ＭＳ Ｐゴシック" pitchFamily="34" charset="-128"/>
              </a:rPr>
              <a:t>Criteria are age and residency requirements</a:t>
            </a:r>
          </a:p>
          <a:p>
            <a:pPr lvl="1"/>
            <a:r>
              <a:rPr lang="en-US" dirty="0">
                <a:ea typeface="ＭＳ Ｐゴシック" pitchFamily="34" charset="-128"/>
              </a:rPr>
              <a:t>lived in Canada at least 40 years since turning age 18, you will receive the full OAS pension</a:t>
            </a:r>
          </a:p>
          <a:p>
            <a:pPr lvl="1"/>
            <a:r>
              <a:rPr lang="en-US" dirty="0">
                <a:ea typeface="ＭＳ Ｐゴシック" pitchFamily="34" charset="-128"/>
              </a:rPr>
              <a:t>partial pension if lived in Canada fewer than 40 years but more than 10 years since age 18</a:t>
            </a:r>
          </a:p>
          <a:p>
            <a:r>
              <a:rPr lang="en-US" sz="2700" dirty="0">
                <a:ea typeface="ＭＳ Ｐゴシック" pitchFamily="34" charset="-128"/>
              </a:rPr>
              <a:t>Age of eligibility now 65, will gradually rise to 67</a:t>
            </a:r>
          </a:p>
          <a:p>
            <a:r>
              <a:rPr lang="en-US" sz="2700" dirty="0">
                <a:ea typeface="ＭＳ Ｐゴシック" pitchFamily="34" charset="-128"/>
              </a:rPr>
              <a:t>Benefits may be deferred to up to age 70 with increase of 0.6% per month that you defer your payment</a:t>
            </a:r>
            <a:endParaRPr lang="en-US" sz="2700" dirty="0"/>
          </a:p>
        </p:txBody>
      </p:sp>
    </p:spTree>
    <p:extLst>
      <p:ext uri="{BB962C8B-B14F-4D97-AF65-F5344CB8AC3E}">
        <p14:creationId xmlns:p14="http://schemas.microsoft.com/office/powerpoint/2010/main" val="41671813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Defined-Contribution Pension Plans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In a money purchase plan, contributions are:</a:t>
            </a:r>
          </a:p>
          <a:p>
            <a:pPr lvl="1">
              <a:defRPr/>
            </a:pPr>
            <a:r>
              <a:rPr lang="en-US" dirty="0">
                <a:ea typeface="ＭＳ Ｐゴシック" pitchFamily="34" charset="-128"/>
              </a:rPr>
              <a:t>A fixed percentage of employee earnings, or</a:t>
            </a:r>
          </a:p>
          <a:p>
            <a:pPr lvl="1">
              <a:defRPr/>
            </a:pPr>
            <a:r>
              <a:rPr lang="en-US" dirty="0">
                <a:ea typeface="ＭＳ Ｐゴシック" pitchFamily="34" charset="-128"/>
              </a:rPr>
              <a:t>A fixed dollar amount, or</a:t>
            </a:r>
          </a:p>
          <a:p>
            <a:pPr lvl="1">
              <a:defRPr/>
            </a:pPr>
            <a:r>
              <a:rPr lang="en-US" dirty="0">
                <a:ea typeface="ＭＳ Ｐゴシック" pitchFamily="34" charset="-128"/>
              </a:rPr>
              <a:t>A specified number of cents per year of service or per hour worked</a:t>
            </a:r>
          </a:p>
          <a:p>
            <a:pPr>
              <a:defRPr/>
            </a:pPr>
            <a:r>
              <a:rPr lang="en-US" dirty="0">
                <a:ea typeface="ＭＳ Ｐゴシック" pitchFamily="34" charset="-128"/>
              </a:rPr>
              <a:t>In a profit sharing pension plan, contributions by the employer are a proportion of the firm</a:t>
            </a:r>
            <a:r>
              <a:rPr lang="en-US" altLang="en-US" dirty="0">
                <a:ea typeface="ＭＳ Ｐゴシック" pitchFamily="34" charset="-128"/>
              </a:rPr>
              <a:t>’</a:t>
            </a:r>
            <a:r>
              <a:rPr lang="en-US" dirty="0">
                <a:ea typeface="ＭＳ Ｐゴシック" pitchFamily="34" charset="-128"/>
              </a:rPr>
              <a:t>s profits, with a defined minimum rate equal to 1 percent of employee earnings, regardless of whether a profit has been realized (not popular)</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a Defined-Contribution Pension Plan</a:t>
            </a:r>
          </a:p>
        </p:txBody>
      </p:sp>
      <p:sp>
        <p:nvSpPr>
          <p:cNvPr id="3" name="Content Placeholder 2"/>
          <p:cNvSpPr>
            <a:spLocks noGrp="1"/>
          </p:cNvSpPr>
          <p:nvPr>
            <p:ph idx="1"/>
          </p:nvPr>
        </p:nvSpPr>
        <p:spPr/>
        <p:txBody>
          <a:bodyPr/>
          <a:lstStyle/>
          <a:p>
            <a:pPr>
              <a:defRPr/>
            </a:pPr>
            <a:r>
              <a:rPr lang="en-US" dirty="0"/>
              <a:t>Extra income above and beyond your salary</a:t>
            </a:r>
          </a:p>
          <a:p>
            <a:pPr>
              <a:defRPr/>
            </a:pPr>
            <a:r>
              <a:rPr lang="en-US" dirty="0"/>
              <a:t>Encourages you to save each pay period</a:t>
            </a:r>
          </a:p>
          <a:p>
            <a:pPr>
              <a:defRPr/>
            </a:pPr>
            <a:r>
              <a:rPr lang="en-US" dirty="0"/>
              <a:t>Contributions are tax deductible</a:t>
            </a:r>
          </a:p>
          <a:p>
            <a:pPr>
              <a:defRPr/>
            </a:pPr>
            <a:r>
              <a:rPr lang="en-US" dirty="0"/>
              <a:t>Income generated taxed when you withdraw money after you retire</a:t>
            </a:r>
          </a:p>
          <a:p>
            <a:pPr>
              <a:defRPr/>
            </a:pPr>
            <a:r>
              <a:rPr lang="en-US" dirty="0"/>
              <a:t>At retirement, likely in a lower tax bracket</a:t>
            </a:r>
          </a:p>
        </p:txBody>
      </p:sp>
    </p:spTree>
    <p:extLst>
      <p:ext uri="{BB962C8B-B14F-4D97-AF65-F5344CB8AC3E}">
        <p14:creationId xmlns:p14="http://schemas.microsoft.com/office/powerpoint/2010/main" val="4913557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Defined-Contribution Pension Plan</a:t>
            </a:r>
          </a:p>
        </p:txBody>
      </p:sp>
      <p:sp>
        <p:nvSpPr>
          <p:cNvPr id="3" name="Content Placeholder 2"/>
          <p:cNvSpPr>
            <a:spLocks noGrp="1"/>
          </p:cNvSpPr>
          <p:nvPr>
            <p:ph idx="1"/>
          </p:nvPr>
        </p:nvSpPr>
        <p:spPr/>
        <p:txBody>
          <a:bodyPr/>
          <a:lstStyle/>
          <a:p>
            <a:pPr>
              <a:spcBef>
                <a:spcPts val="1800"/>
              </a:spcBef>
              <a:defRPr/>
            </a:pPr>
            <a:r>
              <a:rPr lang="en-US" dirty="0"/>
              <a:t>Investing Funds in Your Retirement Account</a:t>
            </a:r>
          </a:p>
          <a:p>
            <a:pPr lvl="1">
              <a:defRPr/>
            </a:pPr>
            <a:r>
              <a:rPr lang="en-US" dirty="0"/>
              <a:t>Can select from a variety of mutual funds</a:t>
            </a:r>
          </a:p>
          <a:p>
            <a:pPr>
              <a:spcBef>
                <a:spcPts val="1800"/>
              </a:spcBef>
              <a:defRPr/>
            </a:pPr>
            <a:r>
              <a:rPr lang="en-US" dirty="0"/>
              <a:t>Pension Adjustment</a:t>
            </a:r>
          </a:p>
          <a:p>
            <a:pPr lvl="1">
              <a:defRPr/>
            </a:pPr>
            <a:r>
              <a:rPr lang="en-US" dirty="0"/>
              <a:t>calculates the remaining annual contribution room available to an individual after taking into account any employer-sponsored pension plan contributions</a:t>
            </a:r>
          </a:p>
          <a:p>
            <a:pPr lvl="1">
              <a:defRPr/>
            </a:pPr>
            <a:r>
              <a:rPr lang="en-US" dirty="0"/>
              <a:t>Applies to DB and DC pensions</a:t>
            </a:r>
          </a:p>
        </p:txBody>
      </p:sp>
    </p:spTree>
    <p:extLst>
      <p:ext uri="{BB962C8B-B14F-4D97-AF65-F5344CB8AC3E}">
        <p14:creationId xmlns:p14="http://schemas.microsoft.com/office/powerpoint/2010/main" val="4913557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Receiving Retirement Income from Your Employer-Sponsored Retirement Plan</a:t>
            </a:r>
          </a:p>
        </p:txBody>
      </p:sp>
      <p:sp>
        <p:nvSpPr>
          <p:cNvPr id="3" name="Content Placeholder 2"/>
          <p:cNvSpPr>
            <a:spLocks noGrp="1"/>
          </p:cNvSpPr>
          <p:nvPr>
            <p:ph idx="1"/>
          </p:nvPr>
        </p:nvSpPr>
        <p:spPr/>
        <p:txBody>
          <a:bodyPr/>
          <a:lstStyle/>
          <a:p>
            <a:pPr>
              <a:defRPr/>
            </a:pPr>
            <a:r>
              <a:rPr lang="en-US" dirty="0">
                <a:ea typeface="ＭＳ Ｐゴシック" pitchFamily="34" charset="-128"/>
              </a:rPr>
              <a:t>Normal retirement age: the age by which employees are entitled to receive 100% of the pension income they are eligible for</a:t>
            </a:r>
          </a:p>
          <a:p>
            <a:pPr lvl="1">
              <a:defRPr/>
            </a:pPr>
            <a:r>
              <a:rPr lang="en-US" dirty="0">
                <a:ea typeface="ＭＳ Ｐゴシック" pitchFamily="34" charset="-128"/>
              </a:rPr>
              <a:t>In many plans, the normal retirement age is 65</a:t>
            </a:r>
          </a:p>
          <a:p>
            <a:pPr lvl="1">
              <a:defRPr/>
            </a:pPr>
            <a:r>
              <a:rPr lang="en-US" dirty="0">
                <a:ea typeface="ＭＳ Ｐゴシック" pitchFamily="34" charset="-128"/>
              </a:rPr>
              <a:t>Some plans use combo of age and years of service</a:t>
            </a:r>
          </a:p>
          <a:p>
            <a:pPr>
              <a:defRPr/>
            </a:pPr>
            <a:r>
              <a:rPr lang="en-US" dirty="0">
                <a:ea typeface="ＭＳ Ｐゴシック" pitchFamily="34" charset="-128"/>
              </a:rPr>
              <a:t>In the event of the employee</a:t>
            </a:r>
            <a:r>
              <a:rPr lang="en-US" altLang="en-US" dirty="0">
                <a:ea typeface="ＭＳ Ｐゴシック" pitchFamily="34" charset="-128"/>
              </a:rPr>
              <a:t>’</a:t>
            </a:r>
            <a:r>
              <a:rPr lang="en-US" dirty="0">
                <a:ea typeface="ＭＳ Ｐゴシック" pitchFamily="34" charset="-128"/>
              </a:rPr>
              <a:t>s premature death, a reduced pension is often paid to a surviving spouse</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Receiving Retirement Income</a:t>
            </a:r>
          </a:p>
        </p:txBody>
      </p:sp>
      <p:sp>
        <p:nvSpPr>
          <p:cNvPr id="3" name="Content Placeholder 2"/>
          <p:cNvSpPr>
            <a:spLocks noGrp="1"/>
          </p:cNvSpPr>
          <p:nvPr>
            <p:ph idx="1"/>
          </p:nvPr>
        </p:nvSpPr>
        <p:spPr/>
        <p:txBody>
          <a:bodyPr/>
          <a:lstStyle/>
          <a:p>
            <a:pPr>
              <a:defRPr/>
            </a:pPr>
            <a:r>
              <a:rPr lang="en-US" dirty="0">
                <a:ea typeface="ＭＳ Ｐゴシック" pitchFamily="34" charset="-128"/>
              </a:rPr>
              <a:t>Options with respect to pension income:</a:t>
            </a:r>
          </a:p>
          <a:p>
            <a:pPr lvl="1">
              <a:defRPr/>
            </a:pPr>
            <a:r>
              <a:rPr lang="en-US" dirty="0">
                <a:ea typeface="ＭＳ Ｐゴシック" pitchFamily="34" charset="-128"/>
              </a:rPr>
              <a:t>Paid as a single life income or as a joint-and-survivor life income</a:t>
            </a:r>
          </a:p>
          <a:p>
            <a:pPr lvl="1">
              <a:defRPr/>
            </a:pPr>
            <a:r>
              <a:rPr lang="en-US" dirty="0">
                <a:ea typeface="ＭＳ Ｐゴシック" pitchFamily="34" charset="-128"/>
              </a:rPr>
              <a:t>In most cases, a retiring employee can choose a pension guarantee that will provide a pension income for a certain number of years</a:t>
            </a:r>
          </a:p>
          <a:p>
            <a:pPr lvl="2">
              <a:defRPr/>
            </a:pPr>
            <a:r>
              <a:rPr lang="en-US" dirty="0">
                <a:ea typeface="ＭＳ Ｐゴシック" pitchFamily="34" charset="-128"/>
              </a:rPr>
              <a:t>Employee dies before the end of the guaranteed period, any remaining pension payable will be paid to a named beneficiary or to the employee</a:t>
            </a:r>
            <a:r>
              <a:rPr lang="en-US" altLang="en-US" dirty="0">
                <a:ea typeface="ＭＳ Ｐゴシック" pitchFamily="34" charset="-128"/>
              </a:rPr>
              <a:t>’</a:t>
            </a:r>
            <a:r>
              <a:rPr lang="en-US" dirty="0">
                <a:ea typeface="ＭＳ Ｐゴシック" pitchFamily="34" charset="-128"/>
              </a:rPr>
              <a:t>s estate</a:t>
            </a:r>
          </a:p>
          <a:p>
            <a:pPr lvl="1">
              <a:defRPr/>
            </a:pPr>
            <a:r>
              <a:rPr lang="en-US" dirty="0">
                <a:ea typeface="ＭＳ Ｐゴシック" pitchFamily="34" charset="-128"/>
              </a:rPr>
              <a:t>Defined-contribution pension plans tend to be more flexible </a:t>
            </a:r>
            <a:r>
              <a:rPr lang="en-US" dirty="0" smtClean="0">
                <a:ea typeface="ＭＳ Ｐゴシック" pitchFamily="34" charset="-128"/>
              </a:rPr>
              <a:t>options</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Pension Splitting</a:t>
            </a:r>
          </a:p>
        </p:txBody>
      </p:sp>
      <p:sp>
        <p:nvSpPr>
          <p:cNvPr id="3" name="Content Placeholder 2"/>
          <p:cNvSpPr>
            <a:spLocks noGrp="1"/>
          </p:cNvSpPr>
          <p:nvPr>
            <p:ph idx="1"/>
          </p:nvPr>
        </p:nvSpPr>
        <p:spPr/>
        <p:txBody>
          <a:bodyPr/>
          <a:lstStyle/>
          <a:p>
            <a:pPr>
              <a:defRPr/>
            </a:pPr>
            <a:r>
              <a:rPr lang="en-US" dirty="0"/>
              <a:t>Allows income eligible for the pension income tax credit to be split with a spouse or common-law partner</a:t>
            </a:r>
          </a:p>
          <a:p>
            <a:pPr>
              <a:defRPr/>
            </a:pPr>
            <a:r>
              <a:rPr lang="en-US" dirty="0"/>
              <a:t>Types of income that can be split:</a:t>
            </a:r>
          </a:p>
          <a:p>
            <a:pPr lvl="1">
              <a:defRPr/>
            </a:pPr>
            <a:r>
              <a:rPr lang="en-US" dirty="0"/>
              <a:t>Pension from a registered pension plan (RPP)</a:t>
            </a:r>
          </a:p>
          <a:p>
            <a:pPr lvl="1">
              <a:defRPr/>
            </a:pPr>
            <a:r>
              <a:rPr lang="en-US" dirty="0"/>
              <a:t>Income from an RRSP annuity</a:t>
            </a:r>
          </a:p>
          <a:p>
            <a:pPr lvl="1">
              <a:defRPr/>
            </a:pPr>
            <a:r>
              <a:rPr lang="en-US" dirty="0"/>
              <a:t>Income from a registered retirement income fund (RRIF)</a:t>
            </a:r>
          </a:p>
        </p:txBody>
      </p:sp>
    </p:spTree>
    <p:extLst>
      <p:ext uri="{BB962C8B-B14F-4D97-AF65-F5344CB8AC3E}">
        <p14:creationId xmlns:p14="http://schemas.microsoft.com/office/powerpoint/2010/main" val="4913557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a:t>Pension Splitting Example</a:t>
            </a:r>
          </a:p>
        </p:txBody>
      </p:sp>
      <p:sp>
        <p:nvSpPr>
          <p:cNvPr id="3" name="Content Placeholder 2"/>
          <p:cNvSpPr>
            <a:spLocks noGrp="1"/>
          </p:cNvSpPr>
          <p:nvPr>
            <p:ph idx="1"/>
          </p:nvPr>
        </p:nvSpPr>
        <p:spPr>
          <a:xfrm>
            <a:off x="457200" y="1371600"/>
            <a:ext cx="8229600" cy="4572000"/>
          </a:xfrm>
        </p:spPr>
        <p:txBody>
          <a:bodyPr/>
          <a:lstStyle/>
          <a:p>
            <a:pPr marL="0" indent="0">
              <a:buNone/>
            </a:pPr>
            <a:r>
              <a:rPr lang="en-US" sz="2200" dirty="0"/>
              <a:t>Dominic, age 65, has been a member of a defined-benefit pension plan for the past 35 years. Now that he has reached normal retirement age, Dominic would like to receive his regular pension income. His employer calculates his pension benefit to be $3000 per month. In addition, if Dominic dies before his spouse, </a:t>
            </a:r>
            <a:r>
              <a:rPr lang="en-US" sz="2200" dirty="0" err="1"/>
              <a:t>Lisette</a:t>
            </a:r>
            <a:r>
              <a:rPr lang="en-US" sz="2200" dirty="0"/>
              <a:t>, she will receive 60 percent of the pension that Dominic was receiving. Prior to 2010, Dominic’s pension benefit of $36 000 per year would have been recorded as his pension income and taxed accordingly. Under the new guidelines for the taxation of pension income, half of the pension income received by Dominic may be deducted from his tax return and included on </a:t>
            </a:r>
            <a:r>
              <a:rPr lang="en-US" sz="2200" dirty="0" err="1"/>
              <a:t>Lisette’s</a:t>
            </a:r>
            <a:r>
              <a:rPr lang="en-US" sz="2200" dirty="0"/>
              <a:t> tax return. Assuming that they have no other income, Dominic and </a:t>
            </a:r>
            <a:r>
              <a:rPr lang="en-US" sz="2200" dirty="0" err="1"/>
              <a:t>Lisette</a:t>
            </a:r>
            <a:r>
              <a:rPr lang="en-US" sz="2200" dirty="0"/>
              <a:t> will each pay tax based on an annual income of $18 000.</a:t>
            </a:r>
          </a:p>
        </p:txBody>
      </p:sp>
    </p:spTree>
    <p:extLst>
      <p:ext uri="{BB962C8B-B14F-4D97-AF65-F5344CB8AC3E}">
        <p14:creationId xmlns:p14="http://schemas.microsoft.com/office/powerpoint/2010/main" val="4913557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Registered Retirement Savings Plans (RRSPs)</a:t>
            </a:r>
          </a:p>
        </p:txBody>
      </p:sp>
      <p:sp>
        <p:nvSpPr>
          <p:cNvPr id="3" name="Content Placeholder 2"/>
          <p:cNvSpPr>
            <a:spLocks noGrp="1"/>
          </p:cNvSpPr>
          <p:nvPr>
            <p:ph idx="1"/>
          </p:nvPr>
        </p:nvSpPr>
        <p:spPr/>
        <p:txBody>
          <a:bodyPr/>
          <a:lstStyle/>
          <a:p>
            <a:r>
              <a:rPr lang="en-US" dirty="0">
                <a:ea typeface="ＭＳ Ｐゴシック" pitchFamily="34" charset="-128"/>
              </a:rPr>
              <a:t>A private pension that enables you to save for your retirement on a tax-deferred basis</a:t>
            </a:r>
          </a:p>
          <a:p>
            <a:r>
              <a:rPr lang="en-US" dirty="0">
                <a:ea typeface="ＭＳ Ｐゴシック" pitchFamily="34" charset="-128"/>
              </a:rPr>
              <a:t>Contributions are tax deductible</a:t>
            </a:r>
          </a:p>
          <a:p>
            <a:r>
              <a:rPr lang="en-US" dirty="0">
                <a:ea typeface="ＭＳ Ｐゴシック" pitchFamily="34" charset="-128"/>
              </a:rPr>
              <a:t>Income earned on your investments is not taxed until you withdraw money at retirement</a:t>
            </a:r>
          </a:p>
          <a:p>
            <a:r>
              <a:rPr lang="en-US" dirty="0">
                <a:ea typeface="ＭＳ Ｐゴシック" pitchFamily="34" charset="-128"/>
              </a:rPr>
              <a:t>Any Canadian citizen aged 71 years or younger with an earned income can contribute </a:t>
            </a:r>
          </a:p>
          <a:p>
            <a:r>
              <a:rPr lang="en-US" dirty="0">
                <a:ea typeface="ＭＳ Ｐゴシック" pitchFamily="34" charset="-128"/>
              </a:rPr>
              <a:t>Any withdrawal is subject to income tax</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RRSP Account Types</a:t>
            </a:r>
          </a:p>
        </p:txBody>
      </p:sp>
      <p:sp>
        <p:nvSpPr>
          <p:cNvPr id="3" name="Content Placeholder 2"/>
          <p:cNvSpPr>
            <a:spLocks noGrp="1"/>
          </p:cNvSpPr>
          <p:nvPr>
            <p:ph idx="1"/>
          </p:nvPr>
        </p:nvSpPr>
        <p:spPr>
          <a:xfrm>
            <a:off x="457200" y="1600200"/>
            <a:ext cx="8229600" cy="4800600"/>
          </a:xfrm>
        </p:spPr>
        <p:txBody>
          <a:bodyPr/>
          <a:lstStyle/>
          <a:p>
            <a:pPr>
              <a:lnSpc>
                <a:spcPct val="90000"/>
              </a:lnSpc>
              <a:spcBef>
                <a:spcPts val="1200"/>
              </a:spcBef>
            </a:pPr>
            <a:r>
              <a:rPr lang="en-US" sz="2600" dirty="0">
                <a:ea typeface="ＭＳ Ｐゴシック" pitchFamily="34" charset="-128"/>
              </a:rPr>
              <a:t>Individual RRSP</a:t>
            </a:r>
          </a:p>
          <a:p>
            <a:pPr lvl="1">
              <a:lnSpc>
                <a:spcPct val="90000"/>
              </a:lnSpc>
            </a:pPr>
            <a:r>
              <a:rPr lang="en-US" dirty="0">
                <a:ea typeface="ＭＳ Ｐゴシック" pitchFamily="34" charset="-128"/>
              </a:rPr>
              <a:t>Money invested in investment instruments offered where you opened the account</a:t>
            </a:r>
          </a:p>
          <a:p>
            <a:pPr>
              <a:lnSpc>
                <a:spcPct val="90000"/>
              </a:lnSpc>
              <a:spcBef>
                <a:spcPts val="1200"/>
              </a:spcBef>
            </a:pPr>
            <a:r>
              <a:rPr lang="en-US" sz="2600" dirty="0">
                <a:ea typeface="ＭＳ Ｐゴシック" pitchFamily="34" charset="-128"/>
              </a:rPr>
              <a:t>Self-directed RRSP</a:t>
            </a:r>
          </a:p>
          <a:p>
            <a:pPr lvl="1">
              <a:lnSpc>
                <a:spcPct val="90000"/>
              </a:lnSpc>
            </a:pPr>
            <a:r>
              <a:rPr lang="en-US" dirty="0">
                <a:ea typeface="ＭＳ Ｐゴシック" pitchFamily="34" charset="-128"/>
              </a:rPr>
              <a:t>Variety of investments within one plan (mutual funds, stocks, bonds)</a:t>
            </a:r>
          </a:p>
          <a:p>
            <a:pPr lvl="1">
              <a:lnSpc>
                <a:spcPct val="90000"/>
              </a:lnSpc>
            </a:pPr>
            <a:r>
              <a:rPr lang="en-US" dirty="0">
                <a:ea typeface="ＭＳ Ｐゴシック" pitchFamily="34" charset="-128"/>
              </a:rPr>
              <a:t>More costly to administer</a:t>
            </a:r>
          </a:p>
          <a:p>
            <a:pPr>
              <a:lnSpc>
                <a:spcPct val="90000"/>
              </a:lnSpc>
              <a:spcBef>
                <a:spcPts val="1200"/>
              </a:spcBef>
            </a:pPr>
            <a:r>
              <a:rPr lang="en-US" sz="2600" dirty="0" smtClean="0">
                <a:ea typeface="ＭＳ Ｐゴシック" pitchFamily="34" charset="-128"/>
              </a:rPr>
              <a:t>Group RRSP</a:t>
            </a:r>
            <a:endParaRPr lang="en-US" sz="2600" dirty="0">
              <a:ea typeface="ＭＳ Ｐゴシック" pitchFamily="34" charset="-128"/>
            </a:endParaRPr>
          </a:p>
          <a:p>
            <a:pPr lvl="1">
              <a:lnSpc>
                <a:spcPct val="90000"/>
              </a:lnSpc>
            </a:pPr>
            <a:r>
              <a:rPr lang="en-US" dirty="0">
                <a:ea typeface="ＭＳ Ｐゴシック" pitchFamily="34" charset="-128"/>
              </a:rPr>
              <a:t>Series of individual RRSPs administered through one employer/association</a:t>
            </a:r>
          </a:p>
          <a:p>
            <a:pPr lvl="1">
              <a:lnSpc>
                <a:spcPct val="90000"/>
              </a:lnSpc>
            </a:pPr>
            <a:r>
              <a:rPr lang="en-US" dirty="0">
                <a:ea typeface="ＭＳ Ｐゴシック" pitchFamily="34" charset="-128"/>
              </a:rPr>
              <a:t>Alternative to employer-sponsored pension plans </a:t>
            </a:r>
          </a:p>
          <a:p>
            <a:pPr lvl="1">
              <a:lnSpc>
                <a:spcPct val="90000"/>
              </a:lnSpc>
            </a:pPr>
            <a:r>
              <a:rPr lang="en-US" dirty="0">
                <a:ea typeface="ＭＳ Ｐゴシック" pitchFamily="34" charset="-128"/>
              </a:rPr>
              <a:t>Employer contributions not required</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RRSP Qualified </a:t>
            </a:r>
            <a:r>
              <a:rPr lang="en-US" dirty="0" smtClean="0"/>
              <a:t>Investments</a:t>
            </a:r>
            <a:endParaRPr lang="en-US" dirty="0"/>
          </a:p>
        </p:txBody>
      </p:sp>
      <p:sp>
        <p:nvSpPr>
          <p:cNvPr id="3" name="Content Placeholder 2"/>
          <p:cNvSpPr>
            <a:spLocks noGrp="1"/>
          </p:cNvSpPr>
          <p:nvPr>
            <p:ph idx="1"/>
          </p:nvPr>
        </p:nvSpPr>
        <p:spPr/>
        <p:txBody>
          <a:bodyPr/>
          <a:lstStyle/>
          <a:p>
            <a:pPr>
              <a:lnSpc>
                <a:spcPct val="90000"/>
              </a:lnSpc>
              <a:defRPr/>
            </a:pPr>
            <a:r>
              <a:rPr lang="en-US" sz="2600" dirty="0"/>
              <a:t>Cash, GICs, and other short-term deposits</a:t>
            </a:r>
          </a:p>
          <a:p>
            <a:pPr>
              <a:lnSpc>
                <a:spcPct val="90000"/>
              </a:lnSpc>
              <a:defRPr/>
            </a:pPr>
            <a:r>
              <a:rPr lang="en-US" sz="2600" dirty="0"/>
              <a:t>Individual stocks and bonds that are listed on an exchange</a:t>
            </a:r>
          </a:p>
          <a:p>
            <a:pPr>
              <a:lnSpc>
                <a:spcPct val="90000"/>
              </a:lnSpc>
              <a:defRPr/>
            </a:pPr>
            <a:r>
              <a:rPr lang="en-US" sz="2600" dirty="0"/>
              <a:t>Mutual and index funds</a:t>
            </a:r>
          </a:p>
          <a:p>
            <a:pPr>
              <a:lnSpc>
                <a:spcPct val="90000"/>
              </a:lnSpc>
              <a:defRPr/>
            </a:pPr>
            <a:r>
              <a:rPr lang="en-US" sz="2600" dirty="0"/>
              <a:t>Annuities</a:t>
            </a:r>
          </a:p>
          <a:p>
            <a:pPr>
              <a:lnSpc>
                <a:spcPct val="90000"/>
              </a:lnSpc>
              <a:defRPr/>
            </a:pPr>
            <a:r>
              <a:rPr lang="en-US" sz="2600" dirty="0"/>
              <a:t>Warrants, rights, and options</a:t>
            </a:r>
          </a:p>
          <a:p>
            <a:pPr>
              <a:lnSpc>
                <a:spcPct val="90000"/>
              </a:lnSpc>
              <a:defRPr/>
            </a:pPr>
            <a:r>
              <a:rPr lang="en-US" sz="2600" dirty="0"/>
              <a:t>Royalty and limited partnership units</a:t>
            </a:r>
          </a:p>
          <a:p>
            <a:pPr>
              <a:lnSpc>
                <a:spcPct val="90000"/>
              </a:lnSpc>
              <a:defRPr/>
            </a:pPr>
            <a:r>
              <a:rPr lang="en-US" sz="2600" dirty="0"/>
              <a:t>Mortgages (under specific circumstances)</a:t>
            </a:r>
          </a:p>
          <a:p>
            <a:pPr>
              <a:lnSpc>
                <a:spcPct val="90000"/>
              </a:lnSpc>
              <a:defRPr/>
            </a:pPr>
            <a:r>
              <a:rPr lang="en-US" sz="2600" dirty="0"/>
              <a:t>Investment-grade bullion, coins, bars, and certificates</a:t>
            </a:r>
          </a:p>
        </p:txBody>
      </p:sp>
    </p:spTree>
    <p:extLst>
      <p:ext uri="{BB962C8B-B14F-4D97-AF65-F5344CB8AC3E}">
        <p14:creationId xmlns:p14="http://schemas.microsoft.com/office/powerpoint/2010/main" val="491355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Age Security (OAS) Program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Maximum monthly OAS pension for the period April 2017 to June 2017 was $578.53</a:t>
            </a:r>
          </a:p>
          <a:p>
            <a:r>
              <a:rPr lang="en-US" dirty="0">
                <a:ea typeface="ＭＳ Ｐゴシック" pitchFamily="34" charset="-128"/>
              </a:rPr>
              <a:t>OAS </a:t>
            </a:r>
            <a:r>
              <a:rPr lang="en-US" dirty="0" err="1">
                <a:ea typeface="ＭＳ Ｐゴシック" pitchFamily="34" charset="-128"/>
              </a:rPr>
              <a:t>Clawback</a:t>
            </a:r>
            <a:endParaRPr lang="en-US" dirty="0">
              <a:ea typeface="ＭＳ Ｐゴシック" pitchFamily="34" charset="-128"/>
            </a:endParaRPr>
          </a:p>
          <a:p>
            <a:pPr lvl="1"/>
            <a:r>
              <a:rPr lang="en-US" dirty="0">
                <a:ea typeface="ＭＳ Ｐゴシック" pitchFamily="34" charset="-128"/>
              </a:rPr>
              <a:t>OAS benefits are subject to a </a:t>
            </a:r>
            <a:r>
              <a:rPr lang="en-US" altLang="en-US" dirty="0">
                <a:ea typeface="ＭＳ Ｐゴシック" pitchFamily="34" charset="-128"/>
              </a:rPr>
              <a:t>“</a:t>
            </a:r>
            <a:r>
              <a:rPr lang="en-US" dirty="0">
                <a:ea typeface="ＭＳ Ｐゴシック" pitchFamily="34" charset="-128"/>
              </a:rPr>
              <a:t>means test</a:t>
            </a:r>
            <a:r>
              <a:rPr lang="en-US" altLang="en-US" dirty="0">
                <a:ea typeface="ＭＳ Ｐゴシック" pitchFamily="34" charset="-128"/>
              </a:rPr>
              <a:t>”</a:t>
            </a:r>
            <a:endParaRPr lang="en-US" dirty="0">
              <a:ea typeface="ＭＳ Ｐゴシック" pitchFamily="34" charset="-128"/>
            </a:endParaRPr>
          </a:p>
          <a:p>
            <a:pPr lvl="1"/>
            <a:r>
              <a:rPr lang="en-US" dirty="0">
                <a:ea typeface="ＭＳ Ｐゴシック" pitchFamily="34" charset="-128"/>
              </a:rPr>
              <a:t>If your income exceeds a certain amount, the benefits you will receive from the OAS program will be reduced</a:t>
            </a:r>
          </a:p>
          <a:p>
            <a:pPr lvl="1"/>
            <a:r>
              <a:rPr lang="en-US" dirty="0">
                <a:ea typeface="ＭＳ Ｐゴシック" pitchFamily="34" charset="-128"/>
              </a:rPr>
              <a:t>In 2017, the OAS pension was reduced by $0.15 for every dollar of net income above $74 788, at $119 615, full repayment </a:t>
            </a:r>
            <a:r>
              <a:rPr lang="en-US" dirty="0" smtClean="0">
                <a:ea typeface="ＭＳ Ｐゴシック" pitchFamily="34" charset="-128"/>
              </a:rPr>
              <a:t>required</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Can I Contribute?</a:t>
            </a:r>
          </a:p>
        </p:txBody>
      </p:sp>
      <p:sp>
        <p:nvSpPr>
          <p:cNvPr id="3" name="Content Placeholder 2"/>
          <p:cNvSpPr>
            <a:spLocks noGrp="1"/>
          </p:cNvSpPr>
          <p:nvPr>
            <p:ph idx="1"/>
          </p:nvPr>
        </p:nvSpPr>
        <p:spPr>
          <a:xfrm>
            <a:off x="457200" y="1600200"/>
            <a:ext cx="7772400" cy="4724400"/>
          </a:xfrm>
        </p:spPr>
        <p:txBody>
          <a:bodyPr/>
          <a:lstStyle/>
          <a:p>
            <a:pPr>
              <a:lnSpc>
                <a:spcPct val="90000"/>
              </a:lnSpc>
              <a:defRPr/>
            </a:pPr>
            <a:r>
              <a:rPr lang="en-US" sz="2600" dirty="0"/>
              <a:t>Maximum RRSP contribution limit for 2017 </a:t>
            </a:r>
            <a:r>
              <a:rPr lang="en-US" sz="2600" dirty="0" smtClean="0"/>
              <a:t>was $</a:t>
            </a:r>
            <a:r>
              <a:rPr lang="en-US" sz="2600" dirty="0"/>
              <a:t>26 010</a:t>
            </a:r>
          </a:p>
          <a:p>
            <a:pPr>
              <a:lnSpc>
                <a:spcPct val="90000"/>
              </a:lnSpc>
              <a:defRPr/>
            </a:pPr>
            <a:r>
              <a:rPr lang="en-US" sz="2600" dirty="0"/>
              <a:t>To determine the specific limit that applies for 2017, multiply your 2016 income by 18 percent</a:t>
            </a:r>
          </a:p>
          <a:p>
            <a:pPr>
              <a:lnSpc>
                <a:spcPct val="90000"/>
              </a:lnSpc>
              <a:defRPr/>
            </a:pPr>
            <a:r>
              <a:rPr lang="en-US" sz="2600" dirty="0"/>
              <a:t>If you are, or were, a member of an employer-sponsored pension plan, you must take into account your pension adjustment</a:t>
            </a:r>
          </a:p>
          <a:p>
            <a:pPr>
              <a:lnSpc>
                <a:spcPct val="90000"/>
              </a:lnSpc>
              <a:defRPr/>
            </a:pPr>
            <a:r>
              <a:rPr lang="en-US" sz="2600" dirty="0"/>
              <a:t>If you contribute less than your RRSP contribution limit, you can carry forward the balance and contribute this amount in future years</a:t>
            </a:r>
          </a:p>
          <a:p>
            <a:pPr>
              <a:lnSpc>
                <a:spcPct val="90000"/>
              </a:lnSpc>
              <a:defRPr/>
            </a:pPr>
            <a:r>
              <a:rPr lang="en-US" sz="2600" dirty="0"/>
              <a:t>Can contribute up to year you turn age 71</a:t>
            </a:r>
          </a:p>
        </p:txBody>
      </p:sp>
    </p:spTree>
    <p:extLst>
      <p:ext uri="{BB962C8B-B14F-4D97-AF65-F5344CB8AC3E}">
        <p14:creationId xmlns:p14="http://schemas.microsoft.com/office/powerpoint/2010/main" val="4913557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Spousal RRSPs</a:t>
            </a:r>
          </a:p>
        </p:txBody>
      </p:sp>
      <p:sp>
        <p:nvSpPr>
          <p:cNvPr id="3" name="Content Placeholder 2"/>
          <p:cNvSpPr>
            <a:spLocks noGrp="1"/>
          </p:cNvSpPr>
          <p:nvPr>
            <p:ph idx="1"/>
          </p:nvPr>
        </p:nvSpPr>
        <p:spPr/>
        <p:txBody>
          <a:bodyPr/>
          <a:lstStyle/>
          <a:p>
            <a:pPr>
              <a:defRPr/>
            </a:pPr>
            <a:r>
              <a:rPr lang="en-US" dirty="0"/>
              <a:t>A type of RRSP where one spouse contributes and the other is the beneficiary</a:t>
            </a:r>
          </a:p>
          <a:p>
            <a:pPr>
              <a:defRPr/>
            </a:pPr>
            <a:r>
              <a:rPr lang="en-US" dirty="0"/>
              <a:t>Advantages:</a:t>
            </a:r>
          </a:p>
          <a:p>
            <a:pPr lvl="1">
              <a:defRPr/>
            </a:pPr>
            <a:r>
              <a:rPr lang="en-US" dirty="0"/>
              <a:t>Allows the higher income spouse to receive a tax deduction for contributions</a:t>
            </a:r>
          </a:p>
          <a:p>
            <a:pPr lvl="1">
              <a:defRPr/>
            </a:pPr>
            <a:r>
              <a:rPr lang="en-US" dirty="0"/>
              <a:t>Provide a useful income-splitting tool</a:t>
            </a:r>
          </a:p>
          <a:p>
            <a:pPr lvl="1">
              <a:defRPr/>
            </a:pPr>
            <a:r>
              <a:rPr lang="en-US" dirty="0"/>
              <a:t>A spouse who has passed age 71 can still contribute to a spousal RRSP for his or her younger spouse</a:t>
            </a:r>
          </a:p>
        </p:txBody>
      </p:sp>
    </p:spTree>
    <p:extLst>
      <p:ext uri="{BB962C8B-B14F-4D97-AF65-F5344CB8AC3E}">
        <p14:creationId xmlns:p14="http://schemas.microsoft.com/office/powerpoint/2010/main" val="4913557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26852"/>
          </a:xfrm>
        </p:spPr>
        <p:txBody>
          <a:bodyPr/>
          <a:lstStyle/>
          <a:p>
            <a:r>
              <a:rPr lang="en-US" dirty="0"/>
              <a:t>Spousal RRSP Example</a:t>
            </a:r>
          </a:p>
        </p:txBody>
      </p:sp>
      <p:sp>
        <p:nvSpPr>
          <p:cNvPr id="3" name="Content Placeholder 2"/>
          <p:cNvSpPr>
            <a:spLocks noGrp="1"/>
          </p:cNvSpPr>
          <p:nvPr>
            <p:ph idx="1"/>
          </p:nvPr>
        </p:nvSpPr>
        <p:spPr>
          <a:xfrm>
            <a:off x="457200" y="914400"/>
            <a:ext cx="8229600" cy="5334000"/>
          </a:xfrm>
        </p:spPr>
        <p:txBody>
          <a:bodyPr/>
          <a:lstStyle/>
          <a:p>
            <a:pPr marL="0" indent="0">
              <a:buNone/>
            </a:pPr>
            <a:r>
              <a:rPr lang="en-US" sz="1900" dirty="0"/>
              <a:t>Pasquale is a 40-year-old self-employed accountant. His 2016 earned income was $150 000. Based on this income, Pasquale is eligible to contribute $26 010 to his RRSP in 2017. Pasquale’s spouse, Roberta, is a 35-year-old stay-at-home mom. Prior to 2016, Roberta also worked as an accountant for a public firm. After the birth of their second child, the couple decided that Roberta should stay at home until this youngest child starts kindergarten. At present, they each have $200 000 in their RRSP plans, and neither of them has any carry-forward room. To maintain similar-sized retirement plans, Pasquale has decided to open a spousal RRSP. He will split his 2017 contribution in half by contributing $13 005 to his personal RRSP and $13 005 to a spousal RRSP. Once he has completed this transaction, Pasquale will have $213 005 in his RRSP plan while Roberta will have $200 000 in her RRSP plan, plus an additional $13 005 in a spousal RRSP. As a result of these transactions, Pasquale will have a $26 010 tax deduction and the couple will maintain RRSP accounts of similar size. They will continue to use this strategy until Roberta returns to the workforce. In the year that Pasquale turns age 72, he will still be able to make spousal RRSP contributions since Roberta will only be 67 years old.</a:t>
            </a:r>
          </a:p>
          <a:p>
            <a:endParaRPr lang="en-US" sz="1900" dirty="0"/>
          </a:p>
        </p:txBody>
      </p:sp>
    </p:spTree>
    <p:extLst>
      <p:ext uri="{BB962C8B-B14F-4D97-AF65-F5344CB8AC3E}">
        <p14:creationId xmlns:p14="http://schemas.microsoft.com/office/powerpoint/2010/main" val="4913557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Tax-Free Withdrawals from an </a:t>
            </a:r>
            <a:r>
              <a:rPr lang="en-US" dirty="0" smtClean="0"/>
              <a:t>RRSP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ea typeface="ＭＳ Ｐゴシック" pitchFamily="34" charset="-128"/>
              </a:rPr>
              <a:t>Home Buyers</a:t>
            </a:r>
            <a:r>
              <a:rPr lang="en-US" altLang="en-US" dirty="0">
                <a:ea typeface="ＭＳ Ｐゴシック" pitchFamily="34" charset="-128"/>
              </a:rPr>
              <a:t>’</a:t>
            </a:r>
            <a:r>
              <a:rPr lang="en-US" dirty="0">
                <a:ea typeface="ＭＳ Ｐゴシック" pitchFamily="34" charset="-128"/>
              </a:rPr>
              <a:t> Plan (HBP): a tax-free RRSP withdrawal that is available to Canadians who would like to buy their first home</a:t>
            </a:r>
          </a:p>
          <a:p>
            <a:pPr lvl="1">
              <a:defRPr/>
            </a:pPr>
            <a:r>
              <a:rPr lang="en-US" dirty="0">
                <a:ea typeface="ＭＳ Ｐゴシック" pitchFamily="34" charset="-128"/>
              </a:rPr>
              <a:t>First-time home buyer : you or your spouse or common-law partner have not owned a home as a principal residence in the four years preceding the year of withdrawal</a:t>
            </a:r>
          </a:p>
          <a:p>
            <a:pPr lvl="1">
              <a:defRPr/>
            </a:pPr>
            <a:r>
              <a:rPr lang="en-US" dirty="0">
                <a:ea typeface="ＭＳ Ｐゴシック" pitchFamily="34" charset="-128"/>
              </a:rPr>
              <a:t>Maximum withdrawal is $25 000</a:t>
            </a:r>
          </a:p>
          <a:p>
            <a:pPr lvl="1">
              <a:defRPr/>
            </a:pPr>
            <a:r>
              <a:rPr lang="en-US" dirty="0">
                <a:ea typeface="ＭＳ Ｐゴシック" pitchFamily="34" charset="-128"/>
              </a:rPr>
              <a:t>Withdrawal must be paid back into the RRSP over a 15-year period</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Tax-Free Withdrawals from an RRSP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0"/>
            <a:ext cx="8382000" cy="4648200"/>
          </a:xfrm>
        </p:spPr>
        <p:txBody>
          <a:bodyPr/>
          <a:lstStyle/>
          <a:p>
            <a:pPr>
              <a:lnSpc>
                <a:spcPct val="90000"/>
              </a:lnSpc>
              <a:defRPr/>
            </a:pPr>
            <a:r>
              <a:rPr lang="en-US" sz="2600" dirty="0"/>
              <a:t>Lifelong learning plan (LLP): a tax-free RRSP withdrawal for full-time students to temporarily finance their education</a:t>
            </a:r>
          </a:p>
          <a:p>
            <a:pPr lvl="1">
              <a:lnSpc>
                <a:spcPct val="90000"/>
              </a:lnSpc>
              <a:defRPr/>
            </a:pPr>
            <a:r>
              <a:rPr lang="en-US" dirty="0"/>
              <a:t>Withdrawal can be made form an RRSP owned by you or your spouse or common-law partner</a:t>
            </a:r>
          </a:p>
          <a:p>
            <a:pPr lvl="1">
              <a:lnSpc>
                <a:spcPct val="90000"/>
              </a:lnSpc>
              <a:defRPr/>
            </a:pPr>
            <a:r>
              <a:rPr lang="en-US" dirty="0"/>
              <a:t>Max annual withdrawal is $10 000; Max is $20 000</a:t>
            </a:r>
          </a:p>
          <a:p>
            <a:pPr lvl="1">
              <a:lnSpc>
                <a:spcPct val="90000"/>
              </a:lnSpc>
              <a:defRPr/>
            </a:pPr>
            <a:r>
              <a:rPr lang="en-US" dirty="0"/>
              <a:t>Must be paid back into the RRSP over a 10-year period, payments start the fifth year after your </a:t>
            </a:r>
            <a:r>
              <a:rPr lang="en-US" dirty="0" smtClean="0"/>
              <a:t>first </a:t>
            </a:r>
            <a:r>
              <a:rPr lang="en-US" dirty="0"/>
              <a:t>withdrawal</a:t>
            </a:r>
          </a:p>
          <a:p>
            <a:pPr lvl="1">
              <a:lnSpc>
                <a:spcPct val="90000"/>
              </a:lnSpc>
              <a:defRPr/>
            </a:pPr>
            <a:r>
              <a:rPr lang="en-US" dirty="0"/>
              <a:t>Funds withdrawn from an RRSP will no longer be earning tax-sheltered income</a:t>
            </a:r>
          </a:p>
          <a:p>
            <a:pPr>
              <a:lnSpc>
                <a:spcPct val="90000"/>
              </a:lnSpc>
              <a:defRPr/>
            </a:pPr>
            <a:r>
              <a:rPr lang="en-US" sz="2600" dirty="0"/>
              <a:t>CAUTION: HBP and LLP withdrawals have long term impacts</a:t>
            </a:r>
          </a:p>
        </p:txBody>
      </p:sp>
    </p:spTree>
    <p:extLst>
      <p:ext uri="{BB962C8B-B14F-4D97-AF65-F5344CB8AC3E}">
        <p14:creationId xmlns:p14="http://schemas.microsoft.com/office/powerpoint/2010/main" val="4913557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Tax-Free Savings Account (TFSAs)</a:t>
            </a:r>
          </a:p>
        </p:txBody>
      </p:sp>
      <p:sp>
        <p:nvSpPr>
          <p:cNvPr id="3" name="Content Placeholder 2"/>
          <p:cNvSpPr>
            <a:spLocks noGrp="1"/>
          </p:cNvSpPr>
          <p:nvPr>
            <p:ph idx="1"/>
          </p:nvPr>
        </p:nvSpPr>
        <p:spPr/>
        <p:txBody>
          <a:bodyPr/>
          <a:lstStyle/>
          <a:p>
            <a:pPr>
              <a:defRPr/>
            </a:pPr>
            <a:r>
              <a:rPr lang="en-US" dirty="0"/>
              <a:t>Buy with after tax dollars </a:t>
            </a:r>
          </a:p>
          <a:p>
            <a:pPr>
              <a:defRPr/>
            </a:pPr>
            <a:r>
              <a:rPr lang="en-US" dirty="0"/>
              <a:t>No income requirement </a:t>
            </a:r>
          </a:p>
          <a:p>
            <a:pPr>
              <a:defRPr/>
            </a:pPr>
            <a:r>
              <a:rPr lang="en-US" dirty="0"/>
              <a:t>Any Canadian resident age 18 or older is eligible to open a TFSA account</a:t>
            </a:r>
          </a:p>
          <a:p>
            <a:pPr>
              <a:defRPr/>
            </a:pPr>
            <a:r>
              <a:rPr lang="en-US" dirty="0"/>
              <a:t>Current annual contribution limit is $5500</a:t>
            </a:r>
          </a:p>
          <a:p>
            <a:pPr lvl="1">
              <a:defRPr/>
            </a:pPr>
            <a:r>
              <a:rPr lang="en-US" dirty="0"/>
              <a:t>Increases once the cumulative annual effect of inflation justifies a $500 incremental increase</a:t>
            </a:r>
          </a:p>
          <a:p>
            <a:pPr lvl="1">
              <a:defRPr/>
            </a:pPr>
            <a:r>
              <a:rPr lang="en-US" dirty="0"/>
              <a:t>Unused contributions can be carried forward</a:t>
            </a:r>
          </a:p>
        </p:txBody>
      </p:sp>
    </p:spTree>
    <p:extLst>
      <p:ext uri="{BB962C8B-B14F-4D97-AF65-F5344CB8AC3E}">
        <p14:creationId xmlns:p14="http://schemas.microsoft.com/office/powerpoint/2010/main" val="4913557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TFSAs</a:t>
            </a:r>
          </a:p>
        </p:txBody>
      </p:sp>
      <p:sp>
        <p:nvSpPr>
          <p:cNvPr id="3" name="Content Placeholder 2"/>
          <p:cNvSpPr>
            <a:spLocks noGrp="1"/>
          </p:cNvSpPr>
          <p:nvPr>
            <p:ph idx="1"/>
          </p:nvPr>
        </p:nvSpPr>
        <p:spPr/>
        <p:txBody>
          <a:bodyPr/>
          <a:lstStyle/>
          <a:p>
            <a:pPr>
              <a:defRPr/>
            </a:pPr>
            <a:r>
              <a:rPr lang="en-US" dirty="0"/>
              <a:t>Contribution are not tax deductible</a:t>
            </a:r>
          </a:p>
          <a:p>
            <a:pPr>
              <a:defRPr/>
            </a:pPr>
            <a:r>
              <a:rPr lang="en-US" dirty="0"/>
              <a:t>Withdrawals are tax-free and can be re-contributed the following year</a:t>
            </a:r>
          </a:p>
          <a:p>
            <a:pPr>
              <a:defRPr/>
            </a:pPr>
            <a:r>
              <a:rPr lang="en-US" dirty="0"/>
              <a:t>Can hold account until you die</a:t>
            </a:r>
          </a:p>
          <a:p>
            <a:pPr>
              <a:defRPr/>
            </a:pPr>
            <a:r>
              <a:rPr lang="en-US" dirty="0"/>
              <a:t>Can be used for short-term as well as long-term goals</a:t>
            </a:r>
          </a:p>
          <a:p>
            <a:pPr>
              <a:defRPr/>
            </a:pPr>
            <a:r>
              <a:rPr lang="en-US" dirty="0"/>
              <a:t>TFSA Account Types:</a:t>
            </a:r>
          </a:p>
          <a:p>
            <a:pPr lvl="1">
              <a:defRPr/>
            </a:pPr>
            <a:r>
              <a:rPr lang="en-US" dirty="0"/>
              <a:t>High-interest savings accounts, term deposits, GICs, mutual fund, self-directed, and group TFSAs</a:t>
            </a:r>
          </a:p>
        </p:txBody>
      </p:sp>
    </p:spTree>
    <p:extLst>
      <p:ext uri="{BB962C8B-B14F-4D97-AF65-F5344CB8AC3E}">
        <p14:creationId xmlns:p14="http://schemas.microsoft.com/office/powerpoint/2010/main" val="4913557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65678"/>
          </a:xfrm>
        </p:spPr>
        <p:txBody>
          <a:bodyPr anchor="t"/>
          <a:lstStyle/>
          <a:p>
            <a:r>
              <a:rPr lang="en-US" dirty="0"/>
              <a:t>Comparison of RRSPs and </a:t>
            </a:r>
            <a:r>
              <a:rPr lang="en-US" dirty="0" smtClean="0"/>
              <a:t>TFSAs </a:t>
            </a:r>
            <a:r>
              <a:rPr lang="en-US" sz="2000" b="0" dirty="0" smtClean="0"/>
              <a:t>(1 of 2)</a:t>
            </a:r>
            <a:endParaRPr lang="en-US" b="0" dirty="0"/>
          </a:p>
        </p:txBody>
      </p:sp>
      <p:sp>
        <p:nvSpPr>
          <p:cNvPr id="3" name="Content Placeholder 2"/>
          <p:cNvSpPr>
            <a:spLocks noGrp="1"/>
          </p:cNvSpPr>
          <p:nvPr>
            <p:ph idx="1"/>
          </p:nvPr>
        </p:nvSpPr>
        <p:spPr>
          <a:xfrm>
            <a:off x="457200" y="855662"/>
            <a:ext cx="8229600" cy="392113"/>
          </a:xfrm>
        </p:spPr>
        <p:txBody>
          <a:bodyPr/>
          <a:lstStyle/>
          <a:p>
            <a:pPr marL="0" indent="0">
              <a:buNone/>
            </a:pPr>
            <a:r>
              <a:rPr lang="en-US" sz="2400" b="1" dirty="0" smtClean="0"/>
              <a:t>Exhibit 14.4</a:t>
            </a:r>
            <a:r>
              <a:rPr lang="en-US" sz="2400" dirty="0" smtClean="0"/>
              <a:t> </a:t>
            </a:r>
            <a:r>
              <a:rPr lang="en-US" sz="2400" dirty="0"/>
              <a:t>Comparison of RRSPs and TFSAs</a:t>
            </a:r>
          </a:p>
        </p:txBody>
      </p:sp>
      <p:graphicFrame>
        <p:nvGraphicFramePr>
          <p:cNvPr id="7" name="Table 6"/>
          <p:cNvGraphicFramePr>
            <a:graphicFrameLocks noGrp="1"/>
          </p:cNvGraphicFramePr>
          <p:nvPr>
            <p:extLst>
              <p:ext uri="{D42A27DB-BD31-4B8C-83A1-F6EECF244321}">
                <p14:modId xmlns:p14="http://schemas.microsoft.com/office/powerpoint/2010/main" val="112548236"/>
              </p:ext>
            </p:extLst>
          </p:nvPr>
        </p:nvGraphicFramePr>
        <p:xfrm>
          <a:off x="457200" y="1371600"/>
          <a:ext cx="8229600" cy="4565904"/>
        </p:xfrm>
        <a:graphic>
          <a:graphicData uri="http://schemas.openxmlformats.org/drawingml/2006/table">
            <a:tbl>
              <a:tblPr firstRow="1">
                <a:tableStyleId>{3B4B98B0-60AC-42C2-AFA5-B58CD77FA1E5}</a:tableStyleId>
              </a:tblPr>
              <a:tblGrid>
                <a:gridCol w="25146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600" b="1" dirty="0">
                          <a:solidFill>
                            <a:schemeClr val="bg1"/>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a:effectLst/>
                          <a:latin typeface="+mn-lt"/>
                          <a:ea typeface="Calibri"/>
                          <a:cs typeface="UniversLTStd-BoldCn"/>
                        </a:rPr>
                        <a:t>RRSP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a:effectLst/>
                          <a:latin typeface="+mn-lt"/>
                          <a:ea typeface="Calibri"/>
                          <a:cs typeface="UniversLTStd-BoldCn"/>
                        </a:rPr>
                        <a:t>TFSA</a:t>
                      </a:r>
                      <a:endParaRPr lang="en-US" sz="28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b="1" dirty="0">
                          <a:effectLst/>
                          <a:latin typeface="+mn-lt"/>
                          <a:ea typeface="Calibri"/>
                          <a:cs typeface="UniversLTStd-Bold"/>
                        </a:rPr>
                        <a:t>Eligibility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Canadian citizens aged 71 or younger with an earned income</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Canadian residents aged 18 or older</a:t>
                      </a:r>
                      <a:endParaRPr lang="en-US" sz="28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b="1">
                          <a:effectLst/>
                          <a:latin typeface="+mn-lt"/>
                          <a:ea typeface="Calibri"/>
                          <a:cs typeface="UniversLTStd-Bold"/>
                        </a:rPr>
                        <a:t>Primary Purpose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Retirement income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Short- and long-term savings</a:t>
                      </a:r>
                      <a:endParaRPr lang="en-US" sz="280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b="1" dirty="0">
                          <a:effectLst/>
                          <a:latin typeface="+mn-lt"/>
                          <a:ea typeface="Calibri"/>
                          <a:cs typeface="UniversLTStd-Bold"/>
                        </a:rPr>
                        <a:t>Annual </a:t>
                      </a:r>
                      <a:r>
                        <a:rPr lang="en-US" sz="1600" b="1" dirty="0" smtClean="0">
                          <a:effectLst/>
                          <a:latin typeface="+mn-lt"/>
                          <a:ea typeface="Calibri"/>
                          <a:cs typeface="UniversLTStd-Bold"/>
                        </a:rPr>
                        <a:t>Contribution Limit</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18% of earned income, up to </a:t>
                      </a:r>
                      <a:r>
                        <a:rPr lang="en-US" sz="1600" dirty="0" smtClean="0">
                          <a:effectLst/>
                          <a:latin typeface="+mn-lt"/>
                          <a:ea typeface="Calibri"/>
                          <a:cs typeface="UniversLTStd-Cn"/>
                        </a:rPr>
                        <a:t>a maximum of </a:t>
                      </a:r>
                      <a:r>
                        <a:rPr lang="en-US" sz="1600" dirty="0">
                          <a:effectLst/>
                          <a:latin typeface="+mn-lt"/>
                          <a:ea typeface="Calibri"/>
                          <a:cs typeface="UniversLTStd-Cn"/>
                        </a:rPr>
                        <a:t>$26 010 in 2017; indexed thereafter (pension adjustment may apply)</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$5500 in 2017; indexed thereafter ($500 increments)</a:t>
                      </a:r>
                      <a:endParaRPr lang="en-US" sz="280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b="1">
                          <a:effectLst/>
                          <a:latin typeface="+mn-lt"/>
                          <a:ea typeface="Calibri"/>
                          <a:cs typeface="UniversLTStd-Bold"/>
                        </a:rPr>
                        <a:t>Unused Contribution Carry Forward</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Yes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Yes</a:t>
                      </a:r>
                      <a:endParaRPr lang="en-US" sz="280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b="1" dirty="0">
                          <a:effectLst/>
                          <a:latin typeface="+mn-lt"/>
                          <a:ea typeface="Calibri"/>
                          <a:cs typeface="UniversLTStd-Bold"/>
                        </a:rPr>
                        <a:t>Tax </a:t>
                      </a:r>
                      <a:r>
                        <a:rPr lang="en-US" sz="1600" b="1" dirty="0" smtClean="0">
                          <a:effectLst/>
                          <a:latin typeface="+mn-lt"/>
                          <a:ea typeface="Calibri"/>
                          <a:cs typeface="UniversLTStd-Bold"/>
                        </a:rPr>
                        <a:t>Deductible Contributions</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Yes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No</a:t>
                      </a:r>
                      <a:endParaRPr lang="en-US" sz="28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600" b="1">
                          <a:effectLst/>
                          <a:latin typeface="+mn-lt"/>
                          <a:ea typeface="Calibri"/>
                          <a:cs typeface="UniversLTStd-Bold"/>
                        </a:rPr>
                        <a:t>Tax-Deferred Savings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Yes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Yes</a:t>
                      </a:r>
                      <a:endParaRPr lang="en-US" sz="2800" dirty="0">
                        <a:effectLst/>
                        <a:latin typeface="+mn-lt"/>
                        <a:ea typeface="Calibri"/>
                        <a:cs typeface="Times New Roman"/>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913557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65678"/>
          </a:xfrm>
        </p:spPr>
        <p:txBody>
          <a:bodyPr anchor="t"/>
          <a:lstStyle/>
          <a:p>
            <a:r>
              <a:rPr lang="en-US" dirty="0"/>
              <a:t>Comparison of RRSPs and </a:t>
            </a:r>
            <a:r>
              <a:rPr lang="en-US" smtClean="0"/>
              <a:t>TFSAs </a:t>
            </a:r>
            <a:r>
              <a:rPr lang="en-US" sz="2000" b="0" smtClean="0"/>
              <a:t>(2 </a:t>
            </a:r>
            <a:r>
              <a:rPr lang="en-US" sz="2000" b="0" dirty="0"/>
              <a:t>of 2)</a:t>
            </a:r>
            <a:endParaRPr lang="en-US" dirty="0"/>
          </a:p>
        </p:txBody>
      </p:sp>
      <p:sp>
        <p:nvSpPr>
          <p:cNvPr id="3" name="Content Placeholder 2"/>
          <p:cNvSpPr>
            <a:spLocks noGrp="1"/>
          </p:cNvSpPr>
          <p:nvPr>
            <p:ph idx="1"/>
          </p:nvPr>
        </p:nvSpPr>
        <p:spPr>
          <a:xfrm>
            <a:off x="457200" y="857250"/>
            <a:ext cx="8229600" cy="409575"/>
          </a:xfrm>
        </p:spPr>
        <p:txBody>
          <a:bodyPr/>
          <a:lstStyle/>
          <a:p>
            <a:pPr marL="0" indent="0">
              <a:buNone/>
            </a:pPr>
            <a:r>
              <a:rPr lang="en-US" sz="2400" b="1" dirty="0" smtClean="0"/>
              <a:t>Exhibit 14.4</a:t>
            </a:r>
            <a:r>
              <a:rPr lang="en-US" sz="2400" dirty="0" smtClean="0"/>
              <a:t> </a:t>
            </a:r>
            <a:r>
              <a:rPr lang="en-US" sz="2400" i="1" dirty="0" smtClean="0"/>
              <a:t>Continued</a:t>
            </a:r>
            <a:endParaRPr lang="en-US" sz="2400" i="1" dirty="0"/>
          </a:p>
        </p:txBody>
      </p:sp>
      <p:graphicFrame>
        <p:nvGraphicFramePr>
          <p:cNvPr id="7" name="Table 6"/>
          <p:cNvGraphicFramePr>
            <a:graphicFrameLocks noGrp="1"/>
          </p:cNvGraphicFramePr>
          <p:nvPr>
            <p:extLst>
              <p:ext uri="{D42A27DB-BD31-4B8C-83A1-F6EECF244321}">
                <p14:modId xmlns:p14="http://schemas.microsoft.com/office/powerpoint/2010/main" val="2842229394"/>
              </p:ext>
            </p:extLst>
          </p:nvPr>
        </p:nvGraphicFramePr>
        <p:xfrm>
          <a:off x="457200" y="1369091"/>
          <a:ext cx="8077200" cy="4945984"/>
        </p:xfrm>
        <a:graphic>
          <a:graphicData uri="http://schemas.openxmlformats.org/drawingml/2006/table">
            <a:tbl>
              <a:tblPr firstRow="1">
                <a:tableStyleId>{3B4B98B0-60AC-42C2-AFA5-B58CD77FA1E5}</a:tableStyleId>
              </a:tblPr>
              <a:tblGrid>
                <a:gridCol w="2168878">
                  <a:extLst>
                    <a:ext uri="{9D8B030D-6E8A-4147-A177-3AD203B41FA5}">
                      <a16:colId xmlns:a16="http://schemas.microsoft.com/office/drawing/2014/main" val="20000"/>
                    </a:ext>
                  </a:extLst>
                </a:gridCol>
                <a:gridCol w="3622322">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48376">
                <a:tc>
                  <a:txBody>
                    <a:bodyPr/>
                    <a:lstStyle/>
                    <a:p>
                      <a:pPr marL="0" marR="0">
                        <a:lnSpc>
                          <a:spcPct val="115000"/>
                        </a:lnSpc>
                        <a:spcBef>
                          <a:spcPts val="0"/>
                        </a:spcBef>
                        <a:spcAft>
                          <a:spcPts val="0"/>
                        </a:spcAft>
                      </a:pPr>
                      <a:r>
                        <a:rPr lang="en-US" sz="1600" b="1" dirty="0">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dirty="0">
                          <a:effectLst/>
                          <a:latin typeface="+mn-lt"/>
                          <a:ea typeface="Calibri"/>
                          <a:cs typeface="UniversLTStd-BoldCn"/>
                        </a:rPr>
                        <a:t>RRSP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dirty="0">
                          <a:effectLst/>
                          <a:latin typeface="+mn-lt"/>
                          <a:ea typeface="Calibri"/>
                          <a:cs typeface="UniversLTStd-BoldCn"/>
                        </a:rPr>
                        <a:t>TFSA</a:t>
                      </a:r>
                      <a:endParaRPr lang="en-US" sz="1600" dirty="0">
                        <a:effectLst/>
                        <a:latin typeface="+mn-lt"/>
                        <a:ea typeface="Calibri"/>
                        <a:cs typeface="Times New Roman"/>
                      </a:endParaRPr>
                    </a:p>
                  </a:txBody>
                  <a:tcPr/>
                </a:tc>
                <a:extLst>
                  <a:ext uri="{0D108BD9-81ED-4DB2-BD59-A6C34878D82A}">
                    <a16:rowId xmlns:a16="http://schemas.microsoft.com/office/drawing/2014/main" val="10000"/>
                  </a:ext>
                </a:extLst>
              </a:tr>
              <a:tr h="526860">
                <a:tc>
                  <a:txBody>
                    <a:bodyPr/>
                    <a:lstStyle/>
                    <a:p>
                      <a:pPr marL="0" marR="0">
                        <a:lnSpc>
                          <a:spcPct val="115000"/>
                        </a:lnSpc>
                        <a:spcBef>
                          <a:spcPts val="0"/>
                        </a:spcBef>
                        <a:spcAft>
                          <a:spcPts val="0"/>
                        </a:spcAft>
                      </a:pPr>
                      <a:r>
                        <a:rPr lang="en-US" sz="1600" b="1" dirty="0">
                          <a:effectLst/>
                          <a:latin typeface="+mn-lt"/>
                          <a:ea typeface="Calibri"/>
                          <a:cs typeface="UniversLTStd-Bold"/>
                        </a:rPr>
                        <a:t>Withdrawals are Taxable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Yes, considered earned income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No, not considered earned income</a:t>
                      </a:r>
                      <a:endParaRPr lang="en-US" sz="1600">
                        <a:effectLst/>
                        <a:latin typeface="+mn-lt"/>
                        <a:ea typeface="Calibri"/>
                        <a:cs typeface="Times New Roman"/>
                      </a:endParaRPr>
                    </a:p>
                  </a:txBody>
                  <a:tcPr/>
                </a:tc>
                <a:extLst>
                  <a:ext uri="{0D108BD9-81ED-4DB2-BD59-A6C34878D82A}">
                    <a16:rowId xmlns:a16="http://schemas.microsoft.com/office/drawing/2014/main" val="10001"/>
                  </a:ext>
                </a:extLst>
              </a:tr>
              <a:tr h="526860">
                <a:tc>
                  <a:txBody>
                    <a:bodyPr/>
                    <a:lstStyle/>
                    <a:p>
                      <a:pPr marL="0" marR="0">
                        <a:lnSpc>
                          <a:spcPct val="115000"/>
                        </a:lnSpc>
                        <a:spcBef>
                          <a:spcPts val="0"/>
                        </a:spcBef>
                        <a:spcAft>
                          <a:spcPts val="0"/>
                        </a:spcAft>
                      </a:pPr>
                      <a:r>
                        <a:rPr lang="en-US" sz="1600" b="1" dirty="0">
                          <a:effectLst/>
                          <a:latin typeface="+mn-lt"/>
                          <a:ea typeface="Calibri"/>
                          <a:cs typeface="UniversLTStd-Bold"/>
                        </a:rPr>
                        <a:t>Withdrawal </a:t>
                      </a:r>
                      <a:r>
                        <a:rPr lang="en-US" sz="1600" b="1" dirty="0" err="1">
                          <a:effectLst/>
                          <a:latin typeface="+mn-lt"/>
                          <a:ea typeface="Calibri"/>
                          <a:cs typeface="UniversLTStd-Bold"/>
                        </a:rPr>
                        <a:t>Recontribution</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No, unless part of HBP or LLP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Yes, the following year</a:t>
                      </a:r>
                      <a:endParaRPr lang="en-US" sz="1600">
                        <a:effectLst/>
                        <a:latin typeface="+mn-lt"/>
                        <a:ea typeface="Calibri"/>
                        <a:cs typeface="Times New Roman"/>
                      </a:endParaRPr>
                    </a:p>
                  </a:txBody>
                  <a:tcPr/>
                </a:tc>
                <a:extLst>
                  <a:ext uri="{0D108BD9-81ED-4DB2-BD59-A6C34878D82A}">
                    <a16:rowId xmlns:a16="http://schemas.microsoft.com/office/drawing/2014/main" val="10002"/>
                  </a:ext>
                </a:extLst>
              </a:tr>
              <a:tr h="348376">
                <a:tc>
                  <a:txBody>
                    <a:bodyPr/>
                    <a:lstStyle/>
                    <a:p>
                      <a:pPr marL="0" marR="0">
                        <a:lnSpc>
                          <a:spcPct val="115000"/>
                        </a:lnSpc>
                        <a:spcBef>
                          <a:spcPts val="0"/>
                        </a:spcBef>
                        <a:spcAft>
                          <a:spcPts val="0"/>
                        </a:spcAft>
                      </a:pPr>
                      <a:r>
                        <a:rPr lang="en-US" sz="1600" b="1" dirty="0">
                          <a:effectLst/>
                          <a:latin typeface="+mn-lt"/>
                          <a:ea typeface="Calibri"/>
                          <a:cs typeface="UniversLTStd-Bold"/>
                        </a:rPr>
                        <a:t>Withholding Tax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Yes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Not applicable</a:t>
                      </a:r>
                      <a:endParaRPr lang="en-US" sz="1600">
                        <a:effectLst/>
                        <a:latin typeface="+mn-lt"/>
                        <a:ea typeface="Calibri"/>
                        <a:cs typeface="Times New Roman"/>
                      </a:endParaRPr>
                    </a:p>
                  </a:txBody>
                  <a:tcPr/>
                </a:tc>
                <a:extLst>
                  <a:ext uri="{0D108BD9-81ED-4DB2-BD59-A6C34878D82A}">
                    <a16:rowId xmlns:a16="http://schemas.microsoft.com/office/drawing/2014/main" val="10003"/>
                  </a:ext>
                </a:extLst>
              </a:tr>
              <a:tr h="790289">
                <a:tc>
                  <a:txBody>
                    <a:bodyPr/>
                    <a:lstStyle/>
                    <a:p>
                      <a:pPr marL="0" marR="0">
                        <a:lnSpc>
                          <a:spcPct val="115000"/>
                        </a:lnSpc>
                        <a:spcBef>
                          <a:spcPts val="0"/>
                        </a:spcBef>
                        <a:spcAft>
                          <a:spcPts val="0"/>
                        </a:spcAft>
                      </a:pPr>
                      <a:r>
                        <a:rPr lang="en-US" sz="1600" b="1" dirty="0">
                          <a:effectLst/>
                          <a:latin typeface="+mn-lt"/>
                          <a:ea typeface="Calibri"/>
                          <a:cs typeface="UniversLTStd-Bold"/>
                        </a:rPr>
                        <a:t>Plan Termination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Plan must be converted or collapsed in the year you turn age 71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Not applicable</a:t>
                      </a:r>
                      <a:endParaRPr lang="en-US" sz="1600" dirty="0">
                        <a:effectLst/>
                        <a:latin typeface="+mn-lt"/>
                        <a:ea typeface="Calibri"/>
                        <a:cs typeface="Times New Roman"/>
                      </a:endParaRPr>
                    </a:p>
                  </a:txBody>
                  <a:tcPr/>
                </a:tc>
                <a:extLst>
                  <a:ext uri="{0D108BD9-81ED-4DB2-BD59-A6C34878D82A}">
                    <a16:rowId xmlns:a16="http://schemas.microsoft.com/office/drawing/2014/main" val="10004"/>
                  </a:ext>
                </a:extLst>
              </a:tr>
              <a:tr h="2107439">
                <a:tc>
                  <a:txBody>
                    <a:bodyPr/>
                    <a:lstStyle/>
                    <a:p>
                      <a:pPr marL="0" marR="0">
                        <a:lnSpc>
                          <a:spcPct val="115000"/>
                        </a:lnSpc>
                        <a:spcBef>
                          <a:spcPts val="0"/>
                        </a:spcBef>
                        <a:spcAft>
                          <a:spcPts val="0"/>
                        </a:spcAft>
                      </a:pPr>
                      <a:r>
                        <a:rPr lang="en-US" sz="1600" b="1" dirty="0">
                          <a:effectLst/>
                          <a:latin typeface="+mn-lt"/>
                          <a:ea typeface="Calibri"/>
                          <a:cs typeface="UniversLTStd-Bold"/>
                        </a:rPr>
                        <a:t>Qualified Investments</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Cash, GICS, other short-term deposits, stocks, bonds, mutual and index funds, annuities, warrants, right, options, royalty and limited partnership units, mortgages, investment-grade bullion, coins, bars, and certificates</a:t>
                      </a:r>
                      <a:endParaRPr lang="en-US" sz="1600" dirty="0">
                        <a:effectLst/>
                        <a:latin typeface="+mn-lt"/>
                        <a:ea typeface="Calibri"/>
                        <a:cs typeface="Times New Roman"/>
                      </a:endParaRPr>
                    </a:p>
                  </a:txBody>
                  <a:tcPr/>
                </a:tc>
                <a:tc>
                  <a:txBody>
                    <a:bodyPr/>
                    <a:lstStyle/>
                    <a:p>
                      <a:r>
                        <a:rPr lang="en-US" sz="1600" b="1" dirty="0" smtClean="0">
                          <a:solidFill>
                            <a:schemeClr val="bg1"/>
                          </a:solidFill>
                          <a:effectLst/>
                          <a:latin typeface="+mn-lt"/>
                          <a:ea typeface="Calibri"/>
                          <a:cs typeface="UniversLTStd-BoldCn"/>
                        </a:rPr>
                        <a:t>Blank</a:t>
                      </a:r>
                      <a:endParaRPr lang="en-US" sz="1600" dirty="0">
                        <a:solidFill>
                          <a:schemeClr val="bg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947864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TFSA Example</a:t>
            </a:r>
          </a:p>
        </p:txBody>
      </p:sp>
      <p:sp>
        <p:nvSpPr>
          <p:cNvPr id="3" name="Content Placeholder 2"/>
          <p:cNvSpPr>
            <a:spLocks noGrp="1"/>
          </p:cNvSpPr>
          <p:nvPr>
            <p:ph idx="1"/>
          </p:nvPr>
        </p:nvSpPr>
        <p:spPr/>
        <p:txBody>
          <a:bodyPr/>
          <a:lstStyle/>
          <a:p>
            <a:pPr marL="0" indent="0">
              <a:buNone/>
            </a:pPr>
            <a:r>
              <a:rPr lang="en-US" sz="2400" dirty="0"/>
              <a:t>Jordan turned 18 on January 17, 2016. In January 2016, Jordan opened a TFSA account and deposited the maximum annual contribution limit of $5500. In December 2016, he decided to withdraw $4000, tax-free, to cover travel expenses for a Caribbean vacation and to pay for Christmas presents for friends and family. Jordan’s contribution limit for the following year, 2017, is $5500. However, he will also be able to </a:t>
            </a:r>
            <a:r>
              <a:rPr lang="en-US" sz="2400" dirty="0" err="1"/>
              <a:t>recontribute</a:t>
            </a:r>
            <a:r>
              <a:rPr lang="en-US" sz="2400" dirty="0"/>
              <a:t> the $4000 he withdrew in December 2016. As a result, Jordan has an available 2017 contribution room of $9500. If he decides not to make any contributions in 2017, Jordan can carry forward his $9500 of contribution room to 2018.</a:t>
            </a:r>
          </a:p>
          <a:p>
            <a:pPr marL="0" indent="0">
              <a:buNone/>
            </a:pPr>
            <a:endParaRPr lang="en-US" sz="2400" dirty="0"/>
          </a:p>
        </p:txBody>
      </p:sp>
    </p:spTree>
    <p:extLst>
      <p:ext uri="{BB962C8B-B14F-4D97-AF65-F5344CB8AC3E}">
        <p14:creationId xmlns:p14="http://schemas.microsoft.com/office/powerpoint/2010/main" val="491355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a:t>
            </a:r>
            <a:endParaRPr lang="en-US" dirty="0"/>
          </a:p>
        </p:txBody>
      </p:sp>
      <p:sp>
        <p:nvSpPr>
          <p:cNvPr id="3" name="Content Placeholder 2"/>
          <p:cNvSpPr>
            <a:spLocks noGrp="1"/>
          </p:cNvSpPr>
          <p:nvPr>
            <p:ph idx="1"/>
          </p:nvPr>
        </p:nvSpPr>
        <p:spPr/>
        <p:txBody>
          <a:bodyPr/>
          <a:lstStyle/>
          <a:p>
            <a:r>
              <a:rPr lang="en-US" dirty="0" smtClean="0"/>
              <a:t>(119615-74788)*0.15/12 = 560.33 </a:t>
            </a:r>
          </a:p>
          <a:p>
            <a:r>
              <a:rPr lang="en-US" dirty="0" smtClean="0"/>
              <a:t>This is roughly equal to but smaller than 578.53.</a:t>
            </a:r>
          </a:p>
          <a:p>
            <a:r>
              <a:rPr lang="en-US" dirty="0" smtClean="0"/>
              <a:t>Probably maximum OAS pension payment is adjusted every quarter.</a:t>
            </a:r>
          </a:p>
          <a:p>
            <a:endParaRPr lang="en-US" dirty="0"/>
          </a:p>
        </p:txBody>
      </p:sp>
    </p:spTree>
    <p:extLst>
      <p:ext uri="{BB962C8B-B14F-4D97-AF65-F5344CB8AC3E}">
        <p14:creationId xmlns:p14="http://schemas.microsoft.com/office/powerpoint/2010/main" val="7817317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Locked-in Retirement Accounts (LIRAs)</a:t>
            </a:r>
          </a:p>
        </p:txBody>
      </p:sp>
      <p:sp>
        <p:nvSpPr>
          <p:cNvPr id="3" name="Content Placeholder 2"/>
          <p:cNvSpPr>
            <a:spLocks noGrp="1"/>
          </p:cNvSpPr>
          <p:nvPr>
            <p:ph idx="1"/>
          </p:nvPr>
        </p:nvSpPr>
        <p:spPr/>
        <p:txBody>
          <a:bodyPr/>
          <a:lstStyle/>
          <a:p>
            <a:pPr>
              <a:lnSpc>
                <a:spcPct val="90000"/>
              </a:lnSpc>
              <a:spcBef>
                <a:spcPts val="1200"/>
              </a:spcBef>
              <a:buFont typeface="Arial" charset="0"/>
              <a:buChar char="•"/>
              <a:defRPr/>
            </a:pPr>
            <a:r>
              <a:rPr lang="en-US" sz="2600" dirty="0"/>
              <a:t>A private pension plan created when an individual transfers vested money from an employer-sponsored pension plan</a:t>
            </a:r>
          </a:p>
          <a:p>
            <a:pPr>
              <a:lnSpc>
                <a:spcPct val="90000"/>
              </a:lnSpc>
              <a:spcBef>
                <a:spcPts val="1200"/>
              </a:spcBef>
              <a:buFont typeface="Arial" charset="0"/>
              <a:buChar char="•"/>
              <a:defRPr/>
            </a:pPr>
            <a:r>
              <a:rPr lang="en-US" sz="2600" dirty="0"/>
              <a:t>Main purpose is to provide an opportunity for employees who leave a company pension plan to take the value of their pension plan with them</a:t>
            </a:r>
          </a:p>
          <a:p>
            <a:pPr>
              <a:lnSpc>
                <a:spcPct val="90000"/>
              </a:lnSpc>
              <a:spcBef>
                <a:spcPts val="1200"/>
              </a:spcBef>
              <a:buFont typeface="Arial" charset="0"/>
              <a:buChar char="•"/>
              <a:defRPr/>
            </a:pPr>
            <a:r>
              <a:rPr lang="en-US" sz="2600" dirty="0"/>
              <a:t>Can be established as an individual LIRA or as a self-directed LIRA</a:t>
            </a:r>
          </a:p>
          <a:p>
            <a:pPr>
              <a:lnSpc>
                <a:spcPct val="90000"/>
              </a:lnSpc>
              <a:spcBef>
                <a:spcPts val="1200"/>
              </a:spcBef>
              <a:buFont typeface="Arial" charset="0"/>
              <a:buChar char="•"/>
              <a:defRPr/>
            </a:pPr>
            <a:r>
              <a:rPr lang="en-US" sz="2600" dirty="0"/>
              <a:t>Can’t make regular contributions</a:t>
            </a:r>
          </a:p>
          <a:p>
            <a:pPr>
              <a:lnSpc>
                <a:spcPct val="90000"/>
              </a:lnSpc>
              <a:spcBef>
                <a:spcPts val="1200"/>
              </a:spcBef>
              <a:buFont typeface="Arial" charset="0"/>
              <a:buChar char="•"/>
              <a:defRPr/>
            </a:pPr>
            <a:r>
              <a:rPr lang="en-US" sz="2600" dirty="0"/>
              <a:t>Funds can’t be withdrawn at will, must be used to provide retirement income</a:t>
            </a:r>
          </a:p>
        </p:txBody>
      </p:sp>
    </p:spTree>
    <p:extLst>
      <p:ext uri="{BB962C8B-B14F-4D97-AF65-F5344CB8AC3E}">
        <p14:creationId xmlns:p14="http://schemas.microsoft.com/office/powerpoint/2010/main" val="4913557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 Income Conversion Options for RRSPs and TFSAs</a:t>
            </a:r>
          </a:p>
        </p:txBody>
      </p:sp>
      <p:sp>
        <p:nvSpPr>
          <p:cNvPr id="3" name="Content Placeholder 2"/>
          <p:cNvSpPr>
            <a:spLocks noGrp="1"/>
          </p:cNvSpPr>
          <p:nvPr>
            <p:ph idx="1"/>
          </p:nvPr>
        </p:nvSpPr>
        <p:spPr/>
        <p:txBody>
          <a:bodyPr/>
          <a:lstStyle/>
          <a:p>
            <a:pPr>
              <a:lnSpc>
                <a:spcPct val="90000"/>
              </a:lnSpc>
            </a:pPr>
            <a:r>
              <a:rPr lang="en-US" sz="2600" dirty="0">
                <a:ea typeface="ＭＳ Ｐゴシック" pitchFamily="34" charset="-128"/>
              </a:rPr>
              <a:t>By the end of the year in which you turn age 71, must cash in your RRSP or transfer into an income-producing plan</a:t>
            </a:r>
          </a:p>
          <a:p>
            <a:pPr>
              <a:lnSpc>
                <a:spcPct val="90000"/>
              </a:lnSpc>
            </a:pPr>
            <a:r>
              <a:rPr lang="en-US" sz="2600" dirty="0">
                <a:ea typeface="ＭＳ Ｐゴシック" pitchFamily="34" charset="-128"/>
              </a:rPr>
              <a:t>Fully taxable when cashed in, common to transfer all RRSP assets into a RRIF to defer tax</a:t>
            </a:r>
          </a:p>
          <a:p>
            <a:pPr>
              <a:lnSpc>
                <a:spcPct val="90000"/>
              </a:lnSpc>
            </a:pPr>
            <a:r>
              <a:rPr lang="en-US" sz="2600" dirty="0">
                <a:ea typeface="ＭＳ Ｐゴシック" pitchFamily="34" charset="-128"/>
              </a:rPr>
              <a:t>Do not have to sell assets when transferring</a:t>
            </a:r>
          </a:p>
          <a:p>
            <a:pPr>
              <a:lnSpc>
                <a:spcPct val="90000"/>
              </a:lnSpc>
            </a:pPr>
            <a:r>
              <a:rPr lang="en-US" sz="2600" dirty="0">
                <a:ea typeface="ＭＳ Ｐゴシック" pitchFamily="34" charset="-128"/>
              </a:rPr>
              <a:t>Risk that assets that may decrease in </a:t>
            </a:r>
            <a:r>
              <a:rPr lang="en-US" sz="2600" dirty="0" smtClean="0">
                <a:ea typeface="ＭＳ Ｐゴシック" pitchFamily="34" charset="-128"/>
              </a:rPr>
              <a:t>value</a:t>
            </a:r>
            <a:endParaRPr lang="en-US" sz="2600" dirty="0">
              <a:ea typeface="ＭＳ Ｐゴシック" pitchFamily="34" charset="-128"/>
            </a:endParaRPr>
          </a:p>
          <a:p>
            <a:pPr>
              <a:lnSpc>
                <a:spcPct val="90000"/>
              </a:lnSpc>
            </a:pPr>
            <a:r>
              <a:rPr lang="en-US" sz="2600" dirty="0" smtClean="0">
                <a:ea typeface="ＭＳ Ｐゴシック" pitchFamily="34" charset="-128"/>
              </a:rPr>
              <a:t>Percentage </a:t>
            </a:r>
            <a:r>
              <a:rPr lang="en-US" sz="2600" dirty="0">
                <a:ea typeface="ＭＳ Ｐゴシック" pitchFamily="34" charset="-128"/>
              </a:rPr>
              <a:t>of assets held in RRIF must be taken into income each year (prescribed factors</a:t>
            </a:r>
            <a:r>
              <a:rPr lang="en-US" sz="2600" dirty="0" smtClean="0">
                <a:ea typeface="ＭＳ Ｐゴシック" pitchFamily="34" charset="-128"/>
              </a:rPr>
              <a:t>)</a:t>
            </a:r>
            <a:endParaRPr lang="en-US" sz="2600" dirty="0">
              <a:ea typeface="ＭＳ Ｐゴシック" pitchFamily="34" charset="-128"/>
            </a:endParaRPr>
          </a:p>
          <a:p>
            <a:pPr>
              <a:lnSpc>
                <a:spcPct val="90000"/>
              </a:lnSpc>
            </a:pPr>
            <a:r>
              <a:rPr lang="en-US" sz="2600" dirty="0" smtClean="0">
                <a:ea typeface="ＭＳ Ｐゴシック" pitchFamily="34" charset="-128"/>
              </a:rPr>
              <a:t>TFSA </a:t>
            </a:r>
            <a:r>
              <a:rPr lang="en-US" sz="2600" dirty="0">
                <a:ea typeface="ＭＳ Ｐゴシック" pitchFamily="34" charset="-128"/>
              </a:rPr>
              <a:t>assets cannot be transferred into an </a:t>
            </a:r>
            <a:r>
              <a:rPr lang="en-US" sz="2600" dirty="0" smtClean="0">
                <a:ea typeface="ＭＳ Ｐゴシック" pitchFamily="34" charset="-128"/>
              </a:rPr>
              <a:t>RRIF	</a:t>
            </a:r>
            <a:endParaRPr lang="en-US" sz="2600" dirty="0">
              <a:ea typeface="ＭＳ Ｐゴシック" pitchFamily="34" charset="-128"/>
            </a:endParaRPr>
          </a:p>
        </p:txBody>
      </p:sp>
    </p:spTree>
    <p:extLst>
      <p:ext uri="{BB962C8B-B14F-4D97-AF65-F5344CB8AC3E}">
        <p14:creationId xmlns:p14="http://schemas.microsoft.com/office/powerpoint/2010/main" val="4913557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RRIF Prescribed </a:t>
            </a:r>
            <a:r>
              <a:rPr lang="en-US" dirty="0" smtClean="0"/>
              <a:t>Factors </a:t>
            </a:r>
            <a:r>
              <a:rPr lang="en-US" sz="2000" b="0" dirty="0" smtClean="0"/>
              <a:t>(1 of 2)</a:t>
            </a:r>
            <a:endParaRPr lang="en-US" b="0" dirty="0"/>
          </a:p>
        </p:txBody>
      </p:sp>
      <p:sp>
        <p:nvSpPr>
          <p:cNvPr id="6" name="Content Placeholder 5"/>
          <p:cNvSpPr>
            <a:spLocks noGrp="1"/>
          </p:cNvSpPr>
          <p:nvPr>
            <p:ph idx="1"/>
          </p:nvPr>
        </p:nvSpPr>
        <p:spPr>
          <a:xfrm>
            <a:off x="457200" y="1600201"/>
            <a:ext cx="8229600" cy="762000"/>
          </a:xfrm>
        </p:spPr>
        <p:txBody>
          <a:bodyPr/>
          <a:lstStyle/>
          <a:p>
            <a:pPr marL="0" indent="0">
              <a:buNone/>
            </a:pPr>
            <a:r>
              <a:rPr lang="en-US" sz="2400" b="1" dirty="0" smtClean="0"/>
              <a:t>Exhibit 14.5 </a:t>
            </a:r>
            <a:r>
              <a:rPr lang="en-US" sz="2400" dirty="0" smtClean="0"/>
              <a:t>CRA </a:t>
            </a:r>
            <a:r>
              <a:rPr lang="en-US" sz="2400" dirty="0"/>
              <a:t>Prescribed Factors Expressed as Percentages of the January 1 RRIF Value</a:t>
            </a:r>
          </a:p>
        </p:txBody>
      </p:sp>
      <p:graphicFrame>
        <p:nvGraphicFramePr>
          <p:cNvPr id="7" name="Table 6"/>
          <p:cNvGraphicFramePr>
            <a:graphicFrameLocks noGrp="1"/>
          </p:cNvGraphicFramePr>
          <p:nvPr>
            <p:extLst>
              <p:ext uri="{D42A27DB-BD31-4B8C-83A1-F6EECF244321}">
                <p14:modId xmlns:p14="http://schemas.microsoft.com/office/powerpoint/2010/main" val="1043033019"/>
              </p:ext>
            </p:extLst>
          </p:nvPr>
        </p:nvGraphicFramePr>
        <p:xfrm>
          <a:off x="381000" y="2567940"/>
          <a:ext cx="8552180" cy="3054096"/>
        </p:xfrm>
        <a:graphic>
          <a:graphicData uri="http://schemas.openxmlformats.org/drawingml/2006/table">
            <a:tbl>
              <a:tblPr firstRow="1">
                <a:tableStyleId>{3B4B98B0-60AC-42C2-AFA5-B58CD77FA1E5}</a:tableStyleId>
              </a:tblPr>
              <a:tblGrid>
                <a:gridCol w="1905000">
                  <a:extLst>
                    <a:ext uri="{9D8B030D-6E8A-4147-A177-3AD203B41FA5}">
                      <a16:colId xmlns:a16="http://schemas.microsoft.com/office/drawing/2014/main" val="20000"/>
                    </a:ext>
                  </a:extLst>
                </a:gridCol>
                <a:gridCol w="123698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tblGrid>
              <a:tr h="396240">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a:t>
                      </a:r>
                      <a:r>
                        <a:rPr lang="en-US" sz="1400" b="1" dirty="0" smtClean="0">
                          <a:effectLst/>
                          <a:latin typeface="+mn-lt"/>
                          <a:ea typeface="Calibri"/>
                          <a:cs typeface="UniversLTStd-BoldCn"/>
                        </a:rPr>
                        <a:t>common-law </a:t>
                      </a:r>
                      <a:r>
                        <a:rPr lang="en-US" sz="1400" b="1" dirty="0">
                          <a:effectLst/>
                          <a:latin typeface="+mn-lt"/>
                          <a:ea typeface="Calibri"/>
                          <a:cs typeface="UniversLTStd-BoldCn"/>
                        </a:rPr>
                        <a:t>partner at January 1</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smtClean="0">
                        <a:effectLst/>
                        <a:latin typeface="+mn-lt"/>
                        <a:ea typeface="Calibri"/>
                        <a:cs typeface="Times New Roman"/>
                      </a:endParaRPr>
                    </a:p>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smtClean="0">
                        <a:effectLst/>
                        <a:latin typeface="+mn-lt"/>
                        <a:ea typeface="Calibri"/>
                        <a:cs typeface="Times New Roman"/>
                      </a:endParaRPr>
                    </a:p>
                    <a:p>
                      <a:pPr marL="0" marR="0" algn="ctr">
                        <a:lnSpc>
                          <a:spcPct val="115000"/>
                        </a:lnSpc>
                        <a:spcBef>
                          <a:spcPts val="0"/>
                        </a:spcBef>
                        <a:spcAft>
                          <a:spcPts val="0"/>
                        </a:spcAft>
                      </a:pPr>
                      <a:r>
                        <a:rPr lang="en-US" sz="1400" b="1" dirty="0" smtClean="0">
                          <a:effectLst/>
                          <a:latin typeface="+mn-lt"/>
                          <a:ea typeface="Calibri"/>
                          <a:cs typeface="UniversLTStd-BoldCn"/>
                        </a:rPr>
                        <a:t>RRIF Factor</a:t>
                      </a:r>
                      <a:endParaRPr lang="en-US" sz="2400" dirty="0">
                        <a:effectLst/>
                        <a:latin typeface="+mn-lt"/>
                        <a:ea typeface="Calibri"/>
                        <a:cs typeface="Times New Roman"/>
                      </a:endParaRPr>
                    </a:p>
                  </a:txBody>
                  <a:tcPr anchor="b"/>
                </a:tc>
                <a:extLst>
                  <a:ext uri="{0D108BD9-81ED-4DB2-BD59-A6C34878D82A}">
                    <a16:rowId xmlns:a16="http://schemas.microsoft.com/office/drawing/2014/main" val="10000"/>
                  </a:ext>
                </a:extLst>
              </a:tr>
              <a:tr h="396240">
                <a:tc>
                  <a:txBody>
                    <a:bodyPr/>
                    <a:lstStyle/>
                    <a:p>
                      <a:pPr marL="0" marR="0" algn="ctr">
                        <a:lnSpc>
                          <a:spcPct val="115000"/>
                        </a:lnSpc>
                        <a:spcBef>
                          <a:spcPts val="0"/>
                        </a:spcBef>
                        <a:spcAft>
                          <a:spcPts val="0"/>
                        </a:spcAft>
                      </a:pPr>
                      <a:r>
                        <a:rPr lang="en-US" sz="1400" dirty="0">
                          <a:effectLst/>
                          <a:latin typeface="+mn-lt"/>
                          <a:ea typeface="Calibri"/>
                          <a:cs typeface="UniversLTStd-Cn"/>
                        </a:rPr>
                        <a:t>63</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0.037037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74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0.0567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85</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0.0851</a:t>
                      </a:r>
                      <a:endParaRPr lang="en-US" sz="2400">
                        <a:effectLst/>
                        <a:latin typeface="+mn-lt"/>
                        <a:ea typeface="Calibri"/>
                        <a:cs typeface="Times New Roman"/>
                      </a:endParaRPr>
                    </a:p>
                  </a:txBody>
                  <a:tcPr/>
                </a:tc>
                <a:extLst>
                  <a:ext uri="{0D108BD9-81ED-4DB2-BD59-A6C34878D82A}">
                    <a16:rowId xmlns:a16="http://schemas.microsoft.com/office/drawing/2014/main" val="10001"/>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64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0.038462</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75</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0.0582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0.0899</a:t>
                      </a:r>
                      <a:endParaRPr lang="en-US" sz="2400">
                        <a:effectLst/>
                        <a:latin typeface="+mn-lt"/>
                        <a:ea typeface="Calibri"/>
                        <a:cs typeface="Times New Roman"/>
                      </a:endParaRPr>
                    </a:p>
                  </a:txBody>
                  <a:tcPr/>
                </a:tc>
                <a:extLst>
                  <a:ext uri="{0D108BD9-81ED-4DB2-BD59-A6C34878D82A}">
                    <a16:rowId xmlns:a16="http://schemas.microsoft.com/office/drawing/2014/main" val="10002"/>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65</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0.040000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76</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0.0598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87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0.0955</a:t>
                      </a:r>
                      <a:endParaRPr lang="en-US" sz="2400">
                        <a:effectLst/>
                        <a:latin typeface="+mn-lt"/>
                        <a:ea typeface="Calibri"/>
                        <a:cs typeface="Times New Roman"/>
                      </a:endParaRPr>
                    </a:p>
                  </a:txBody>
                  <a:tcPr/>
                </a:tc>
                <a:extLst>
                  <a:ext uri="{0D108BD9-81ED-4DB2-BD59-A6C34878D82A}">
                    <a16:rowId xmlns:a16="http://schemas.microsoft.com/office/drawing/2014/main" val="10003"/>
                  </a:ext>
                </a:extLst>
              </a:tr>
              <a:tr h="396240">
                <a:tc>
                  <a:txBody>
                    <a:bodyPr/>
                    <a:lstStyle/>
                    <a:p>
                      <a:pPr marL="0" marR="0" algn="ctr">
                        <a:lnSpc>
                          <a:spcPct val="115000"/>
                        </a:lnSpc>
                        <a:spcBef>
                          <a:spcPts val="0"/>
                        </a:spcBef>
                        <a:spcAft>
                          <a:spcPts val="0"/>
                        </a:spcAft>
                      </a:pPr>
                      <a:r>
                        <a:rPr lang="en-US" sz="1400" dirty="0">
                          <a:effectLst/>
                          <a:latin typeface="+mn-lt"/>
                          <a:ea typeface="Calibri"/>
                          <a:cs typeface="UniversLTStd-Cn"/>
                        </a:rPr>
                        <a:t>66</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0.041667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77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0.0617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0.1021</a:t>
                      </a:r>
                      <a:endParaRPr lang="en-US" sz="2400">
                        <a:effectLst/>
                        <a:latin typeface="+mn-lt"/>
                        <a:ea typeface="Calibri"/>
                        <a:cs typeface="Times New Roman"/>
                      </a:endParaRPr>
                    </a:p>
                  </a:txBody>
                  <a:tcPr/>
                </a:tc>
                <a:extLst>
                  <a:ext uri="{0D108BD9-81ED-4DB2-BD59-A6C34878D82A}">
                    <a16:rowId xmlns:a16="http://schemas.microsoft.com/office/drawing/2014/main" val="10004"/>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67</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0.043478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78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0.0636</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89</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0.1099</a:t>
                      </a:r>
                      <a:endParaRPr lang="en-US" sz="2400" dirty="0">
                        <a:effectLst/>
                        <a:latin typeface="+mn-lt"/>
                        <a:ea typeface="Calibri"/>
                        <a:cs typeface="Times New Roman"/>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3557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dirty="0"/>
              <a:t>RRIF Prescribed </a:t>
            </a:r>
            <a:r>
              <a:rPr lang="en-US" dirty="0" smtClean="0"/>
              <a:t>Factors </a:t>
            </a:r>
            <a:r>
              <a:rPr lang="en-US" sz="2000" b="0" dirty="0" smtClean="0"/>
              <a:t>(2 </a:t>
            </a:r>
            <a:r>
              <a:rPr lang="en-US" sz="2000" b="0" dirty="0"/>
              <a:t>of 2)</a:t>
            </a:r>
            <a:endParaRPr lang="en-US" dirty="0"/>
          </a:p>
        </p:txBody>
      </p:sp>
      <p:sp>
        <p:nvSpPr>
          <p:cNvPr id="6" name="Content Placeholder 2"/>
          <p:cNvSpPr>
            <a:spLocks noGrp="1"/>
          </p:cNvSpPr>
          <p:nvPr>
            <p:ph idx="1"/>
          </p:nvPr>
        </p:nvSpPr>
        <p:spPr>
          <a:xfrm>
            <a:off x="457200" y="1600200"/>
            <a:ext cx="8229600" cy="411163"/>
          </a:xfrm>
        </p:spPr>
        <p:txBody>
          <a:bodyPr/>
          <a:lstStyle/>
          <a:p>
            <a:pPr marL="0" indent="0">
              <a:buNone/>
            </a:pPr>
            <a:r>
              <a:rPr lang="en-US" sz="2400" b="1" dirty="0" smtClean="0"/>
              <a:t>Exhibit 14.5 </a:t>
            </a:r>
            <a:r>
              <a:rPr lang="en-US" sz="2400" i="1" dirty="0" smtClean="0"/>
              <a:t>Continued</a:t>
            </a:r>
            <a:endParaRPr lang="en-US" sz="2400" i="1" dirty="0"/>
          </a:p>
        </p:txBody>
      </p:sp>
      <p:graphicFrame>
        <p:nvGraphicFramePr>
          <p:cNvPr id="7" name="Table 6"/>
          <p:cNvGraphicFramePr>
            <a:graphicFrameLocks noGrp="1"/>
          </p:cNvGraphicFramePr>
          <p:nvPr>
            <p:extLst>
              <p:ext uri="{D42A27DB-BD31-4B8C-83A1-F6EECF244321}">
                <p14:modId xmlns:p14="http://schemas.microsoft.com/office/powerpoint/2010/main" val="3997687248"/>
              </p:ext>
            </p:extLst>
          </p:nvPr>
        </p:nvGraphicFramePr>
        <p:xfrm>
          <a:off x="457200" y="2141791"/>
          <a:ext cx="8458200" cy="3424936"/>
        </p:xfrm>
        <a:graphic>
          <a:graphicData uri="http://schemas.openxmlformats.org/drawingml/2006/table">
            <a:tbl>
              <a:tblPr firstRow="1">
                <a:tableStyleId>{3B4B98B0-60AC-42C2-AFA5-B58CD77FA1E5}</a:tableStyleId>
              </a:tblPr>
              <a:tblGrid>
                <a:gridCol w="1905000">
                  <a:extLst>
                    <a:ext uri="{9D8B030D-6E8A-4147-A177-3AD203B41FA5}">
                      <a16:colId xmlns:a16="http://schemas.microsoft.com/office/drawing/2014/main" val="20000"/>
                    </a:ext>
                  </a:extLst>
                </a:gridCol>
                <a:gridCol w="992716">
                  <a:extLst>
                    <a:ext uri="{9D8B030D-6E8A-4147-A177-3AD203B41FA5}">
                      <a16:colId xmlns:a16="http://schemas.microsoft.com/office/drawing/2014/main" val="20001"/>
                    </a:ext>
                  </a:extLst>
                </a:gridCol>
                <a:gridCol w="1957917">
                  <a:extLst>
                    <a:ext uri="{9D8B030D-6E8A-4147-A177-3AD203B41FA5}">
                      <a16:colId xmlns:a16="http://schemas.microsoft.com/office/drawing/2014/main" val="20002"/>
                    </a:ext>
                  </a:extLst>
                </a:gridCol>
                <a:gridCol w="783167">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tblGrid>
              <a:tr h="396240">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common-aw partner at January 1</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a:effectLst/>
                        <a:latin typeface="+mn-lt"/>
                        <a:ea typeface="Calibri"/>
                        <a:cs typeface="Times New Roman"/>
                      </a:endParaRPr>
                    </a:p>
                    <a:p>
                      <a:pPr marL="0" marR="0" algn="ctr">
                        <a:lnSpc>
                          <a:spcPct val="115000"/>
                        </a:lnSpc>
                        <a:spcBef>
                          <a:spcPts val="0"/>
                        </a:spcBef>
                        <a:spcAft>
                          <a:spcPts val="0"/>
                        </a:spcAft>
                      </a:pPr>
                      <a:r>
                        <a:rPr lang="en-US" sz="1400" b="1" dirty="0">
                          <a:effectLst/>
                          <a:latin typeface="+mn-lt"/>
                          <a:ea typeface="Calibri"/>
                          <a:cs typeface="UniversLTStd-BoldCn"/>
                        </a:rPr>
                        <a:t>RRIF Factor</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Age of RRIF owner or spouse or common-law partner at January 1</a:t>
                      </a:r>
                      <a:endParaRPr lang="en-US" sz="2400" dirty="0">
                        <a:effectLst/>
                        <a:latin typeface="+mn-lt"/>
                        <a:ea typeface="Calibri"/>
                        <a:cs typeface="Times New Roman"/>
                      </a:endParaRPr>
                    </a:p>
                  </a:txBody>
                  <a:tcPr marR="45720" anchor="b"/>
                </a:tc>
                <a:tc>
                  <a:txBody>
                    <a:bodyPr/>
                    <a:lstStyle/>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smtClean="0">
                        <a:effectLst/>
                        <a:latin typeface="+mn-lt"/>
                        <a:ea typeface="Calibri"/>
                        <a:cs typeface="Times New Roman"/>
                      </a:endParaRPr>
                    </a:p>
                    <a:p>
                      <a:pPr marL="0" marR="0" algn="ctr">
                        <a:lnSpc>
                          <a:spcPct val="115000"/>
                        </a:lnSpc>
                        <a:spcBef>
                          <a:spcPts val="0"/>
                        </a:spcBef>
                        <a:spcAft>
                          <a:spcPts val="0"/>
                        </a:spcAft>
                      </a:pPr>
                      <a:r>
                        <a:rPr lang="en-US" sz="1400" b="1" dirty="0" smtClean="0">
                          <a:effectLst/>
                          <a:latin typeface="+mn-lt"/>
                          <a:ea typeface="Calibri"/>
                          <a:cs typeface="UniversLTStd-BoldCn"/>
                        </a:rPr>
                        <a:t> </a:t>
                      </a:r>
                      <a:endParaRPr lang="en-US" sz="2400" dirty="0" smtClean="0">
                        <a:effectLst/>
                        <a:latin typeface="+mn-lt"/>
                        <a:ea typeface="Calibri"/>
                        <a:cs typeface="Times New Roman"/>
                      </a:endParaRPr>
                    </a:p>
                    <a:p>
                      <a:pPr marL="0" marR="0" algn="ctr">
                        <a:lnSpc>
                          <a:spcPct val="115000"/>
                        </a:lnSpc>
                        <a:spcBef>
                          <a:spcPts val="0"/>
                        </a:spcBef>
                        <a:spcAft>
                          <a:spcPts val="0"/>
                        </a:spcAft>
                      </a:pPr>
                      <a:r>
                        <a:rPr lang="en-US" sz="1400" b="1" dirty="0" smtClean="0">
                          <a:effectLst/>
                          <a:latin typeface="+mn-lt"/>
                          <a:ea typeface="Calibri"/>
                          <a:cs typeface="UniversLTStd-BoldCn"/>
                        </a:rPr>
                        <a:t>RRIF Factor</a:t>
                      </a:r>
                      <a:endParaRPr lang="en-US" sz="2400" dirty="0">
                        <a:effectLst/>
                        <a:latin typeface="+mn-lt"/>
                        <a:ea typeface="Calibri"/>
                        <a:cs typeface="Times New Roman"/>
                      </a:endParaRPr>
                    </a:p>
                  </a:txBody>
                  <a:tcPr marR="45720" anchor="b"/>
                </a:tc>
                <a:extLst>
                  <a:ext uri="{0D108BD9-81ED-4DB2-BD59-A6C34878D82A}">
                    <a16:rowId xmlns:a16="http://schemas.microsoft.com/office/drawing/2014/main" val="10000"/>
                  </a:ext>
                </a:extLst>
              </a:tr>
              <a:tr h="396240">
                <a:tc>
                  <a:txBody>
                    <a:bodyPr/>
                    <a:lstStyle/>
                    <a:p>
                      <a:pPr marL="0" marR="0" algn="ctr">
                        <a:lnSpc>
                          <a:spcPct val="115000"/>
                        </a:lnSpc>
                        <a:spcBef>
                          <a:spcPts val="0"/>
                        </a:spcBef>
                        <a:spcAft>
                          <a:spcPts val="0"/>
                        </a:spcAft>
                      </a:pPr>
                      <a:r>
                        <a:rPr lang="en-US" sz="1400" dirty="0">
                          <a:effectLst/>
                          <a:latin typeface="+mn-lt"/>
                          <a:ea typeface="Calibri"/>
                          <a:cs typeface="UniversLTStd-Cn"/>
                        </a:rPr>
                        <a:t>68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0.045455</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79</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0.0658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90</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0.1192</a:t>
                      </a:r>
                      <a:endParaRPr lang="en-US" sz="2400" dirty="0">
                        <a:effectLst/>
                        <a:latin typeface="+mn-lt"/>
                        <a:ea typeface="Calibri"/>
                        <a:cs typeface="Times New Roman"/>
                      </a:endParaRPr>
                    </a:p>
                  </a:txBody>
                  <a:tcPr/>
                </a:tc>
                <a:extLst>
                  <a:ext uri="{0D108BD9-81ED-4DB2-BD59-A6C34878D82A}">
                    <a16:rowId xmlns:a16="http://schemas.microsoft.com/office/drawing/2014/main" val="10001"/>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69</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0.047619</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0.0682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91</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0.1306</a:t>
                      </a:r>
                      <a:endParaRPr lang="en-US" sz="2400" dirty="0">
                        <a:effectLst/>
                        <a:latin typeface="+mn-lt"/>
                        <a:ea typeface="Calibri"/>
                        <a:cs typeface="Times New Roman"/>
                      </a:endParaRPr>
                    </a:p>
                  </a:txBody>
                  <a:tcPr/>
                </a:tc>
                <a:extLst>
                  <a:ext uri="{0D108BD9-81ED-4DB2-BD59-A6C34878D82A}">
                    <a16:rowId xmlns:a16="http://schemas.microsoft.com/office/drawing/2014/main" val="10002"/>
                  </a:ext>
                </a:extLst>
              </a:tr>
              <a:tr h="396240">
                <a:tc>
                  <a:txBody>
                    <a:bodyPr/>
                    <a:lstStyle/>
                    <a:p>
                      <a:pPr marL="0" marR="0" algn="ctr">
                        <a:lnSpc>
                          <a:spcPct val="115000"/>
                        </a:lnSpc>
                        <a:spcBef>
                          <a:spcPts val="0"/>
                        </a:spcBef>
                        <a:spcAft>
                          <a:spcPts val="0"/>
                        </a:spcAft>
                      </a:pPr>
                      <a:r>
                        <a:rPr lang="en-US" sz="1400" dirty="0">
                          <a:effectLst/>
                          <a:latin typeface="+mn-lt"/>
                          <a:ea typeface="Calibri"/>
                          <a:cs typeface="UniversLTStd-Cn"/>
                        </a:rPr>
                        <a:t>70</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0.050000</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81</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0.0708</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92</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0.1449</a:t>
                      </a:r>
                      <a:endParaRPr lang="en-US" sz="2400" dirty="0">
                        <a:effectLst/>
                        <a:latin typeface="+mn-lt"/>
                        <a:ea typeface="Calibri"/>
                        <a:cs typeface="Times New Roman"/>
                      </a:endParaRPr>
                    </a:p>
                  </a:txBody>
                  <a:tcPr/>
                </a:tc>
                <a:extLst>
                  <a:ext uri="{0D108BD9-81ED-4DB2-BD59-A6C34878D82A}">
                    <a16:rowId xmlns:a16="http://schemas.microsoft.com/office/drawing/2014/main" val="10003"/>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71</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0.0528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82</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0.0738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0.1634</a:t>
                      </a:r>
                      <a:endParaRPr lang="en-US" sz="2400" dirty="0">
                        <a:effectLst/>
                        <a:latin typeface="+mn-lt"/>
                        <a:ea typeface="Calibri"/>
                        <a:cs typeface="Times New Roman"/>
                      </a:endParaRPr>
                    </a:p>
                  </a:txBody>
                  <a:tcPr/>
                </a:tc>
                <a:extLst>
                  <a:ext uri="{0D108BD9-81ED-4DB2-BD59-A6C34878D82A}">
                    <a16:rowId xmlns:a16="http://schemas.microsoft.com/office/drawing/2014/main" val="10004"/>
                  </a:ext>
                </a:extLst>
              </a:tr>
              <a:tr h="396240">
                <a:tc>
                  <a:txBody>
                    <a:bodyPr/>
                    <a:lstStyle/>
                    <a:p>
                      <a:pPr marL="0" marR="0" algn="ctr">
                        <a:lnSpc>
                          <a:spcPct val="115000"/>
                        </a:lnSpc>
                        <a:spcBef>
                          <a:spcPts val="0"/>
                        </a:spcBef>
                        <a:spcAft>
                          <a:spcPts val="0"/>
                        </a:spcAft>
                      </a:pPr>
                      <a:r>
                        <a:rPr lang="en-US" sz="1400">
                          <a:effectLst/>
                          <a:latin typeface="+mn-lt"/>
                          <a:ea typeface="Calibri"/>
                          <a:cs typeface="UniversLTStd-Cn"/>
                        </a:rPr>
                        <a:t>72</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0.0540</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83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0.0771</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94</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0.1879</a:t>
                      </a:r>
                      <a:endParaRPr lang="en-US" sz="24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gn="ctr">
                        <a:lnSpc>
                          <a:spcPct val="115000"/>
                        </a:lnSpc>
                        <a:spcBef>
                          <a:spcPts val="0"/>
                        </a:spcBef>
                        <a:spcAft>
                          <a:spcPts val="0"/>
                        </a:spcAft>
                      </a:pPr>
                      <a:r>
                        <a:rPr lang="en-US" sz="1400" dirty="0">
                          <a:effectLst/>
                          <a:latin typeface="+mn-lt"/>
                          <a:ea typeface="Calibri"/>
                          <a:cs typeface="UniversLTStd-Cn"/>
                        </a:rPr>
                        <a:t>73</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0.0553</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84</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0.0808</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95 or older</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0.2000</a:t>
                      </a:r>
                      <a:endParaRPr lang="en-US" sz="2400" dirty="0">
                        <a:effectLst/>
                        <a:latin typeface="+mn-lt"/>
                        <a:ea typeface="Calibri"/>
                        <a:cs typeface="Times New Roman"/>
                      </a:endParaRPr>
                    </a:p>
                  </a:txBody>
                  <a:tcPr/>
                </a:tc>
                <a:extLst>
                  <a:ext uri="{0D108BD9-81ED-4DB2-BD59-A6C34878D82A}">
                    <a16:rowId xmlns:a16="http://schemas.microsoft.com/office/drawing/2014/main" val="10006"/>
                  </a:ext>
                </a:extLst>
              </a:tr>
            </a:tbl>
          </a:graphicData>
        </a:graphic>
      </p:graphicFrame>
      <p:sp>
        <p:nvSpPr>
          <p:cNvPr id="3" name="Content Placeholder 2"/>
          <p:cNvSpPr>
            <a:spLocks noGrp="1"/>
          </p:cNvSpPr>
          <p:nvPr>
            <p:ph idx="13"/>
          </p:nvPr>
        </p:nvSpPr>
        <p:spPr>
          <a:xfrm>
            <a:off x="457200" y="5913437"/>
            <a:ext cx="8229600" cy="411163"/>
          </a:xfrm>
        </p:spPr>
        <p:txBody>
          <a:bodyPr/>
          <a:lstStyle/>
          <a:p>
            <a:pPr marL="0" indent="0">
              <a:buNone/>
            </a:pPr>
            <a:r>
              <a:rPr lang="en-US" sz="1200" i="1" dirty="0"/>
              <a:t>Source: </a:t>
            </a:r>
            <a:r>
              <a:rPr lang="en-US" sz="1200" dirty="0">
                <a:hlinkClick r:id="rId2"/>
              </a:rPr>
              <a:t>http://www.taxtips.ca/rrsp/rrif-minimum-withdrawal-factors.htm</a:t>
            </a:r>
            <a:r>
              <a:rPr lang="en-US" sz="1200" dirty="0" smtClean="0"/>
              <a:t>. Reproduced </a:t>
            </a:r>
            <a:r>
              <a:rPr lang="en-US" sz="1200" dirty="0"/>
              <a:t>with the permission of TaxTips.ca. (Accessed May 29, 2017).</a:t>
            </a:r>
          </a:p>
        </p:txBody>
      </p:sp>
    </p:spTree>
    <p:extLst>
      <p:ext uri="{BB962C8B-B14F-4D97-AF65-F5344CB8AC3E}">
        <p14:creationId xmlns:p14="http://schemas.microsoft.com/office/powerpoint/2010/main" val="28059921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RRIF Example</a:t>
            </a:r>
          </a:p>
        </p:txBody>
      </p:sp>
      <p:sp>
        <p:nvSpPr>
          <p:cNvPr id="3" name="Content Placeholder 2"/>
          <p:cNvSpPr>
            <a:spLocks noGrp="1"/>
          </p:cNvSpPr>
          <p:nvPr>
            <p:ph idx="1"/>
          </p:nvPr>
        </p:nvSpPr>
        <p:spPr/>
        <p:txBody>
          <a:bodyPr/>
          <a:lstStyle/>
          <a:p>
            <a:pPr marL="0" indent="0">
              <a:buNone/>
            </a:pPr>
            <a:r>
              <a:rPr lang="en-US" sz="2000" dirty="0"/>
              <a:t>Vicky Zhao turns 71 in 2017. Before the end of the year, she must either collapse her RRSP for its cash value or transfer her RRSP assets into an income-producing plan. Vicky decides to transfer her RRSP to an RRIF on November 15, 2017. As a result of this transfer, Vicky must make a withdrawal from her RRIF before December 31, 2018.</a:t>
            </a:r>
          </a:p>
          <a:p>
            <a:pPr marL="0" indent="0">
              <a:buNone/>
            </a:pPr>
            <a:r>
              <a:rPr lang="en-US" sz="2000" dirty="0"/>
              <a:t>The amount that must be withdrawn from an RRIF is prescribed by the CRA in an RRIF table. Exhibit 14.5 shows an RRIF table highlighting the minimum amount that must be withdrawn. Assuming that Vicky is age 71 on January 1, 2017, she will have to withdraw 5.28 percent of her non-qualifying RRIF assets during 2018. The amount that she has to withdraw will be based on the value of her RRIF assets on January 1. The RRIF table represents only minimum withdrawal amounts. Vicky has the option to cash in her RRIF at any time.</a:t>
            </a:r>
          </a:p>
          <a:p>
            <a:pPr marL="0" indent="0">
              <a:buNone/>
            </a:pPr>
            <a:endParaRPr lang="en-US" sz="2000" dirty="0"/>
          </a:p>
        </p:txBody>
      </p:sp>
    </p:spTree>
    <p:extLst>
      <p:ext uri="{BB962C8B-B14F-4D97-AF65-F5344CB8AC3E}">
        <p14:creationId xmlns:p14="http://schemas.microsoft.com/office/powerpoint/2010/main" val="4913557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RRSP Conversion Options</a:t>
            </a:r>
          </a:p>
        </p:txBody>
      </p:sp>
      <p:sp>
        <p:nvSpPr>
          <p:cNvPr id="3" name="Content Placeholder 2"/>
          <p:cNvSpPr>
            <a:spLocks noGrp="1"/>
          </p:cNvSpPr>
          <p:nvPr>
            <p:ph idx="1"/>
          </p:nvPr>
        </p:nvSpPr>
        <p:spPr/>
        <p:txBody>
          <a:bodyPr/>
          <a:lstStyle/>
          <a:p>
            <a:pPr>
              <a:defRPr/>
            </a:pPr>
            <a:r>
              <a:rPr lang="en-US" dirty="0">
                <a:ea typeface="ＭＳ Ｐゴシック" pitchFamily="34" charset="-128"/>
              </a:rPr>
              <a:t>Also consider an annuity:</a:t>
            </a:r>
          </a:p>
          <a:p>
            <a:pPr lvl="1">
              <a:spcBef>
                <a:spcPts val="1500"/>
              </a:spcBef>
              <a:defRPr/>
            </a:pPr>
            <a:r>
              <a:rPr lang="en-US" dirty="0">
                <a:ea typeface="ＭＳ Ｐゴシック" pitchFamily="34" charset="-128"/>
              </a:rPr>
              <a:t>Term annuity: a financial contract that provides a fixed sum of money at regular intervals until a specified year</a:t>
            </a:r>
          </a:p>
          <a:p>
            <a:pPr lvl="1">
              <a:spcBef>
                <a:spcPts val="1500"/>
              </a:spcBef>
              <a:defRPr/>
            </a:pPr>
            <a:r>
              <a:rPr lang="en-US" dirty="0">
                <a:ea typeface="ＭＳ Ｐゴシック" pitchFamily="34" charset="-128"/>
              </a:rPr>
              <a:t>Life annuity: a financial contract that provides a fixed sum of money at regular intervals for one</a:t>
            </a:r>
            <a:r>
              <a:rPr lang="en-US" altLang="en-US" dirty="0">
                <a:ea typeface="ＭＳ Ｐゴシック" pitchFamily="34" charset="-128"/>
              </a:rPr>
              <a:t>’</a:t>
            </a:r>
            <a:r>
              <a:rPr lang="en-US" dirty="0">
                <a:ea typeface="ＭＳ Ｐゴシック" pitchFamily="34" charset="-128"/>
              </a:rPr>
              <a:t>s lifetime</a:t>
            </a:r>
          </a:p>
          <a:p>
            <a:pPr lvl="1">
              <a:spcBef>
                <a:spcPts val="1500"/>
              </a:spcBef>
              <a:defRPr/>
            </a:pPr>
            <a:r>
              <a:rPr lang="en-US" dirty="0">
                <a:ea typeface="ＭＳ Ｐゴシック" pitchFamily="34" charset="-128"/>
              </a:rPr>
              <a:t>Registered annuities: annuities that are created using assets from an RRSP with no risk that your investment decreases in value</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Annuity Example</a:t>
            </a:r>
          </a:p>
        </p:txBody>
      </p:sp>
      <p:sp>
        <p:nvSpPr>
          <p:cNvPr id="3" name="Content Placeholder 2"/>
          <p:cNvSpPr>
            <a:spLocks noGrp="1"/>
          </p:cNvSpPr>
          <p:nvPr>
            <p:ph idx="1"/>
          </p:nvPr>
        </p:nvSpPr>
        <p:spPr/>
        <p:txBody>
          <a:bodyPr/>
          <a:lstStyle/>
          <a:p>
            <a:pPr marL="0" indent="0">
              <a:buNone/>
            </a:pPr>
            <a:r>
              <a:rPr lang="en-US" sz="2000" dirty="0"/>
              <a:t>Vicky could have used her RRSP assets to purchase an annuity. For example, if she expects to need income that would be produced by her RRSP until age 91, she could use her RRSP to purchase a 20-year registered term annuity. Of course, there is always the concern that Vicky may live past age 91. To avoid the risk that her annuity income will stop at age 91, she could use her RRSP to purchase a registered life annuity, which would guarantee her an income for life. On the other hand, what happens if Vicky dies the year after purchasing the life annuity? In this case, Vicky will lose most of her investment since the RRSP assets were used to purchase the annuity. To reduce this risk, Vicky could purchase a registered term certain annuity for 20 years. This type of annuity will guarantee an income payable to Vicky or her estate for 20 years.</a:t>
            </a:r>
          </a:p>
          <a:p>
            <a:endParaRPr lang="en-US" sz="2000" dirty="0"/>
          </a:p>
        </p:txBody>
      </p:sp>
    </p:spTree>
    <p:extLst>
      <p:ext uri="{BB962C8B-B14F-4D97-AF65-F5344CB8AC3E}">
        <p14:creationId xmlns:p14="http://schemas.microsoft.com/office/powerpoint/2010/main" val="4913557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 Income Conversion Options for a LIRA</a:t>
            </a:r>
          </a:p>
        </p:txBody>
      </p:sp>
      <p:sp>
        <p:nvSpPr>
          <p:cNvPr id="3" name="Content Placeholder 2"/>
          <p:cNvSpPr>
            <a:spLocks noGrp="1"/>
          </p:cNvSpPr>
          <p:nvPr>
            <p:ph idx="1"/>
          </p:nvPr>
        </p:nvSpPr>
        <p:spPr/>
        <p:txBody>
          <a:bodyPr/>
          <a:lstStyle/>
          <a:p>
            <a:pPr>
              <a:lnSpc>
                <a:spcPct val="80000"/>
              </a:lnSpc>
              <a:spcBef>
                <a:spcPts val="1800"/>
              </a:spcBef>
            </a:pPr>
            <a:r>
              <a:rPr lang="en-US" dirty="0">
                <a:ea typeface="ＭＳ Ｐゴシック" pitchFamily="34" charset="-128"/>
              </a:rPr>
              <a:t>Two main options: registered life annuity, life income fund (LIF)</a:t>
            </a:r>
          </a:p>
          <a:p>
            <a:pPr>
              <a:lnSpc>
                <a:spcPct val="80000"/>
              </a:lnSpc>
              <a:spcBef>
                <a:spcPts val="1800"/>
              </a:spcBef>
            </a:pPr>
            <a:r>
              <a:rPr lang="en-US" dirty="0">
                <a:ea typeface="ＭＳ Ｐゴシック" pitchFamily="34" charset="-128"/>
              </a:rPr>
              <a:t>LIF is a restricted form of an RRIF</a:t>
            </a:r>
          </a:p>
          <a:p>
            <a:pPr lvl="1">
              <a:lnSpc>
                <a:spcPct val="90000"/>
              </a:lnSpc>
            </a:pPr>
            <a:r>
              <a:rPr lang="en-US" dirty="0">
                <a:ea typeface="ＭＳ Ｐゴシック" pitchFamily="34" charset="-128"/>
              </a:rPr>
              <a:t>Annual withdrawal subject to a maximum amount</a:t>
            </a:r>
          </a:p>
          <a:p>
            <a:pPr lvl="1">
              <a:lnSpc>
                <a:spcPct val="90000"/>
              </a:lnSpc>
            </a:pPr>
            <a:r>
              <a:rPr lang="en-US" dirty="0">
                <a:ea typeface="ＭＳ Ｐゴシック" pitchFamily="34" charset="-128"/>
              </a:rPr>
              <a:t>The year you reach age 80, remaining LIF assets must be put in a registered life annuity</a:t>
            </a:r>
          </a:p>
          <a:p>
            <a:pPr lvl="2">
              <a:lnSpc>
                <a:spcPct val="90000"/>
              </a:lnSpc>
            </a:pPr>
            <a:r>
              <a:rPr lang="en-US" dirty="0">
                <a:ea typeface="ＭＳ Ｐゴシック" pitchFamily="34" charset="-128"/>
              </a:rPr>
              <a:t>In some provinces, assets from a LIRA or locked-in RRSP may be transferred to a locked-in retirement income fund (LRIF)</a:t>
            </a:r>
          </a:p>
          <a:p>
            <a:pPr>
              <a:lnSpc>
                <a:spcPct val="80000"/>
              </a:lnSpc>
              <a:spcBef>
                <a:spcPts val="1800"/>
              </a:spcBef>
            </a:pPr>
            <a:r>
              <a:rPr lang="en-US" dirty="0" smtClean="0">
                <a:ea typeface="ＭＳ Ｐゴシック" pitchFamily="34" charset="-128"/>
              </a:rPr>
              <a:t>Differences between </a:t>
            </a:r>
            <a:r>
              <a:rPr lang="en-US" dirty="0">
                <a:ea typeface="ＭＳ Ｐゴシック" pitchFamily="34" charset="-128"/>
              </a:rPr>
              <a:t>an LRIF and a LIF:</a:t>
            </a:r>
          </a:p>
          <a:p>
            <a:pPr lvl="1">
              <a:lnSpc>
                <a:spcPct val="90000"/>
              </a:lnSpc>
            </a:pPr>
            <a:r>
              <a:rPr lang="en-US" dirty="0">
                <a:ea typeface="ＭＳ Ｐゴシック" pitchFamily="34" charset="-128"/>
              </a:rPr>
              <a:t>Formula used to determine the maximum is different</a:t>
            </a:r>
          </a:p>
          <a:p>
            <a:pPr lvl="1">
              <a:lnSpc>
                <a:spcPct val="90000"/>
              </a:lnSpc>
            </a:pPr>
            <a:r>
              <a:rPr lang="en-US" dirty="0">
                <a:ea typeface="ＭＳ Ｐゴシック" pitchFamily="34" charset="-128"/>
              </a:rPr>
              <a:t>LRIF does not have to be converted at age 80</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 Income Conversion Options</a:t>
            </a:r>
          </a:p>
        </p:txBody>
      </p:sp>
      <p:sp>
        <p:nvSpPr>
          <p:cNvPr id="3" name="Content Placeholder 2"/>
          <p:cNvSpPr>
            <a:spLocks noGrp="1"/>
          </p:cNvSpPr>
          <p:nvPr>
            <p:ph idx="1"/>
          </p:nvPr>
        </p:nvSpPr>
        <p:spPr>
          <a:xfrm>
            <a:off x="457200" y="1600201"/>
            <a:ext cx="8229600" cy="533400"/>
          </a:xfrm>
        </p:spPr>
        <p:txBody>
          <a:bodyPr/>
          <a:lstStyle/>
          <a:p>
            <a:pPr marL="0" indent="0">
              <a:buNone/>
            </a:pPr>
            <a:r>
              <a:rPr lang="en-US" sz="2400" b="1" dirty="0" smtClean="0"/>
              <a:t>Exhibit 14.6</a:t>
            </a:r>
            <a:r>
              <a:rPr lang="en-US" sz="2400" dirty="0" smtClean="0"/>
              <a:t> </a:t>
            </a:r>
            <a:r>
              <a:rPr lang="en-US" sz="2400" dirty="0"/>
              <a:t>Retirement Income Conversion Options</a:t>
            </a:r>
          </a:p>
        </p:txBody>
      </p:sp>
      <p:graphicFrame>
        <p:nvGraphicFramePr>
          <p:cNvPr id="5" name="Table 4"/>
          <p:cNvGraphicFramePr>
            <a:graphicFrameLocks noGrp="1"/>
          </p:cNvGraphicFramePr>
          <p:nvPr>
            <p:extLst>
              <p:ext uri="{D42A27DB-BD31-4B8C-83A1-F6EECF244321}">
                <p14:modId xmlns:p14="http://schemas.microsoft.com/office/powerpoint/2010/main" val="3351418226"/>
              </p:ext>
            </p:extLst>
          </p:nvPr>
        </p:nvGraphicFramePr>
        <p:xfrm>
          <a:off x="457200" y="2153920"/>
          <a:ext cx="8229600" cy="1395984"/>
        </p:xfrm>
        <a:graphic>
          <a:graphicData uri="http://schemas.openxmlformats.org/drawingml/2006/table">
            <a:tbl>
              <a:tblPr firstRow="1">
                <a:tableStyleId>{3B4B98B0-60AC-42C2-AFA5-B58CD77FA1E5}</a:tableStyleId>
              </a:tblPr>
              <a:tblGrid>
                <a:gridCol w="22860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600200">
                  <a:extLst>
                    <a:ext uri="{9D8B030D-6E8A-4147-A177-3AD203B41FA5}">
                      <a16:colId xmlns:a16="http://schemas.microsoft.com/office/drawing/2014/main" val="20005"/>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Std-BoldCn"/>
                        </a:rPr>
                        <a:t> </a:t>
                      </a:r>
                      <a:endParaRPr lang="en-US" sz="2800" dirty="0">
                        <a:effectLst/>
                        <a:latin typeface="+mn-lt"/>
                        <a:ea typeface="Calibri"/>
                        <a:cs typeface="Times New Roman"/>
                      </a:endParaRPr>
                    </a:p>
                    <a:p>
                      <a:pPr marL="0" marR="0">
                        <a:lnSpc>
                          <a:spcPct val="115000"/>
                        </a:lnSpc>
                        <a:spcBef>
                          <a:spcPts val="0"/>
                        </a:spcBef>
                        <a:spcAft>
                          <a:spcPts val="0"/>
                        </a:spcAft>
                      </a:pPr>
                      <a:r>
                        <a:rPr lang="en-US" sz="1600" b="1" dirty="0">
                          <a:effectLst/>
                          <a:latin typeface="+mn-lt"/>
                          <a:ea typeface="Calibri"/>
                          <a:cs typeface="UniversLTStd-BoldCn"/>
                        </a:rPr>
                        <a:t>Plan Type: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dirty="0">
                          <a:effectLst/>
                          <a:latin typeface="+mn-lt"/>
                          <a:ea typeface="Calibri"/>
                          <a:cs typeface="UniversLTStd-BoldCn"/>
                        </a:rPr>
                        <a:t> </a:t>
                      </a:r>
                      <a:endParaRPr lang="en-US" sz="2800" dirty="0">
                        <a:effectLst/>
                        <a:latin typeface="+mn-lt"/>
                        <a:ea typeface="Calibri"/>
                        <a:cs typeface="Times New Roman"/>
                      </a:endParaRPr>
                    </a:p>
                    <a:p>
                      <a:pPr marL="0" marR="0">
                        <a:lnSpc>
                          <a:spcPct val="115000"/>
                        </a:lnSpc>
                        <a:spcBef>
                          <a:spcPts val="0"/>
                        </a:spcBef>
                        <a:spcAft>
                          <a:spcPts val="0"/>
                        </a:spcAft>
                      </a:pPr>
                      <a:r>
                        <a:rPr lang="en-US" sz="1600" b="1" dirty="0">
                          <a:effectLst/>
                          <a:latin typeface="+mn-lt"/>
                          <a:ea typeface="Calibri"/>
                          <a:cs typeface="UniversLTStd-BoldCn"/>
                        </a:rPr>
                        <a:t>Cash In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a:effectLst/>
                          <a:latin typeface="+mn-lt"/>
                          <a:ea typeface="Calibri"/>
                          <a:cs typeface="UniversLTStd-BoldCn"/>
                        </a:rPr>
                        <a:t> </a:t>
                      </a:r>
                      <a:endParaRPr lang="en-US" sz="2800">
                        <a:effectLst/>
                        <a:latin typeface="+mn-lt"/>
                        <a:ea typeface="Calibri"/>
                        <a:cs typeface="Times New Roman"/>
                      </a:endParaRPr>
                    </a:p>
                    <a:p>
                      <a:pPr marL="0" marR="0">
                        <a:lnSpc>
                          <a:spcPct val="115000"/>
                        </a:lnSpc>
                        <a:spcBef>
                          <a:spcPts val="0"/>
                        </a:spcBef>
                        <a:spcAft>
                          <a:spcPts val="0"/>
                        </a:spcAft>
                      </a:pPr>
                      <a:r>
                        <a:rPr lang="en-US" sz="1600" b="1">
                          <a:effectLst/>
                          <a:latin typeface="+mn-lt"/>
                          <a:ea typeface="Calibri"/>
                          <a:cs typeface="UniversLTStd-BoldCn"/>
                        </a:rPr>
                        <a:t>RRIF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dirty="0">
                          <a:effectLst/>
                          <a:latin typeface="+mn-lt"/>
                          <a:ea typeface="Calibri"/>
                          <a:cs typeface="UniversLTStd-BoldCn"/>
                        </a:rPr>
                        <a:t> </a:t>
                      </a:r>
                      <a:endParaRPr lang="en-US" sz="2800" dirty="0">
                        <a:effectLst/>
                        <a:latin typeface="+mn-lt"/>
                        <a:ea typeface="Calibri"/>
                        <a:cs typeface="Times New Roman"/>
                      </a:endParaRPr>
                    </a:p>
                    <a:p>
                      <a:pPr marL="0" marR="0">
                        <a:lnSpc>
                          <a:spcPct val="115000"/>
                        </a:lnSpc>
                        <a:spcBef>
                          <a:spcPts val="0"/>
                        </a:spcBef>
                        <a:spcAft>
                          <a:spcPts val="0"/>
                        </a:spcAft>
                      </a:pPr>
                      <a:r>
                        <a:rPr lang="en-US" sz="1600" b="1" dirty="0">
                          <a:effectLst/>
                          <a:latin typeface="+mn-lt"/>
                          <a:ea typeface="Calibri"/>
                          <a:cs typeface="UniversLTStd-BoldCn"/>
                        </a:rPr>
                        <a:t>LIF/LRIF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a:effectLst/>
                          <a:latin typeface="+mn-lt"/>
                          <a:ea typeface="Calibri"/>
                          <a:cs typeface="UniversLTStd-BoldCn"/>
                        </a:rPr>
                        <a:t>Registered Term Annuity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a:effectLst/>
                          <a:latin typeface="+mn-lt"/>
                          <a:ea typeface="Calibri"/>
                          <a:cs typeface="UniversLTStd-BoldCn"/>
                        </a:rPr>
                        <a:t>Registered Life Annuity</a:t>
                      </a:r>
                      <a:endParaRPr lang="en-US" sz="28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RRSP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Yes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Yes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No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Yes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Yes</a:t>
                      </a:r>
                      <a:endParaRPr lang="en-US" sz="28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LIRA/Locked-In RRSP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No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No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Yes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Std-Cn"/>
                        </a:rPr>
                        <a:t>No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Std-Cn"/>
                        </a:rPr>
                        <a:t>Yes</a:t>
                      </a:r>
                      <a:endParaRPr lang="en-US" sz="2800" dirty="0">
                        <a:effectLst/>
                        <a:latin typeface="+mn-lt"/>
                        <a:ea typeface="Calibri"/>
                        <a:cs typeface="Times New Roman"/>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913557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Reverse Mortgages</a:t>
            </a:r>
          </a:p>
        </p:txBody>
      </p:sp>
      <p:sp>
        <p:nvSpPr>
          <p:cNvPr id="3" name="Content Placeholder 2"/>
          <p:cNvSpPr>
            <a:spLocks noGrp="1"/>
          </p:cNvSpPr>
          <p:nvPr>
            <p:ph idx="1"/>
          </p:nvPr>
        </p:nvSpPr>
        <p:spPr>
          <a:xfrm>
            <a:off x="457200" y="1600200"/>
            <a:ext cx="8458200" cy="4525963"/>
          </a:xfrm>
        </p:spPr>
        <p:txBody>
          <a:bodyPr/>
          <a:lstStyle/>
          <a:p>
            <a:pPr>
              <a:lnSpc>
                <a:spcPct val="90000"/>
              </a:lnSpc>
            </a:pPr>
            <a:r>
              <a:rPr lang="en-US" dirty="0">
                <a:ea typeface="ＭＳ Ｐゴシック" pitchFamily="34" charset="-128"/>
              </a:rPr>
              <a:t>A secured loan that allows older Canadians (60 or older) to generate income using the equity in their homes without selling </a:t>
            </a:r>
          </a:p>
          <a:p>
            <a:pPr>
              <a:lnSpc>
                <a:spcPct val="90000"/>
              </a:lnSpc>
            </a:pPr>
            <a:r>
              <a:rPr lang="en-US" dirty="0">
                <a:ea typeface="ＭＳ Ｐゴシック" pitchFamily="34" charset="-128"/>
              </a:rPr>
              <a:t>Can borrow up to 40% of the value of your home or $500 000</a:t>
            </a:r>
          </a:p>
          <a:p>
            <a:pPr>
              <a:lnSpc>
                <a:spcPct val="90000"/>
              </a:lnSpc>
            </a:pPr>
            <a:r>
              <a:rPr lang="en-US" dirty="0">
                <a:ea typeface="ＭＳ Ｐゴシック" pitchFamily="34" charset="-128"/>
              </a:rPr>
              <a:t>Interest accumulates during the loan period</a:t>
            </a:r>
          </a:p>
          <a:p>
            <a:pPr>
              <a:lnSpc>
                <a:spcPct val="90000"/>
              </a:lnSpc>
            </a:pPr>
            <a:r>
              <a:rPr lang="en-US" dirty="0">
                <a:ea typeface="ＭＳ Ｐゴシック" pitchFamily="34" charset="-128"/>
              </a:rPr>
              <a:t>Proceeds may be paid in a single lump sum, set up as a line of credit, or used to purchase an annuity</a:t>
            </a:r>
          </a:p>
          <a:p>
            <a:pPr>
              <a:lnSpc>
                <a:spcPct val="90000"/>
              </a:lnSpc>
            </a:pPr>
            <a:r>
              <a:rPr lang="en-US" dirty="0">
                <a:ea typeface="ＭＳ Ｐゴシック" pitchFamily="34" charset="-128"/>
              </a:rPr>
              <a:t>Drawbacks: setup costs $2.5k, interest reduces estate value</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50652"/>
          </a:xfrm>
        </p:spPr>
        <p:txBody>
          <a:bodyPr/>
          <a:lstStyle/>
          <a:p>
            <a:r>
              <a:rPr lang="en-US" dirty="0"/>
              <a:t>Old Age Security Benefit Payment Rates</a:t>
            </a:r>
          </a:p>
        </p:txBody>
      </p:sp>
      <p:sp>
        <p:nvSpPr>
          <p:cNvPr id="3" name="Content Placeholder 2"/>
          <p:cNvSpPr>
            <a:spLocks noGrp="1"/>
          </p:cNvSpPr>
          <p:nvPr>
            <p:ph idx="1"/>
          </p:nvPr>
        </p:nvSpPr>
        <p:spPr>
          <a:xfrm>
            <a:off x="457200" y="990600"/>
            <a:ext cx="7705725" cy="762000"/>
          </a:xfrm>
        </p:spPr>
        <p:txBody>
          <a:bodyPr/>
          <a:lstStyle/>
          <a:p>
            <a:pPr marL="0" indent="0">
              <a:buNone/>
            </a:pPr>
            <a:r>
              <a:rPr lang="en-US" sz="2400" b="1" dirty="0" smtClean="0"/>
              <a:t>Exhibit 14.1</a:t>
            </a:r>
            <a:r>
              <a:rPr lang="en-US" sz="2400" dirty="0" smtClean="0"/>
              <a:t> </a:t>
            </a:r>
            <a:r>
              <a:rPr lang="en-US" sz="2400" dirty="0"/>
              <a:t>Old Age Security Benefit Payment Rates (April–June 2017)</a:t>
            </a:r>
          </a:p>
        </p:txBody>
      </p:sp>
      <p:graphicFrame>
        <p:nvGraphicFramePr>
          <p:cNvPr id="6" name="Table 5"/>
          <p:cNvGraphicFramePr>
            <a:graphicFrameLocks noGrp="1"/>
          </p:cNvGraphicFramePr>
          <p:nvPr>
            <p:extLst>
              <p:ext uri="{D42A27DB-BD31-4B8C-83A1-F6EECF244321}">
                <p14:modId xmlns:p14="http://schemas.microsoft.com/office/powerpoint/2010/main" val="4040397427"/>
              </p:ext>
            </p:extLst>
          </p:nvPr>
        </p:nvGraphicFramePr>
        <p:xfrm>
          <a:off x="457200" y="1905000"/>
          <a:ext cx="8229600" cy="3389376"/>
        </p:xfrm>
        <a:graphic>
          <a:graphicData uri="http://schemas.openxmlformats.org/drawingml/2006/table">
            <a:tbl>
              <a:tblPr firstRow="1">
                <a:tableStyleId>{3B4B98B0-60AC-42C2-AFA5-B58CD77FA1E5}</a:tableStyleId>
              </a:tblPr>
              <a:tblGrid>
                <a:gridCol w="2209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Type of Benefit </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Recipient</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Maximum Monthly Benefit</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Maximum Annual Income</a:t>
                      </a:r>
                      <a:endParaRPr lang="en-US" sz="24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OAS Pension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All recipients</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smtClean="0">
                          <a:effectLst/>
                          <a:latin typeface="+mn-lt"/>
                          <a:ea typeface="Calibri"/>
                          <a:cs typeface="UniversLTStd-Cn"/>
                        </a:rPr>
                        <a:t>$578.53</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See OAS Clawback</a:t>
                      </a:r>
                      <a:endParaRPr lang="en-US" sz="24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GIS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Single person</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smtClean="0">
                          <a:effectLst/>
                          <a:latin typeface="+mn-lt"/>
                          <a:ea typeface="Calibri"/>
                          <a:cs typeface="UniversLTStd-Cn"/>
                        </a:rPr>
                        <a:t>$864.09</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$17 544</a:t>
                      </a:r>
                      <a:endParaRPr lang="en-US" sz="240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UniversLTStd-Cn"/>
                        </a:rPr>
                        <a:t>Blank</a:t>
                      </a:r>
                      <a:endParaRPr lang="en-US" sz="24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Spouse of pensioner</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smtClean="0">
                          <a:effectLst/>
                          <a:latin typeface="+mn-lt"/>
                          <a:ea typeface="Calibri"/>
                          <a:cs typeface="UniversLTStd-Cn"/>
                        </a:rPr>
                        <a:t>$520.17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$23 184</a:t>
                      </a:r>
                      <a:endParaRPr lang="en-US" sz="240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UniversLTStd-Cn"/>
                        </a:rPr>
                        <a:t>Blank</a:t>
                      </a:r>
                      <a:endParaRPr lang="en-US" sz="14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Spouse of non-pensioner</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smtClean="0">
                          <a:effectLst/>
                          <a:latin typeface="+mn-lt"/>
                          <a:ea typeface="Calibri"/>
                          <a:cs typeface="UniversLTStd-Cn"/>
                        </a:rPr>
                        <a:t>$864.09</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$42 048</a:t>
                      </a:r>
                      <a:endParaRPr lang="en-US" sz="240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kern="1200" dirty="0" smtClean="0">
                          <a:solidFill>
                            <a:schemeClr val="bg1"/>
                          </a:solidFill>
                          <a:effectLst/>
                          <a:latin typeface="+mn-lt"/>
                          <a:ea typeface="Calibri"/>
                          <a:cs typeface="UniversLTStd-Cn"/>
                        </a:rPr>
                        <a:t>Blank</a:t>
                      </a: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Spouse of allowance recipient</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smtClean="0">
                          <a:effectLst/>
                          <a:latin typeface="+mn-lt"/>
                          <a:ea typeface="Calibri"/>
                          <a:cs typeface="UniversLTStd-Cn"/>
                        </a:rPr>
                        <a:t>$520.17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$42 048</a:t>
                      </a:r>
                      <a:endParaRPr lang="en-US" sz="240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Allowance </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All recipients</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$1098.70</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$32 448</a:t>
                      </a:r>
                      <a:endParaRPr lang="en-US" sz="2400" dirty="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a:effectLst/>
                          <a:latin typeface="+mn-lt"/>
                          <a:ea typeface="Calibri"/>
                          <a:cs typeface="UniversLTStd-Cn"/>
                        </a:rPr>
                        <a:t>Allowance for the survivor </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Std-Cn"/>
                        </a:rPr>
                        <a:t>All recipients</a:t>
                      </a:r>
                      <a:endParaRPr lang="en-US" sz="2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$1309.67</a:t>
                      </a:r>
                      <a:endParaRPr lang="en-US" sz="2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Std-Cn"/>
                        </a:rPr>
                        <a:t>$23 616</a:t>
                      </a:r>
                      <a:endParaRPr lang="en-US" sz="2400" dirty="0">
                        <a:effectLst/>
                        <a:latin typeface="+mn-lt"/>
                        <a:ea typeface="Calibri"/>
                        <a:cs typeface="Times New Roman"/>
                      </a:endParaRPr>
                    </a:p>
                  </a:txBody>
                  <a:tcPr/>
                </a:tc>
                <a:extLst>
                  <a:ext uri="{0D108BD9-81ED-4DB2-BD59-A6C34878D82A}">
                    <a16:rowId xmlns:a16="http://schemas.microsoft.com/office/drawing/2014/main" val="10007"/>
                  </a:ext>
                </a:extLst>
              </a:tr>
            </a:tbl>
          </a:graphicData>
        </a:graphic>
      </p:graphicFrame>
      <p:sp>
        <p:nvSpPr>
          <p:cNvPr id="5" name="Content Placeholder 4"/>
          <p:cNvSpPr>
            <a:spLocks noGrp="1"/>
          </p:cNvSpPr>
          <p:nvPr>
            <p:ph idx="13"/>
          </p:nvPr>
        </p:nvSpPr>
        <p:spPr>
          <a:xfrm>
            <a:off x="457200" y="5456237"/>
            <a:ext cx="8229600" cy="563563"/>
          </a:xfrm>
        </p:spPr>
        <p:txBody>
          <a:bodyPr/>
          <a:lstStyle/>
          <a:p>
            <a:pPr marL="0" indent="0">
              <a:buNone/>
            </a:pPr>
            <a:r>
              <a:rPr lang="en-US" sz="1200" i="1" dirty="0"/>
              <a:t>Source: </a:t>
            </a:r>
            <a:r>
              <a:rPr lang="en-US" sz="1200" dirty="0"/>
              <a:t>Data from Government of Canada, “Old Age Security Payment Amounts,” </a:t>
            </a:r>
            <a:r>
              <a:rPr lang="en-US" sz="1200" dirty="0">
                <a:hlinkClick r:id="rId2"/>
              </a:rPr>
              <a:t>https://</a:t>
            </a:r>
            <a:r>
              <a:rPr lang="en-US" sz="1200" dirty="0" smtClean="0">
                <a:hlinkClick r:id="rId2"/>
              </a:rPr>
              <a:t>www.canada.ca/en/services/benefits/publicpensions/cpp/old-age-security/payments.html</a:t>
            </a:r>
            <a:r>
              <a:rPr lang="en-US" sz="1200" dirty="0" smtClean="0"/>
              <a:t> (</a:t>
            </a:r>
            <a:r>
              <a:rPr lang="en-US" sz="1200" dirty="0"/>
              <a:t>accessed May 25, 2017).</a:t>
            </a:r>
            <a:endParaRPr lang="en-US" sz="1400" dirty="0"/>
          </a:p>
        </p:txBody>
      </p:sp>
    </p:spTree>
    <p:extLst>
      <p:ext uri="{BB962C8B-B14F-4D97-AF65-F5344CB8AC3E}">
        <p14:creationId xmlns:p14="http://schemas.microsoft.com/office/powerpoint/2010/main" val="4913557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Retirement Planning Decisions</a:t>
            </a:r>
          </a:p>
        </p:txBody>
      </p:sp>
      <p:sp>
        <p:nvSpPr>
          <p:cNvPr id="3" name="Content Placeholder 2"/>
          <p:cNvSpPr>
            <a:spLocks noGrp="1"/>
          </p:cNvSpPr>
          <p:nvPr>
            <p:ph idx="1"/>
          </p:nvPr>
        </p:nvSpPr>
        <p:spPr/>
        <p:txBody>
          <a:bodyPr/>
          <a:lstStyle/>
          <a:p>
            <a:pPr>
              <a:defRPr/>
            </a:pPr>
            <a:r>
              <a:rPr lang="en-US" dirty="0"/>
              <a:t>Choose a retirement plan, determine how much to contribute, allocate your contributions</a:t>
            </a:r>
          </a:p>
          <a:p>
            <a:pPr>
              <a:defRPr/>
            </a:pPr>
            <a:r>
              <a:rPr lang="en-US" dirty="0"/>
              <a:t>Which Retirement Plan Should You Pursue?</a:t>
            </a:r>
          </a:p>
          <a:p>
            <a:pPr lvl="1">
              <a:defRPr/>
            </a:pPr>
            <a:r>
              <a:rPr lang="en-US" dirty="0"/>
              <a:t>If your employer offers a plan, consider it first, your employer will make at least 50% of the contributions </a:t>
            </a:r>
          </a:p>
          <a:p>
            <a:pPr lvl="1">
              <a:defRPr/>
            </a:pPr>
            <a:r>
              <a:rPr lang="en-US" dirty="0"/>
              <a:t>If no employer-sponsored plan, consider investing in an individual retirement savings plan, such as an RRSP or a TFSA</a:t>
            </a:r>
          </a:p>
        </p:txBody>
      </p:sp>
    </p:spTree>
    <p:extLst>
      <p:ext uri="{BB962C8B-B14F-4D97-AF65-F5344CB8AC3E}">
        <p14:creationId xmlns:p14="http://schemas.microsoft.com/office/powerpoint/2010/main" val="4913557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RRSP or TFSA</a:t>
            </a:r>
            <a:r>
              <a:rPr lang="en-US" dirty="0" smtClean="0"/>
              <a:t>? </a:t>
            </a:r>
            <a:r>
              <a:rPr lang="en-US" sz="2000" b="0" dirty="0" smtClean="0"/>
              <a:t>(1 of 2)</a:t>
            </a:r>
            <a:endParaRPr lang="en-US" b="0" dirty="0"/>
          </a:p>
        </p:txBody>
      </p:sp>
      <p:sp>
        <p:nvSpPr>
          <p:cNvPr id="3" name="Content Placeholder 2"/>
          <p:cNvSpPr>
            <a:spLocks noGrp="1"/>
          </p:cNvSpPr>
          <p:nvPr>
            <p:ph idx="1"/>
          </p:nvPr>
        </p:nvSpPr>
        <p:spPr/>
        <p:txBody>
          <a:bodyPr/>
          <a:lstStyle/>
          <a:p>
            <a:pPr>
              <a:lnSpc>
                <a:spcPct val="90000"/>
              </a:lnSpc>
            </a:pPr>
            <a:r>
              <a:rPr lang="en-US" dirty="0">
                <a:ea typeface="ＭＳ Ｐゴシック" pitchFamily="34" charset="-128"/>
              </a:rPr>
              <a:t>RRSP is often better in the following circumstances:</a:t>
            </a:r>
          </a:p>
          <a:p>
            <a:pPr lvl="1">
              <a:lnSpc>
                <a:spcPct val="90000"/>
              </a:lnSpc>
              <a:spcBef>
                <a:spcPts val="1500"/>
              </a:spcBef>
            </a:pPr>
            <a:r>
              <a:rPr lang="en-US" dirty="0">
                <a:ea typeface="ＭＳ Ｐゴシック" pitchFamily="34" charset="-128"/>
              </a:rPr>
              <a:t>You are in a very high tax bracket and can take advantage of the large RRSP contribution limits</a:t>
            </a:r>
          </a:p>
          <a:p>
            <a:pPr lvl="1">
              <a:lnSpc>
                <a:spcPct val="90000"/>
              </a:lnSpc>
              <a:spcBef>
                <a:spcPts val="1500"/>
              </a:spcBef>
            </a:pPr>
            <a:r>
              <a:rPr lang="en-US" dirty="0">
                <a:ea typeface="ＭＳ Ｐゴシック" pitchFamily="34" charset="-128"/>
              </a:rPr>
              <a:t>You plan to reinvest your RRSP tax refund into your RRSP account</a:t>
            </a:r>
          </a:p>
          <a:p>
            <a:pPr lvl="1">
              <a:lnSpc>
                <a:spcPct val="90000"/>
              </a:lnSpc>
              <a:spcBef>
                <a:spcPts val="1500"/>
              </a:spcBef>
            </a:pPr>
            <a:r>
              <a:rPr lang="en-US" dirty="0">
                <a:ea typeface="ＭＳ Ｐゴシック" pitchFamily="34" charset="-128"/>
              </a:rPr>
              <a:t>You expect that your marginal tax bracket during your working years will be higher than that during your retirement years</a:t>
            </a:r>
          </a:p>
          <a:p>
            <a:pPr lvl="1">
              <a:lnSpc>
                <a:spcPct val="90000"/>
              </a:lnSpc>
              <a:spcBef>
                <a:spcPts val="1500"/>
              </a:spcBef>
            </a:pPr>
            <a:r>
              <a:rPr lang="en-US" dirty="0">
                <a:ea typeface="ＭＳ Ｐゴシック" pitchFamily="34" charset="-128"/>
              </a:rPr>
              <a:t>You may be tempted to withdraw money from your retirement savings account</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RRSP or TFSA?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TFSA is better where:</a:t>
            </a:r>
          </a:p>
          <a:p>
            <a:pPr lvl="1">
              <a:defRPr/>
            </a:pPr>
            <a:r>
              <a:rPr lang="en-US" dirty="0"/>
              <a:t>You are in a low to modest tax bracket and do not have a large RRSP contribution limit</a:t>
            </a:r>
          </a:p>
          <a:p>
            <a:pPr lvl="1">
              <a:defRPr/>
            </a:pPr>
            <a:r>
              <a:rPr lang="en-US" dirty="0"/>
              <a:t>You spend your tax refund</a:t>
            </a:r>
          </a:p>
          <a:p>
            <a:pPr lvl="1">
              <a:defRPr/>
            </a:pPr>
            <a:r>
              <a:rPr lang="en-US" dirty="0"/>
              <a:t>Your marginal tax bracket at retirement will not be lower</a:t>
            </a:r>
          </a:p>
          <a:p>
            <a:pPr lvl="1">
              <a:defRPr/>
            </a:pPr>
            <a:r>
              <a:rPr lang="en-US" dirty="0"/>
              <a:t>You are not likely to tap into your TFSA for income</a:t>
            </a:r>
          </a:p>
          <a:p>
            <a:pPr>
              <a:defRPr/>
            </a:pPr>
            <a:r>
              <a:rPr lang="en-US" dirty="0"/>
              <a:t>Note: RRSP withdrawals are earned income (government benefits may be reduced)</a:t>
            </a:r>
          </a:p>
        </p:txBody>
      </p:sp>
    </p:spTree>
    <p:extLst>
      <p:ext uri="{BB962C8B-B14F-4D97-AF65-F5344CB8AC3E}">
        <p14:creationId xmlns:p14="http://schemas.microsoft.com/office/powerpoint/2010/main" val="491355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Should You Contribute?</a:t>
            </a:r>
          </a:p>
        </p:txBody>
      </p:sp>
      <p:sp>
        <p:nvSpPr>
          <p:cNvPr id="3" name="Content Placeholder 2"/>
          <p:cNvSpPr>
            <a:spLocks noGrp="1"/>
          </p:cNvSpPr>
          <p:nvPr>
            <p:ph idx="1"/>
          </p:nvPr>
        </p:nvSpPr>
        <p:spPr/>
        <p:txBody>
          <a:bodyPr/>
          <a:lstStyle/>
          <a:p>
            <a:pPr>
              <a:defRPr/>
            </a:pPr>
            <a:r>
              <a:rPr lang="en-US" dirty="0"/>
              <a:t>Determine your potential savings from contributing to your retirement plan</a:t>
            </a:r>
          </a:p>
          <a:p>
            <a:pPr lvl="1">
              <a:defRPr/>
            </a:pPr>
            <a:r>
              <a:rPr lang="en-US" dirty="0"/>
              <a:t>How much can you contribute per year?</a:t>
            </a:r>
          </a:p>
          <a:p>
            <a:pPr lvl="1">
              <a:defRPr/>
            </a:pPr>
            <a:r>
              <a:rPr lang="en-US" dirty="0"/>
              <a:t>What is the return you will earn on your investments?</a:t>
            </a:r>
          </a:p>
          <a:p>
            <a:pPr lvl="1">
              <a:defRPr/>
            </a:pPr>
            <a:r>
              <a:rPr lang="en-US" dirty="0"/>
              <a:t>How many years until your retirement</a:t>
            </a:r>
            <a:r>
              <a:rPr lang="en-US" dirty="0" smtClean="0"/>
              <a:t>?</a:t>
            </a:r>
          </a:p>
        </p:txBody>
      </p:sp>
    </p:spTree>
    <p:extLst>
      <p:ext uri="{BB962C8B-B14F-4D97-AF65-F5344CB8AC3E}">
        <p14:creationId xmlns:p14="http://schemas.microsoft.com/office/powerpoint/2010/main" val="4913557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772400" cy="550652"/>
          </a:xfrm>
        </p:spPr>
        <p:txBody>
          <a:bodyPr/>
          <a:lstStyle/>
          <a:p>
            <a:r>
              <a:rPr lang="en-US" dirty="0"/>
              <a:t>Retirement Planning TVM </a:t>
            </a:r>
            <a:r>
              <a:rPr lang="en-US" dirty="0" smtClean="0"/>
              <a:t>Example</a:t>
            </a:r>
            <a:endParaRPr lang="en-US" b="0" dirty="0"/>
          </a:p>
        </p:txBody>
      </p:sp>
      <p:pic>
        <p:nvPicPr>
          <p:cNvPr id="6" name="Picture 5" descr="An example shows the use of the TI BA II Plus calculator to determine how much money a person will have in a specified number of years based on the specified total contribution.&#10;The example reads as follows:&#10;Eric Lilley is considering whether he should start saving toward his retirement. Although his retirement is 30 years away, he wants to ensure that he can live comfortably at that time. He decides to contribute 5 percent of his income, or  $200 per month, to his retirement through his employer’s defined-contribution pension plan. His employer will provide a matching contribution of $200 per month. Therefore, the total contribution to his retirement account will be  $400 per month at the end of the first month. As a result of contributing to his retirement, Eric will have less spending money now and will not have access to these savings until he retires in about 30 years. However, his monthly contribution helps to reduce his taxes now because the money he contributes is not subject to income taxes until he withdraws it at retirement. &#10;Eric wants to determine how much money he will have in 30 years based on the total contribution of $400 per month. He expects to earn a return of 10 percent compounded monthly on his investment. The calculator key strokes required to estimate his savings at the time of his retirement are:&#10;2ND; CLR TVM&#10;2ND; P/Y; 1; 2; ENTER&#10;Downward arrow; 1; 2; ENTER&#10;2ND; QUIT&#10;3; 6; 0; N&#10;1; 0; I/Y&#10;0; PV&#10;4; 0; 0; +/-; PMT&#10;CPT; FV&#10;Eric realizes that he will be able to accumulate more than $900 000 by the time he retire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5192" y="762000"/>
            <a:ext cx="6833616" cy="5577091"/>
          </a:xfrm>
          <a:prstGeom prst="rect">
            <a:avLst/>
          </a:prstGeom>
        </p:spPr>
      </p:pic>
    </p:spTree>
    <p:extLst>
      <p:ext uri="{BB962C8B-B14F-4D97-AF65-F5344CB8AC3E}">
        <p14:creationId xmlns:p14="http://schemas.microsoft.com/office/powerpoint/2010/main" val="30064789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Compounding at 10%</a:t>
            </a:r>
          </a:p>
          <a:p>
            <a:r>
              <a:rPr lang="en-US" dirty="0" smtClean="0"/>
              <a:t>400*((1+10%/12)^360-1)/(10%/12) = 904195</a:t>
            </a:r>
          </a:p>
          <a:p>
            <a:r>
              <a:rPr lang="en-US" dirty="0" smtClean="0"/>
              <a:t>Compounding at 5%</a:t>
            </a:r>
          </a:p>
          <a:p>
            <a:r>
              <a:rPr lang="en-US" dirty="0"/>
              <a:t>400*((</a:t>
            </a:r>
            <a:r>
              <a:rPr lang="en-US" dirty="0" smtClean="0"/>
              <a:t>1+5%/</a:t>
            </a:r>
            <a:r>
              <a:rPr lang="en-US" dirty="0"/>
              <a:t>12)^360-1</a:t>
            </a:r>
            <a:r>
              <a:rPr lang="en-US" dirty="0" smtClean="0"/>
              <a:t>)/(</a:t>
            </a:r>
            <a:r>
              <a:rPr lang="en-US" dirty="0"/>
              <a:t>5</a:t>
            </a:r>
            <a:r>
              <a:rPr lang="en-US" dirty="0" smtClean="0"/>
              <a:t>%/</a:t>
            </a:r>
            <a:r>
              <a:rPr lang="en-US" dirty="0"/>
              <a:t>12) = </a:t>
            </a:r>
            <a:r>
              <a:rPr lang="en-US" dirty="0" smtClean="0"/>
              <a:t>332903</a:t>
            </a:r>
          </a:p>
          <a:p>
            <a:r>
              <a:rPr lang="en-US" dirty="0" smtClean="0"/>
              <a:t>How much is the difference?</a:t>
            </a:r>
          </a:p>
          <a:p>
            <a:r>
              <a:rPr lang="en-US" dirty="0" smtClean="0"/>
              <a:t>Exercise: Compounding at 3%.</a:t>
            </a:r>
            <a:endParaRPr lang="en-US" dirty="0"/>
          </a:p>
          <a:p>
            <a:endParaRPr lang="en-US" dirty="0"/>
          </a:p>
        </p:txBody>
      </p:sp>
    </p:spTree>
    <p:extLst>
      <p:ext uri="{BB962C8B-B14F-4D97-AF65-F5344CB8AC3E}">
        <p14:creationId xmlns:p14="http://schemas.microsoft.com/office/powerpoint/2010/main" val="7322773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Retirement Income Will You Need to Live Comfortably?</a:t>
            </a:r>
          </a:p>
        </p:txBody>
      </p:sp>
      <p:sp>
        <p:nvSpPr>
          <p:cNvPr id="3" name="Content Placeholder 2"/>
          <p:cNvSpPr>
            <a:spLocks noGrp="1"/>
          </p:cNvSpPr>
          <p:nvPr>
            <p:ph idx="1"/>
          </p:nvPr>
        </p:nvSpPr>
        <p:spPr/>
        <p:txBody>
          <a:bodyPr/>
          <a:lstStyle/>
          <a:p>
            <a:pPr>
              <a:defRPr/>
            </a:pPr>
            <a:r>
              <a:rPr lang="en-US" dirty="0"/>
              <a:t>Consider your existing assets and liabilities</a:t>
            </a:r>
          </a:p>
          <a:p>
            <a:pPr>
              <a:defRPr/>
            </a:pPr>
            <a:r>
              <a:rPr lang="en-US" dirty="0"/>
              <a:t>Will you be supporting anyone?</a:t>
            </a:r>
          </a:p>
          <a:p>
            <a:pPr>
              <a:defRPr/>
            </a:pPr>
            <a:r>
              <a:rPr lang="en-US" dirty="0"/>
              <a:t>What are your personal needs?</a:t>
            </a:r>
          </a:p>
          <a:p>
            <a:pPr>
              <a:defRPr/>
            </a:pPr>
            <a:r>
              <a:rPr lang="en-US" dirty="0"/>
              <a:t>What is the expected price level of products at the time of your retirement?</a:t>
            </a:r>
          </a:p>
          <a:p>
            <a:pPr>
              <a:defRPr/>
            </a:pPr>
            <a:r>
              <a:rPr lang="en-US" dirty="0"/>
              <a:t>How many years will you live while retired?</a:t>
            </a:r>
          </a:p>
        </p:txBody>
      </p:sp>
    </p:spTree>
    <p:extLst>
      <p:ext uri="{BB962C8B-B14F-4D97-AF65-F5344CB8AC3E}">
        <p14:creationId xmlns:p14="http://schemas.microsoft.com/office/powerpoint/2010/main" val="4913557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Invest Your Contributions?</a:t>
            </a:r>
          </a:p>
        </p:txBody>
      </p:sp>
      <p:sp>
        <p:nvSpPr>
          <p:cNvPr id="3" name="Content Placeholder 2"/>
          <p:cNvSpPr>
            <a:spLocks noGrp="1"/>
          </p:cNvSpPr>
          <p:nvPr>
            <p:ph idx="1"/>
          </p:nvPr>
        </p:nvSpPr>
        <p:spPr>
          <a:xfrm>
            <a:off x="457200" y="1600200"/>
            <a:ext cx="8229600" cy="4572000"/>
          </a:xfrm>
        </p:spPr>
        <p:txBody>
          <a:bodyPr/>
          <a:lstStyle/>
          <a:p>
            <a:pPr>
              <a:spcBef>
                <a:spcPts val="1200"/>
              </a:spcBef>
              <a:defRPr/>
            </a:pPr>
            <a:r>
              <a:rPr lang="en-US" dirty="0"/>
              <a:t>No need to worry about tax effects</a:t>
            </a:r>
          </a:p>
          <a:p>
            <a:pPr>
              <a:spcBef>
                <a:spcPts val="1200"/>
              </a:spcBef>
              <a:defRPr/>
            </a:pPr>
            <a:r>
              <a:rPr lang="en-US" dirty="0"/>
              <a:t>Most financial advisers suggest a diversified set of investments</a:t>
            </a:r>
          </a:p>
          <a:p>
            <a:pPr>
              <a:spcBef>
                <a:spcPts val="1200"/>
              </a:spcBef>
              <a:defRPr/>
            </a:pPr>
            <a:r>
              <a:rPr lang="en-US" dirty="0"/>
              <a:t>Investment decision should take into account the number of years until your retirement</a:t>
            </a:r>
          </a:p>
          <a:p>
            <a:pPr>
              <a:spcBef>
                <a:spcPts val="1200"/>
              </a:spcBef>
              <a:defRPr/>
            </a:pPr>
            <a:r>
              <a:rPr lang="en-US" dirty="0"/>
              <a:t>Consider your level of risk tolerance</a:t>
            </a:r>
          </a:p>
          <a:p>
            <a:pPr>
              <a:spcBef>
                <a:spcPts val="1200"/>
              </a:spcBef>
              <a:defRPr/>
            </a:pPr>
            <a:r>
              <a:rPr lang="en-US" dirty="0"/>
              <a:t>Avoid mutual funds with high management expense ratios (MERs)</a:t>
            </a:r>
          </a:p>
          <a:p>
            <a:pPr>
              <a:spcBef>
                <a:spcPts val="1200"/>
              </a:spcBef>
              <a:defRPr/>
            </a:pPr>
            <a:r>
              <a:rPr lang="en-US" dirty="0"/>
              <a:t>The return on investments is very important</a:t>
            </a:r>
          </a:p>
        </p:txBody>
      </p:sp>
    </p:spTree>
    <p:extLst>
      <p:ext uri="{BB962C8B-B14F-4D97-AF65-F5344CB8AC3E}">
        <p14:creationId xmlns:p14="http://schemas.microsoft.com/office/powerpoint/2010/main" val="4913557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48"/>
            <a:ext cx="8229600" cy="626852"/>
          </a:xfrm>
        </p:spPr>
        <p:txBody>
          <a:bodyPr/>
          <a:lstStyle/>
          <a:p>
            <a:r>
              <a:rPr lang="en-US" dirty="0"/>
              <a:t>Typical Retirement Account Portfolio</a:t>
            </a:r>
          </a:p>
        </p:txBody>
      </p:sp>
      <p:pic>
        <p:nvPicPr>
          <p:cNvPr id="3" name="Picture 2" descr="EXHIBIT 14.7 Typical Composition of a Retirement Account Portfolio&#10;A graph shows the typical composition of a retirement account portfolio.&#10;The graph shows age on the horizontal axis, ranging from 25 to 30, and 30 to 70 in increments of 10. The Proportion of Portfolio is shown on the vertical axis with 100 percent marked at the top. Two curves are shown on the graph, dividing the graph into three areas. The first curve (lower) begins a little above the centre of the vertical axis and slopes downward till 62 on the horizontal axis. The region below this curve is labelled High-Risk Investments. The second curve (upper) begins close to 100 percent on the vertical axis and slopes downward till 72 on the horizontal axis. The region below this curve is labelled Medium-Risk Investments. The remaining region above this curve is labelled Low-Risk Investments.&#10;A table below shows the different types of mutual funds and the different levels of risk investments for each type. See Table tab for this informatio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4854" y="886814"/>
            <a:ext cx="5934292" cy="5494932"/>
          </a:xfrm>
          <a:prstGeom prst="rect">
            <a:avLst/>
          </a:prstGeom>
        </p:spPr>
      </p:pic>
    </p:spTree>
    <p:extLst>
      <p:ext uri="{BB962C8B-B14F-4D97-AF65-F5344CB8AC3E}">
        <p14:creationId xmlns:p14="http://schemas.microsoft.com/office/powerpoint/2010/main" val="4913557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Another interpretation of the above investment structure</a:t>
            </a:r>
          </a:p>
          <a:p>
            <a:r>
              <a:rPr lang="en-US" dirty="0" smtClean="0"/>
              <a:t>At younger age, wage is the main component of income. As portfolio value increases, the percentage of wage component declines. To keep the total risk level constant, the risk of investment portfolio should decrease. </a:t>
            </a:r>
          </a:p>
          <a:p>
            <a:r>
              <a:rPr lang="en-US" dirty="0" smtClean="0"/>
              <a:t>This is especially important after retirement, when regular incomes diminish sharply. </a:t>
            </a:r>
            <a:endParaRPr lang="en-US" dirty="0"/>
          </a:p>
        </p:txBody>
      </p:sp>
    </p:spTree>
    <p:extLst>
      <p:ext uri="{BB962C8B-B14F-4D97-AF65-F5344CB8AC3E}">
        <p14:creationId xmlns:p14="http://schemas.microsoft.com/office/powerpoint/2010/main" val="284797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Guaranteed Income Supplement (GIS)</a:t>
            </a:r>
          </a:p>
        </p:txBody>
      </p:sp>
      <p:sp>
        <p:nvSpPr>
          <p:cNvPr id="3" name="Content Placeholder 2"/>
          <p:cNvSpPr>
            <a:spLocks noGrp="1"/>
          </p:cNvSpPr>
          <p:nvPr>
            <p:ph idx="1"/>
          </p:nvPr>
        </p:nvSpPr>
        <p:spPr/>
        <p:txBody>
          <a:bodyPr/>
          <a:lstStyle/>
          <a:p>
            <a:pPr>
              <a:defRPr/>
            </a:pPr>
            <a:r>
              <a:rPr lang="en-US" dirty="0"/>
              <a:t>Payable to a single, divorced, or widowed pensioner who is at least 65 years of age and whose sole source of income is the OAS pension</a:t>
            </a:r>
          </a:p>
          <a:p>
            <a:pPr>
              <a:defRPr/>
            </a:pPr>
            <a:r>
              <a:rPr lang="en-US" dirty="0"/>
              <a:t>2017 max is $864.09 monthly, or $520.17 if married and both spouses getting OAS</a:t>
            </a:r>
          </a:p>
          <a:p>
            <a:pPr>
              <a:defRPr/>
            </a:pPr>
            <a:r>
              <a:rPr lang="en-US" dirty="0"/>
              <a:t>If a pensioner receives any income other than the OAS pension, the GIS benefit is reduced by $0.50 for every $1 of additional income</a:t>
            </a:r>
          </a:p>
        </p:txBody>
      </p:sp>
    </p:spTree>
    <p:extLst>
      <p:ext uri="{BB962C8B-B14F-4D97-AF65-F5344CB8AC3E}">
        <p14:creationId xmlns:p14="http://schemas.microsoft.com/office/powerpoint/2010/main" val="4913557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6629400" cy="1097280"/>
          </a:xfrm>
        </p:spPr>
        <p:txBody>
          <a:bodyPr/>
          <a:lstStyle/>
          <a:p>
            <a:r>
              <a:rPr lang="en-US" dirty="0"/>
              <a:t>Estimating Your Future Retirement Savings TVM Example</a:t>
            </a:r>
          </a:p>
        </p:txBody>
      </p:sp>
      <p:pic>
        <p:nvPicPr>
          <p:cNvPr id="4" name="Picture 3" descr="An example shows the use of the TI BA II Plus calculator to determine the future value of an investment.&#10;The example reads as follows:&#10;You consider investing  $5000 this year, and this investment will remain in your account for 40 years until you retire. You believe that you can earn a return of 10 percent per year, compounded annually, on your investment. Based on this information, you expect the value of your investment in 40 years to be:&#10;2ND; C L R T V M&#10;2ND; P/Y; 1; ENTER&#10;Downward arrow; 1; ENTER&#10;2ND; QUIT&#10;4; 0; N&#10;1; 0; I/Y&#10;5; 0; 0; 0; +/-; PV&#10;0; PM&#10;CPT; FV&#10;The future value of your $5000 investment is $226 296.28. It may surprise you that $5000 can grow into more than a quarter of a million dollars if it is invested over a 40-year period. This should motivate you to consider saving for your retirement as soon as possibl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451" y="1490131"/>
            <a:ext cx="7696200" cy="4767161"/>
          </a:xfrm>
          <a:prstGeom prst="rect">
            <a:avLst/>
          </a:prstGeom>
        </p:spPr>
      </p:pic>
    </p:spTree>
    <p:extLst>
      <p:ext uri="{BB962C8B-B14F-4D97-AF65-F5344CB8AC3E}">
        <p14:creationId xmlns:p14="http://schemas.microsoft.com/office/powerpoint/2010/main" val="49135577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Compounding at 10%</a:t>
            </a:r>
          </a:p>
          <a:p>
            <a:r>
              <a:rPr lang="en-US" dirty="0" smtClean="0"/>
              <a:t>5000*(1+10%)^40 = 226296</a:t>
            </a:r>
          </a:p>
          <a:p>
            <a:r>
              <a:rPr lang="en-US" dirty="0" smtClean="0"/>
              <a:t>Compounding at 5%</a:t>
            </a:r>
          </a:p>
          <a:p>
            <a:r>
              <a:rPr lang="en-US" dirty="0" smtClean="0"/>
              <a:t>5000*(1+5%)^40 = 35200</a:t>
            </a:r>
          </a:p>
          <a:p>
            <a:r>
              <a:rPr lang="en-US" dirty="0" smtClean="0"/>
              <a:t>This is almost 10 times less.</a:t>
            </a:r>
          </a:p>
          <a:p>
            <a:r>
              <a:rPr lang="en-US" dirty="0" smtClean="0"/>
              <a:t>Exercise: Compounding at 3%.</a:t>
            </a:r>
            <a:endParaRPr lang="en-US" dirty="0"/>
          </a:p>
        </p:txBody>
      </p:sp>
    </p:spTree>
    <p:extLst>
      <p:ext uri="{BB962C8B-B14F-4D97-AF65-F5344CB8AC3E}">
        <p14:creationId xmlns:p14="http://schemas.microsoft.com/office/powerpoint/2010/main" val="80066299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Estimating Your Future Retirement </a:t>
            </a:r>
            <a:r>
              <a:rPr lang="en-US" dirty="0" smtClean="0"/>
              <a:t>Savings-Relationships</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Amount Saved Now and Your Retirement Savings (more you save today, more you will have at retirement)</a:t>
            </a:r>
          </a:p>
          <a:p>
            <a:r>
              <a:rPr lang="en-US" dirty="0">
                <a:ea typeface="ＭＳ Ｐゴシック" pitchFamily="34" charset="-128"/>
              </a:rPr>
              <a:t>Years of Saving and Your Retirement Savings (longer your savings are invested, more you will have at retirement)</a:t>
            </a:r>
          </a:p>
          <a:p>
            <a:r>
              <a:rPr lang="en-US" dirty="0">
                <a:ea typeface="ＭＳ Ｐゴシック" pitchFamily="34" charset="-128"/>
              </a:rPr>
              <a:t>Your Annual Return and Your Retirement Savings (highly sensitive to your annual rate of return)</a:t>
            </a:r>
            <a:endParaRPr lang="en-US" dirty="0"/>
          </a:p>
        </p:txBody>
      </p:sp>
    </p:spTree>
    <p:extLst>
      <p:ext uri="{BB962C8B-B14F-4D97-AF65-F5344CB8AC3E}">
        <p14:creationId xmlns:p14="http://schemas.microsoft.com/office/powerpoint/2010/main" val="49135577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TVM example, page 430</a:t>
            </a:r>
            <a:endParaRPr lang="en-US" dirty="0"/>
          </a:p>
        </p:txBody>
      </p:sp>
      <p:sp>
        <p:nvSpPr>
          <p:cNvPr id="3" name="Content Placeholder 2"/>
          <p:cNvSpPr>
            <a:spLocks noGrp="1"/>
          </p:cNvSpPr>
          <p:nvPr>
            <p:ph idx="1"/>
          </p:nvPr>
        </p:nvSpPr>
        <p:spPr/>
        <p:txBody>
          <a:bodyPr/>
          <a:lstStyle/>
          <a:p>
            <a:r>
              <a:rPr lang="en-US" dirty="0" smtClean="0"/>
              <a:t>Annual saving: 5000, </a:t>
            </a:r>
          </a:p>
          <a:p>
            <a:r>
              <a:rPr lang="en-US" dirty="0" smtClean="0"/>
              <a:t>time length: 40 years</a:t>
            </a:r>
          </a:p>
          <a:p>
            <a:r>
              <a:rPr lang="en-US" dirty="0" smtClean="0"/>
              <a:t>Rate of return: 10% per year</a:t>
            </a:r>
          </a:p>
          <a:p>
            <a:r>
              <a:rPr lang="en-US" dirty="0" smtClean="0"/>
              <a:t>5000*((1+10%)^40-1)/10% = 2212963</a:t>
            </a:r>
          </a:p>
          <a:p>
            <a:r>
              <a:rPr lang="en-US" dirty="0" smtClean="0"/>
              <a:t>Rate of return: 5% per year</a:t>
            </a:r>
          </a:p>
          <a:p>
            <a:r>
              <a:rPr lang="en-US" dirty="0"/>
              <a:t>5000*((</a:t>
            </a:r>
            <a:r>
              <a:rPr lang="en-US" dirty="0" smtClean="0"/>
              <a:t>1+5%)^</a:t>
            </a:r>
            <a:r>
              <a:rPr lang="en-US" dirty="0"/>
              <a:t>40-1</a:t>
            </a:r>
            <a:r>
              <a:rPr lang="en-US" dirty="0" smtClean="0"/>
              <a:t>)/</a:t>
            </a:r>
            <a:r>
              <a:rPr lang="en-US" dirty="0"/>
              <a:t>5</a:t>
            </a:r>
            <a:r>
              <a:rPr lang="en-US" dirty="0" smtClean="0"/>
              <a:t>% </a:t>
            </a:r>
            <a:r>
              <a:rPr lang="en-US" dirty="0"/>
              <a:t>= </a:t>
            </a:r>
            <a:r>
              <a:rPr lang="en-US" dirty="0" smtClean="0"/>
              <a:t>603999</a:t>
            </a:r>
            <a:endParaRPr lang="en-US" dirty="0"/>
          </a:p>
          <a:p>
            <a:r>
              <a:rPr lang="en-US" dirty="0" smtClean="0"/>
              <a:t>Exercise: Return at 3%.</a:t>
            </a:r>
            <a:endParaRPr lang="en-US" dirty="0"/>
          </a:p>
        </p:txBody>
      </p:sp>
    </p:spTree>
    <p:extLst>
      <p:ext uri="{BB962C8B-B14F-4D97-AF65-F5344CB8AC3E}">
        <p14:creationId xmlns:p14="http://schemas.microsoft.com/office/powerpoint/2010/main" val="3381807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From the CPP contribution and benefit, what are the likely rate of return from CPP? How about OAS? </a:t>
            </a:r>
            <a:endParaRPr lang="en-US" dirty="0"/>
          </a:p>
        </p:txBody>
      </p:sp>
    </p:spTree>
    <p:extLst>
      <p:ext uri="{BB962C8B-B14F-4D97-AF65-F5344CB8AC3E}">
        <p14:creationId xmlns:p14="http://schemas.microsoft.com/office/powerpoint/2010/main" val="35828531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How much one should save for retirement</a:t>
            </a:r>
            <a:r>
              <a:rPr lang="en-US" dirty="0" smtClean="0"/>
              <a:t>?</a:t>
            </a:r>
            <a:endParaRPr lang="en-US" dirty="0"/>
          </a:p>
        </p:txBody>
      </p:sp>
      <p:sp>
        <p:nvSpPr>
          <p:cNvPr id="3" name="Content Placeholder 2"/>
          <p:cNvSpPr>
            <a:spLocks noGrp="1"/>
          </p:cNvSpPr>
          <p:nvPr>
            <p:ph idx="1"/>
          </p:nvPr>
        </p:nvSpPr>
        <p:spPr/>
        <p:txBody>
          <a:bodyPr/>
          <a:lstStyle/>
          <a:p>
            <a:r>
              <a:rPr lang="en-US" dirty="0" smtClean="0"/>
              <a:t>Given </a:t>
            </a:r>
            <a:r>
              <a:rPr lang="en-US" dirty="0"/>
              <a:t>the difficulty of estimating how much income you will  need at retirement, a safe approach is to recognize that OAS and the CPP will not provide sufficient funds and to invest as much as you on a consistent basis in your retirement plan. After maintaining enough funds for liquidity purposes, you should invest as much as possible in retirement accounts, especially when the contribution is matched by your employer. A common rule of thumb is to save at least 10 percent of your after tax earnings in a combination of retirement accounts. (P 425)</a:t>
            </a:r>
          </a:p>
          <a:p>
            <a:endParaRPr lang="en-US" dirty="0"/>
          </a:p>
        </p:txBody>
      </p:sp>
    </p:spTree>
    <p:extLst>
      <p:ext uri="{BB962C8B-B14F-4D97-AF65-F5344CB8AC3E}">
        <p14:creationId xmlns:p14="http://schemas.microsoft.com/office/powerpoint/2010/main" val="2248479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reflections</a:t>
            </a:r>
            <a:endParaRPr lang="en-US" dirty="0"/>
          </a:p>
        </p:txBody>
      </p:sp>
      <p:sp>
        <p:nvSpPr>
          <p:cNvPr id="3" name="Content Placeholder 2"/>
          <p:cNvSpPr>
            <a:spLocks noGrp="1"/>
          </p:cNvSpPr>
          <p:nvPr>
            <p:ph idx="1"/>
          </p:nvPr>
        </p:nvSpPr>
        <p:spPr/>
        <p:txBody>
          <a:bodyPr/>
          <a:lstStyle/>
          <a:p>
            <a:r>
              <a:rPr lang="en-US" dirty="0"/>
              <a:t>Most companies provide company sponsored pension plans. Total contribution, including employer’s contribution, is about 10% of your income. An average Canadian worker makes about $50,000 a year. His company pension contribution is about $5000 a year. Together with CPP and OAS contribution, we already pay about $15,000 for retirement every year. </a:t>
            </a:r>
          </a:p>
          <a:p>
            <a:r>
              <a:rPr lang="en-US" dirty="0"/>
              <a:t/>
            </a:r>
            <a:br>
              <a:rPr lang="en-US" dirty="0"/>
            </a:br>
            <a:endParaRPr lang="en-US" dirty="0"/>
          </a:p>
          <a:p>
            <a:endParaRPr lang="en-US" dirty="0"/>
          </a:p>
        </p:txBody>
      </p:sp>
    </p:spTree>
    <p:extLst>
      <p:ext uri="{BB962C8B-B14F-4D97-AF65-F5344CB8AC3E}">
        <p14:creationId xmlns:p14="http://schemas.microsoft.com/office/powerpoint/2010/main" val="73579571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There are many optional retirement plans with tax benefits. It is up to individuals to determine how much one wants to pay. </a:t>
            </a:r>
            <a:endParaRPr lang="en-US" dirty="0" smtClean="0"/>
          </a:p>
          <a:p>
            <a:r>
              <a:rPr lang="en-US" dirty="0"/>
              <a:t>Canadians only contribute about 5% of their eligible RRSP amount. </a:t>
            </a:r>
          </a:p>
        </p:txBody>
      </p:sp>
    </p:spTree>
    <p:extLst>
      <p:ext uri="{BB962C8B-B14F-4D97-AF65-F5344CB8AC3E}">
        <p14:creationId xmlns:p14="http://schemas.microsoft.com/office/powerpoint/2010/main" val="19928020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a:t>
            </a:r>
            <a:r>
              <a:rPr lang="en-US" dirty="0" smtClean="0"/>
              <a:t>most people, </a:t>
            </a:r>
            <a:r>
              <a:rPr lang="en-US" dirty="0"/>
              <a:t>it is much more valuable to spend money when one is young than one is old. </a:t>
            </a:r>
          </a:p>
          <a:p>
            <a:r>
              <a:rPr lang="en-US" dirty="0"/>
              <a:t>We can have one more memorable vacation, one more precious child, and one more beautiful memory when we are old. </a:t>
            </a:r>
          </a:p>
          <a:p>
            <a:r>
              <a:rPr lang="en-US" dirty="0"/>
              <a:t>Why squeeze our youth to pursue a mirage of paradise in old age? </a:t>
            </a:r>
          </a:p>
          <a:p>
            <a:endParaRPr lang="en-US" dirty="0"/>
          </a:p>
        </p:txBody>
      </p:sp>
    </p:spTree>
    <p:extLst>
      <p:ext uri="{BB962C8B-B14F-4D97-AF65-F5344CB8AC3E}">
        <p14:creationId xmlns:p14="http://schemas.microsoft.com/office/powerpoint/2010/main" val="32736239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Median age of some countries</a:t>
            </a:r>
          </a:p>
        </p:txBody>
      </p:sp>
      <p:sp>
        <p:nvSpPr>
          <p:cNvPr id="3" name="Content Placeholder 2"/>
          <p:cNvSpPr>
            <a:spLocks noGrp="1"/>
          </p:cNvSpPr>
          <p:nvPr>
            <p:ph idx="1"/>
          </p:nvPr>
        </p:nvSpPr>
        <p:spPr/>
        <p:txBody>
          <a:bodyPr/>
          <a:lstStyle/>
          <a:p>
            <a:r>
              <a:rPr lang="en-US" dirty="0" smtClean="0"/>
              <a:t>Japan </a:t>
            </a:r>
            <a:r>
              <a:rPr lang="en-US" dirty="0"/>
              <a:t>46</a:t>
            </a:r>
          </a:p>
          <a:p>
            <a:r>
              <a:rPr lang="en-US" dirty="0" smtClean="0"/>
              <a:t>Canada </a:t>
            </a:r>
            <a:r>
              <a:rPr lang="en-US" dirty="0"/>
              <a:t>42</a:t>
            </a:r>
          </a:p>
          <a:p>
            <a:r>
              <a:rPr lang="en-US" dirty="0" smtClean="0"/>
              <a:t>USA       </a:t>
            </a:r>
            <a:r>
              <a:rPr lang="en-US" dirty="0"/>
              <a:t>38</a:t>
            </a:r>
          </a:p>
          <a:p>
            <a:r>
              <a:rPr lang="en-US" dirty="0" smtClean="0"/>
              <a:t>Mexico   </a:t>
            </a:r>
            <a:r>
              <a:rPr lang="en-US" dirty="0"/>
              <a:t>28</a:t>
            </a:r>
          </a:p>
          <a:p>
            <a:r>
              <a:rPr lang="en-US" dirty="0"/>
              <a:t> </a:t>
            </a:r>
          </a:p>
        </p:txBody>
      </p:sp>
    </p:spTree>
    <p:extLst>
      <p:ext uri="{BB962C8B-B14F-4D97-AF65-F5344CB8AC3E}">
        <p14:creationId xmlns:p14="http://schemas.microsoft.com/office/powerpoint/2010/main" val="2270989369"/>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14097</TotalTime>
  <Words>7506</Words>
  <Application>Microsoft Office PowerPoint</Application>
  <PresentationFormat>On-screen Show (4:3)</PresentationFormat>
  <Paragraphs>827</Paragraphs>
  <Slides>103</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103</vt:i4>
      </vt:variant>
    </vt:vector>
  </HeadingPairs>
  <TitlesOfParts>
    <vt:vector size="114" baseType="lpstr">
      <vt:lpstr>ＭＳ Ｐゴシック</vt:lpstr>
      <vt:lpstr>UniversLTStd-Bold</vt:lpstr>
      <vt:lpstr>UniversLTStd-BoldCn</vt:lpstr>
      <vt:lpstr>UniversLTStd-Cn</vt:lpstr>
      <vt:lpstr>Arial</vt:lpstr>
      <vt:lpstr>Calibri</vt:lpstr>
      <vt:lpstr>Times New Roman</vt:lpstr>
      <vt:lpstr>Verdana</vt:lpstr>
      <vt:lpstr>Wingdings</vt:lpstr>
      <vt:lpstr>Wingdings 3</vt:lpstr>
      <vt:lpstr>508 Lecture</vt:lpstr>
      <vt:lpstr>Personal Finance</vt:lpstr>
      <vt:lpstr>PowerPoint Presentation</vt:lpstr>
      <vt:lpstr>Chapter Objectives (1 of 2)</vt:lpstr>
      <vt:lpstr>Chapter Objectives (2 of 2)</vt:lpstr>
      <vt:lpstr>Old Age Security (OAS) Program (1 of 2)</vt:lpstr>
      <vt:lpstr>Old Age Security (OAS) Program (2 of 2)</vt:lpstr>
      <vt:lpstr>Calculation</vt:lpstr>
      <vt:lpstr>Old Age Security Benefit Payment Rates</vt:lpstr>
      <vt:lpstr>Guaranteed Income Supplement (GIS)</vt:lpstr>
      <vt:lpstr>OAS GIS Example</vt:lpstr>
      <vt:lpstr>Some calculations</vt:lpstr>
      <vt:lpstr>Mistake in the book and notes</vt:lpstr>
      <vt:lpstr>Old Age Security</vt:lpstr>
      <vt:lpstr>Canada Pension Plan (CPP) Program</vt:lpstr>
      <vt:lpstr>CPP Program (1 of 3)</vt:lpstr>
      <vt:lpstr>CPP Example</vt:lpstr>
      <vt:lpstr>CPP Program (2 of 3)</vt:lpstr>
      <vt:lpstr>CPP Program (3 of 3)</vt:lpstr>
      <vt:lpstr>Early CPP Example (1 of 2)</vt:lpstr>
      <vt:lpstr>Early CPP Example (2 of 2)</vt:lpstr>
      <vt:lpstr>Time value in consideration</vt:lpstr>
      <vt:lpstr>CPP Alternatives (1 of 2)</vt:lpstr>
      <vt:lpstr>CPP Alternatives (2 of 2)</vt:lpstr>
      <vt:lpstr>CPP Alternatives</vt:lpstr>
      <vt:lpstr>The efficiency of government pensions</vt:lpstr>
      <vt:lpstr>PowerPoint Presentation</vt:lpstr>
      <vt:lpstr>PowerPoint Presentation</vt:lpstr>
      <vt:lpstr>estimate the efficiency of government retirement benefit.</vt:lpstr>
      <vt:lpstr>PowerPoint Presentation</vt:lpstr>
      <vt:lpstr>Brief history of CPP</vt:lpstr>
      <vt:lpstr>Basic pattern</vt:lpstr>
      <vt:lpstr>CPP pension benefit</vt:lpstr>
      <vt:lpstr>Calculation of pension benefit (Brief)</vt:lpstr>
      <vt:lpstr>Example one</vt:lpstr>
      <vt:lpstr>Example 2</vt:lpstr>
      <vt:lpstr>Comments</vt:lpstr>
      <vt:lpstr>Concern about Retirement Benefits in the Future</vt:lpstr>
      <vt:lpstr>Calculation of total retirement benefits from the government</vt:lpstr>
      <vt:lpstr>Retirement income: A comparison with prime time income</vt:lpstr>
      <vt:lpstr>Registered Pension Plans</vt:lpstr>
      <vt:lpstr>Percentage of employees with a registered plan through their jobs</vt:lpstr>
      <vt:lpstr>Source of data</vt:lpstr>
      <vt:lpstr>Observations from the Globe and Mail article, (1 of 2)</vt:lpstr>
      <vt:lpstr>Observations from the Globe and Mail article, (2 of 2)</vt:lpstr>
      <vt:lpstr>Employer-Sponsored Retirement Plans</vt:lpstr>
      <vt:lpstr>Defined Benefit Pension Plans (1 of 2)</vt:lpstr>
      <vt:lpstr>Defined Benefit Plan Example</vt:lpstr>
      <vt:lpstr>Defined Benefit Pension Plans (2 of 2)</vt:lpstr>
      <vt:lpstr>Defined-Contribution Pension Plans (1 of 2)</vt:lpstr>
      <vt:lpstr>Defined-Contribution Pension Plans (2 of 2)</vt:lpstr>
      <vt:lpstr>Benefits of a Defined-Contribution Pension Plan</vt:lpstr>
      <vt:lpstr>Defined-Contribution Pension Plan</vt:lpstr>
      <vt:lpstr>Receiving Retirement Income from Your Employer-Sponsored Retirement Plan</vt:lpstr>
      <vt:lpstr>Receiving Retirement Income</vt:lpstr>
      <vt:lpstr>Pension Splitting</vt:lpstr>
      <vt:lpstr>Pension Splitting Example</vt:lpstr>
      <vt:lpstr>Registered Retirement Savings Plans (RRSPs)</vt:lpstr>
      <vt:lpstr>RRSP Account Types</vt:lpstr>
      <vt:lpstr>RRSP Qualified Investments</vt:lpstr>
      <vt:lpstr>How Much Can I Contribute?</vt:lpstr>
      <vt:lpstr>Spousal RRSPs</vt:lpstr>
      <vt:lpstr>Spousal RRSP Example</vt:lpstr>
      <vt:lpstr>Tax-Free Withdrawals from an RRSP (1 of 2)</vt:lpstr>
      <vt:lpstr>Tax-Free Withdrawals from an RRSP (2 of 2)</vt:lpstr>
      <vt:lpstr>Tax-Free Savings Account (TFSAs)</vt:lpstr>
      <vt:lpstr>TFSAs</vt:lpstr>
      <vt:lpstr>Comparison of RRSPs and TFSAs (1 of 2)</vt:lpstr>
      <vt:lpstr>Comparison of RRSPs and TFSAs (2 of 2)</vt:lpstr>
      <vt:lpstr>TFSA Example</vt:lpstr>
      <vt:lpstr>Locked-in Retirement Accounts (LIRAs)</vt:lpstr>
      <vt:lpstr>Retirement Income Conversion Options for RRSPs and TFSAs</vt:lpstr>
      <vt:lpstr>RRIF Prescribed Factors (1 of 2)</vt:lpstr>
      <vt:lpstr>RRIF Prescribed Factors (2 of 2)</vt:lpstr>
      <vt:lpstr>RRIF Example</vt:lpstr>
      <vt:lpstr>RRSP Conversion Options</vt:lpstr>
      <vt:lpstr>Annuity Example</vt:lpstr>
      <vt:lpstr>Retirement Income Conversion Options for a LIRA</vt:lpstr>
      <vt:lpstr>Retirement Income Conversion Options</vt:lpstr>
      <vt:lpstr>Reverse Mortgages</vt:lpstr>
      <vt:lpstr>Your Retirement Planning Decisions</vt:lpstr>
      <vt:lpstr>RRSP or TFSA? (1 of 2)</vt:lpstr>
      <vt:lpstr>RRSP or TFSA? (2 of 2)</vt:lpstr>
      <vt:lpstr>How Much Should You Contribute?</vt:lpstr>
      <vt:lpstr>Retirement Planning TVM Example</vt:lpstr>
      <vt:lpstr>PowerPoint Presentation</vt:lpstr>
      <vt:lpstr>How Much Retirement Income Will You Need to Live Comfortably?</vt:lpstr>
      <vt:lpstr>How Should You Invest Your Contributions?</vt:lpstr>
      <vt:lpstr>Typical Retirement Account Portfolio</vt:lpstr>
      <vt:lpstr>PowerPoint Presentation</vt:lpstr>
      <vt:lpstr>Estimating Your Future Retirement Savings TVM Example</vt:lpstr>
      <vt:lpstr>PowerPoint Presentation</vt:lpstr>
      <vt:lpstr>Estimating Your Future Retirement Savings-Relationships</vt:lpstr>
      <vt:lpstr>TVM example, page 430</vt:lpstr>
      <vt:lpstr>Discussion</vt:lpstr>
      <vt:lpstr> How much one should save for retirement?</vt:lpstr>
      <vt:lpstr>Some reflections</vt:lpstr>
      <vt:lpstr>PowerPoint Presentation</vt:lpstr>
      <vt:lpstr>PowerPoint Presentation</vt:lpstr>
      <vt:lpstr>Median age of some countries</vt:lpstr>
      <vt:lpstr>PowerPoint Presentation</vt:lpstr>
      <vt:lpstr>On sustainability</vt:lpstr>
      <vt:lpstr>Homework</vt:lpstr>
      <vt:lpstr>Additional homework</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735</cp:revision>
  <cp:lastPrinted>2019-01-13T18:26:15Z</cp:lastPrinted>
  <dcterms:created xsi:type="dcterms:W3CDTF">2014-07-14T20:04:21Z</dcterms:created>
  <dcterms:modified xsi:type="dcterms:W3CDTF">2020-02-03T21:53:32Z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