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handoutMasterIdLst>
    <p:handoutMasterId r:id="rId56"/>
  </p:handoutMasterIdLst>
  <p:sldIdLst>
    <p:sldId id="259" r:id="rId2"/>
    <p:sldId id="260" r:id="rId3"/>
    <p:sldId id="261" r:id="rId4"/>
    <p:sldId id="262" r:id="rId5"/>
    <p:sldId id="263" r:id="rId6"/>
    <p:sldId id="264" r:id="rId7"/>
    <p:sldId id="265" r:id="rId8"/>
    <p:sldId id="266" r:id="rId9"/>
    <p:sldId id="267" r:id="rId10"/>
    <p:sldId id="268" r:id="rId11"/>
    <p:sldId id="307" r:id="rId12"/>
    <p:sldId id="269" r:id="rId13"/>
    <p:sldId id="270" r:id="rId14"/>
    <p:sldId id="313" r:id="rId15"/>
    <p:sldId id="271" r:id="rId16"/>
    <p:sldId id="308"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9" r:id="rId46"/>
    <p:sldId id="300" r:id="rId47"/>
    <p:sldId id="301" r:id="rId48"/>
    <p:sldId id="302" r:id="rId49"/>
    <p:sldId id="311" r:id="rId50"/>
    <p:sldId id="303" r:id="rId51"/>
    <p:sldId id="304" r:id="rId52"/>
    <p:sldId id="305" r:id="rId53"/>
    <p:sldId id="306"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0" autoAdjust="0"/>
    <p:restoredTop sz="78261" autoAdjust="0"/>
  </p:normalViewPr>
  <p:slideViewPr>
    <p:cSldViewPr>
      <p:cViewPr varScale="1">
        <p:scale>
          <a:sx n="115" d="100"/>
          <a:sy n="115" d="100"/>
        </p:scale>
        <p:origin x="1578" y="108"/>
      </p:cViewPr>
      <p:guideLst>
        <p:guide orient="horz" pos="2160"/>
        <p:guide pos="2880"/>
      </p:guideLst>
    </p:cSldViewPr>
  </p:slideViewPr>
  <p:outlineViewPr>
    <p:cViewPr>
      <p:scale>
        <a:sx n="33" d="100"/>
        <a:sy n="33" d="100"/>
      </p:scale>
      <p:origin x="0" y="18540"/>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11/29/2018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11/29/2018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 </a:t>
            </a:r>
            <a:r>
              <a:rPr lang="en-IN" dirty="0" err="1" smtClean="0"/>
              <a:t>MathType</a:t>
            </a:r>
            <a:r>
              <a:rPr lang="en-IN" dirty="0" smtClean="0"/>
              <a:t> </a:t>
            </a:r>
            <a:r>
              <a:rPr lang="en-IN" dirty="0" err="1" smtClean="0"/>
              <a:t>Plugin</a:t>
            </a:r>
            <a:endParaRPr lang="en-I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smtClean="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831052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9 -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879806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0" name="TextBox 9"/>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9 -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111366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16" name="Text Placeholder 15"/>
          <p:cNvSpPr>
            <a:spLocks noGrp="1"/>
          </p:cNvSpPr>
          <p:nvPr>
            <p:ph type="body" sz="quarter" idx="18"/>
          </p:nvPr>
        </p:nvSpPr>
        <p:spPr>
          <a:xfrm>
            <a:off x="457200" y="1457450"/>
            <a:ext cx="82296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4" name="TextBox 13"/>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9 -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a:t>
            </a:r>
            <a:r>
              <a:rPr lang="en-US" dirty="0" smtClean="0"/>
              <a:t>style</a:t>
            </a:r>
            <a:endParaRPr lang="en-US" dirty="0"/>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smtClean="0"/>
              <a:t>Click to edit Master title style</a:t>
            </a:r>
            <a:endParaRPr lang="en-US" dirty="0"/>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smtClean="0"/>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5"/>
          <p:cNvSpPr>
            <a:spLocks noGrp="1"/>
          </p:cNvSpPr>
          <p:nvPr>
            <p:ph sz="quarter" idx="14"/>
          </p:nvPr>
        </p:nvSpPr>
        <p:spPr>
          <a:xfrm>
            <a:off x="4732563" y="4055609"/>
            <a:ext cx="3965124"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6510391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9 -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4" name="Text Placeholder 13"/>
          <p:cNvSpPr>
            <a:spLocks noGrp="1"/>
          </p:cNvSpPr>
          <p:nvPr>
            <p:ph type="body" sz="quarter" idx="16" hasCustomPrompt="1"/>
          </p:nvPr>
        </p:nvSpPr>
        <p:spPr>
          <a:xfrm>
            <a:off x="1499616" y="6428232"/>
            <a:ext cx="6172200" cy="274320"/>
          </a:xfrm>
        </p:spPr>
        <p:txBody>
          <a:bodyPr lIns="91440" tIns="45720" rIns="91440" bIns="45720"/>
          <a:lstStyle>
            <a:lvl1pPr marL="0" marR="0" indent="0" algn="ctr" defTabSz="914400" rtl="0" eaLnBrk="1" fontAlgn="auto" latinLnBrk="0" hangingPunct="1">
              <a:lnSpc>
                <a:spcPct val="100000"/>
              </a:lnSpc>
              <a:spcBef>
                <a:spcPts val="0"/>
              </a:spcBef>
              <a:spcAft>
                <a:spcPts val="0"/>
              </a:spcAft>
              <a:buClrTx/>
              <a:buSzTx/>
              <a:buFontTx/>
              <a:buNone/>
              <a:tabLst/>
              <a:defRPr lang="en-US" altLang="en-US" sz="1200" b="0" kern="1200">
                <a:solidFill>
                  <a:schemeClr val="tx1"/>
                </a:solidFill>
                <a:latin typeface="Verdana"/>
                <a:ea typeface="Verdana" panose="020B0604030504040204" pitchFamily="34" charset="0"/>
                <a:cs typeface="Verdana" panose="020B0604030504040204" pitchFamily="34" charset="0"/>
              </a:defRPr>
            </a:lvl1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2017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81062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smtClean="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9 -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9 -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www.canada-health-insurance.com/basicplans.html"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http://www.canada.ca/en/services/benefits.html"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www.term4sale.ca/" TargetMode="External"/><Relationship Id="rId2" Type="http://schemas.openxmlformats.org/officeDocument/2006/relationships/hyperlink" Target="http://www.kanetix.ca/" TargetMode="Externa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Finance</a:t>
            </a:r>
          </a:p>
        </p:txBody>
      </p:sp>
      <p:sp>
        <p:nvSpPr>
          <p:cNvPr id="3" name="Text Placeholder 2"/>
          <p:cNvSpPr>
            <a:spLocks noGrp="1"/>
          </p:cNvSpPr>
          <p:nvPr>
            <p:ph type="body" sz="quarter" idx="13"/>
          </p:nvPr>
        </p:nvSpPr>
        <p:spPr>
          <a:xfrm>
            <a:off x="457200" y="903514"/>
            <a:ext cx="8229600" cy="356616"/>
          </a:xfrm>
        </p:spPr>
        <p:txBody>
          <a:bodyPr/>
          <a:lstStyle/>
          <a:p>
            <a:r>
              <a:rPr lang="en-US" dirty="0"/>
              <a:t>Fourth Canadian Edition</a:t>
            </a:r>
          </a:p>
        </p:txBody>
      </p:sp>
      <p:sp>
        <p:nvSpPr>
          <p:cNvPr id="4" name="Text Placeholder 3"/>
          <p:cNvSpPr>
            <a:spLocks noGrp="1"/>
          </p:cNvSpPr>
          <p:nvPr>
            <p:ph type="body" sz="quarter" idx="14"/>
          </p:nvPr>
        </p:nvSpPr>
        <p:spPr/>
        <p:txBody>
          <a:bodyPr/>
          <a:lstStyle/>
          <a:p>
            <a:r>
              <a:rPr lang="en-US" dirty="0" smtClean="0"/>
              <a:t>Chapter 9</a:t>
            </a:r>
            <a:endParaRPr lang="en-US" dirty="0"/>
          </a:p>
        </p:txBody>
      </p:sp>
      <p:sp>
        <p:nvSpPr>
          <p:cNvPr id="5" name="Text Placeholder 4"/>
          <p:cNvSpPr>
            <a:spLocks noGrp="1"/>
          </p:cNvSpPr>
          <p:nvPr>
            <p:ph type="body" sz="quarter" idx="15"/>
          </p:nvPr>
        </p:nvSpPr>
        <p:spPr/>
        <p:txBody>
          <a:bodyPr/>
          <a:lstStyle/>
          <a:p>
            <a:r>
              <a:rPr lang="en-US" dirty="0" smtClean="0"/>
              <a:t>Health and Life </a:t>
            </a:r>
            <a:r>
              <a:rPr lang="en-US" dirty="0"/>
              <a:t>Insurance</a:t>
            </a:r>
          </a:p>
        </p:txBody>
      </p:sp>
      <p:pic>
        <p:nvPicPr>
          <p:cNvPr id="7" name="Picture 2" descr="Front Cover: Personal Finance Fourth Canadian Edition by Jeff Madura and Hardeep Singh Gill."/>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 y="1298575"/>
            <a:ext cx="3813175"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6"/>
          </p:nvPr>
        </p:nvSpPr>
        <p:spPr/>
        <p:txBody>
          <a:bodyPr/>
          <a:lstStyle/>
          <a:p>
            <a:r>
              <a:rPr lang="en-US" altLang="en-US" dirty="0"/>
              <a:t>Copyright © 2019 Pearson Canada Inc.</a:t>
            </a:r>
          </a:p>
        </p:txBody>
      </p:sp>
    </p:spTree>
    <p:extLst>
      <p:ext uri="{BB962C8B-B14F-4D97-AF65-F5344CB8AC3E}">
        <p14:creationId xmlns:p14="http://schemas.microsoft.com/office/powerpoint/2010/main" val="577816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46628"/>
          </a:xfrm>
        </p:spPr>
        <p:txBody>
          <a:bodyPr anchor="t"/>
          <a:lstStyle/>
          <a:p>
            <a:r>
              <a:rPr lang="en-US" dirty="0"/>
              <a:t>Group Health Insurance </a:t>
            </a:r>
            <a:r>
              <a:rPr lang="en-US" dirty="0" smtClean="0"/>
              <a:t>Benefits </a:t>
            </a:r>
            <a:r>
              <a:rPr lang="en-US" sz="2000" b="0" dirty="0"/>
              <a:t>(1 of </a:t>
            </a:r>
            <a:r>
              <a:rPr lang="en-US" sz="2000" b="0" dirty="0" smtClean="0"/>
              <a:t>2)</a:t>
            </a:r>
            <a:endParaRPr lang="en-US" dirty="0"/>
          </a:p>
        </p:txBody>
      </p:sp>
      <p:sp>
        <p:nvSpPr>
          <p:cNvPr id="3" name="Content Placeholder 2"/>
          <p:cNvSpPr>
            <a:spLocks noGrp="1"/>
          </p:cNvSpPr>
          <p:nvPr>
            <p:ph idx="1"/>
          </p:nvPr>
        </p:nvSpPr>
        <p:spPr>
          <a:xfrm>
            <a:off x="457200" y="838201"/>
            <a:ext cx="8229600" cy="704850"/>
          </a:xfrm>
        </p:spPr>
        <p:txBody>
          <a:bodyPr/>
          <a:lstStyle/>
          <a:p>
            <a:pPr marL="0" indent="0">
              <a:buNone/>
            </a:pPr>
            <a:r>
              <a:rPr lang="en-US" sz="2400" b="1" dirty="0" smtClean="0"/>
              <a:t>Exhibit 9.1</a:t>
            </a:r>
            <a:r>
              <a:rPr lang="en-US" sz="2400" dirty="0" smtClean="0"/>
              <a:t> </a:t>
            </a:r>
            <a:r>
              <a:rPr lang="en-US" sz="2400" dirty="0"/>
              <a:t>Benefits Commonly Covered by Group Health Insurance Plans</a:t>
            </a:r>
          </a:p>
        </p:txBody>
      </p:sp>
      <p:graphicFrame>
        <p:nvGraphicFramePr>
          <p:cNvPr id="5" name="Table 4"/>
          <p:cNvGraphicFramePr>
            <a:graphicFrameLocks noGrp="1"/>
          </p:cNvGraphicFramePr>
          <p:nvPr>
            <p:extLst>
              <p:ext uri="{D42A27DB-BD31-4B8C-83A1-F6EECF244321}">
                <p14:modId xmlns:p14="http://schemas.microsoft.com/office/powerpoint/2010/main" val="3697461719"/>
              </p:ext>
            </p:extLst>
          </p:nvPr>
        </p:nvGraphicFramePr>
        <p:xfrm>
          <a:off x="457200" y="1676400"/>
          <a:ext cx="8305800" cy="3446272"/>
        </p:xfrm>
        <a:graphic>
          <a:graphicData uri="http://schemas.openxmlformats.org/drawingml/2006/table">
            <a:tbl>
              <a:tblPr firstRow="1">
                <a:tableStyleId>{3B4B98B0-60AC-42C2-AFA5-B58CD77FA1E5}</a:tableStyleId>
              </a:tblPr>
              <a:tblGrid>
                <a:gridCol w="2244811">
                  <a:extLst>
                    <a:ext uri="{9D8B030D-6E8A-4147-A177-3AD203B41FA5}">
                      <a16:colId xmlns:a16="http://schemas.microsoft.com/office/drawing/2014/main" val="20000"/>
                    </a:ext>
                  </a:extLst>
                </a:gridCol>
                <a:gridCol w="6060989">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sz="1600" b="1" dirty="0">
                          <a:effectLst/>
                          <a:latin typeface="+mn-lt"/>
                          <a:ea typeface="Calibri"/>
                          <a:cs typeface="UniversLTPro-65Bold"/>
                        </a:rPr>
                        <a:t>Benefit </a:t>
                      </a:r>
                      <a:endParaRPr lang="en-US" sz="28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b="1" dirty="0">
                          <a:effectLst/>
                          <a:latin typeface="+mn-lt"/>
                          <a:ea typeface="Calibri"/>
                          <a:cs typeface="UniversLTPro-65Bold"/>
                        </a:rPr>
                        <a:t>Description</a:t>
                      </a:r>
                      <a:endParaRPr lang="en-US" sz="2800" dirty="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Dental Care </a:t>
                      </a:r>
                      <a:endParaRPr lang="en-US" sz="2800" dirty="0">
                        <a:effectLst/>
                        <a:latin typeface="+mn-lt"/>
                        <a:ea typeface="Calibri"/>
                        <a:cs typeface="Times New Roman"/>
                      </a:endParaRPr>
                    </a:p>
                  </a:txBody>
                  <a:tcPr/>
                </a:tc>
                <a:tc>
                  <a:txBody>
                    <a:bodyPr/>
                    <a:lstStyle/>
                    <a:p>
                      <a:pPr marL="182880" marR="0" lvl="0" indent="-182880">
                        <a:lnSpc>
                          <a:spcPct val="115000"/>
                        </a:lnSpc>
                        <a:spcBef>
                          <a:spcPts val="0"/>
                        </a:spcBef>
                        <a:spcAft>
                          <a:spcPts val="0"/>
                        </a:spcAft>
                        <a:buFont typeface="Arial" pitchFamily="34" charset="0"/>
                        <a:buChar char="•"/>
                      </a:pPr>
                      <a:r>
                        <a:rPr lang="en-US" sz="1600" dirty="0">
                          <a:effectLst/>
                          <a:latin typeface="+mn-lt"/>
                          <a:ea typeface="Calibri"/>
                          <a:cs typeface="UniversLTPro-55Roman"/>
                        </a:rPr>
                        <a:t>Coverage: 90% of basic services and 50% of major services </a:t>
                      </a:r>
                      <a:endParaRPr lang="en-US" sz="2800" dirty="0">
                        <a:effectLst/>
                        <a:latin typeface="+mn-lt"/>
                        <a:ea typeface="Calibri"/>
                        <a:cs typeface="Times New Roman"/>
                      </a:endParaRPr>
                    </a:p>
                    <a:p>
                      <a:pPr marL="182880" marR="0" lvl="0" indent="-182880">
                        <a:lnSpc>
                          <a:spcPct val="115000"/>
                        </a:lnSpc>
                        <a:spcBef>
                          <a:spcPts val="0"/>
                        </a:spcBef>
                        <a:spcAft>
                          <a:spcPts val="0"/>
                        </a:spcAft>
                        <a:buFont typeface="Arial" pitchFamily="34" charset="0"/>
                        <a:buChar char="•"/>
                      </a:pPr>
                      <a:r>
                        <a:rPr lang="en-US" sz="1600" dirty="0">
                          <a:effectLst/>
                          <a:latin typeface="+mn-lt"/>
                          <a:ea typeface="Calibri"/>
                          <a:cs typeface="UniversLTPro-55Roman"/>
                        </a:rPr>
                        <a:t>Basic services: examinations, scaling and polishing, X-rays, cleanings, major services: inlays, crowns, bridges </a:t>
                      </a:r>
                      <a:endParaRPr lang="en-US" sz="2800" dirty="0">
                        <a:effectLst/>
                        <a:latin typeface="+mn-lt"/>
                        <a:ea typeface="Calibri"/>
                        <a:cs typeface="Times New Roman"/>
                      </a:endParaRPr>
                    </a:p>
                    <a:p>
                      <a:pPr marL="182880" marR="0" lvl="0" indent="-182880">
                        <a:lnSpc>
                          <a:spcPct val="115000"/>
                        </a:lnSpc>
                        <a:spcBef>
                          <a:spcPts val="0"/>
                        </a:spcBef>
                        <a:spcAft>
                          <a:spcPts val="0"/>
                        </a:spcAft>
                        <a:buFont typeface="Arial" pitchFamily="34" charset="0"/>
                        <a:buChar char="•"/>
                      </a:pPr>
                      <a:r>
                        <a:rPr lang="en-US" sz="1600" dirty="0">
                          <a:effectLst/>
                          <a:latin typeface="+mn-lt"/>
                          <a:ea typeface="Calibri"/>
                          <a:cs typeface="UniversLTPro-55Roman"/>
                        </a:rPr>
                        <a:t>Maximum: $2000 per year (all coverage types)</a:t>
                      </a:r>
                      <a:endParaRPr lang="en-US" sz="2800" dirty="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Vision Care</a:t>
                      </a:r>
                      <a:endParaRPr lang="en-US" sz="2800" dirty="0">
                        <a:effectLst/>
                        <a:latin typeface="+mn-lt"/>
                        <a:ea typeface="Calibri"/>
                        <a:cs typeface="Times New Roman"/>
                      </a:endParaRPr>
                    </a:p>
                  </a:txBody>
                  <a:tcPr/>
                </a:tc>
                <a:tc>
                  <a:txBody>
                    <a:bodyPr/>
                    <a:lstStyle/>
                    <a:p>
                      <a:pPr marL="182880" marR="0" lvl="0" indent="-182880">
                        <a:lnSpc>
                          <a:spcPct val="115000"/>
                        </a:lnSpc>
                        <a:spcBef>
                          <a:spcPts val="0"/>
                        </a:spcBef>
                        <a:spcAft>
                          <a:spcPts val="0"/>
                        </a:spcAft>
                        <a:buFont typeface="Arial" pitchFamily="34" charset="0"/>
                        <a:buChar char="•"/>
                      </a:pPr>
                      <a:r>
                        <a:rPr lang="en-US" sz="1600" dirty="0">
                          <a:effectLst/>
                          <a:latin typeface="+mn-lt"/>
                          <a:ea typeface="Calibri"/>
                          <a:cs typeface="UniversLTPro-55Roman"/>
                        </a:rPr>
                        <a:t>Optometrist fees: maximum $50 per visit per year </a:t>
                      </a:r>
                      <a:endParaRPr lang="en-US" sz="2800" dirty="0">
                        <a:effectLst/>
                        <a:latin typeface="+mn-lt"/>
                        <a:ea typeface="Calibri"/>
                        <a:cs typeface="Times New Roman"/>
                      </a:endParaRPr>
                    </a:p>
                    <a:p>
                      <a:pPr marL="182880" marR="0" lvl="0" indent="-182880">
                        <a:lnSpc>
                          <a:spcPct val="115000"/>
                        </a:lnSpc>
                        <a:spcBef>
                          <a:spcPts val="0"/>
                        </a:spcBef>
                        <a:spcAft>
                          <a:spcPts val="0"/>
                        </a:spcAft>
                        <a:buFont typeface="Arial" pitchFamily="34" charset="0"/>
                        <a:buChar char="•"/>
                      </a:pPr>
                      <a:r>
                        <a:rPr lang="en-US" sz="1600" dirty="0">
                          <a:effectLst/>
                          <a:latin typeface="+mn-lt"/>
                          <a:ea typeface="Calibri"/>
                          <a:cs typeface="UniversLTPro-55Roman"/>
                        </a:rPr>
                        <a:t>Prescription lenses and frames: maximum $250 per year</a:t>
                      </a:r>
                      <a:endParaRPr lang="en-US" sz="2800" dirty="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Prescription Drugs</a:t>
                      </a:r>
                      <a:endParaRPr lang="en-US" sz="2800" dirty="0">
                        <a:effectLst/>
                        <a:latin typeface="+mn-lt"/>
                        <a:ea typeface="Calibri"/>
                        <a:cs typeface="Times New Roman"/>
                      </a:endParaRPr>
                    </a:p>
                  </a:txBody>
                  <a:tcPr/>
                </a:tc>
                <a:tc>
                  <a:txBody>
                    <a:bodyPr/>
                    <a:lstStyle/>
                    <a:p>
                      <a:pPr marL="182880" marR="0" lvl="0" indent="-182880">
                        <a:lnSpc>
                          <a:spcPct val="115000"/>
                        </a:lnSpc>
                        <a:spcBef>
                          <a:spcPts val="0"/>
                        </a:spcBef>
                        <a:spcAft>
                          <a:spcPts val="0"/>
                        </a:spcAft>
                        <a:buFont typeface="Arial" pitchFamily="34" charset="0"/>
                        <a:buChar char="•"/>
                      </a:pPr>
                      <a:r>
                        <a:rPr lang="en-US" sz="1600" dirty="0">
                          <a:effectLst/>
                          <a:latin typeface="+mn-lt"/>
                          <a:ea typeface="Calibri"/>
                          <a:cs typeface="UniversLTPro-55Roman"/>
                        </a:rPr>
                        <a:t>80% coverage for any and all prescribed medications </a:t>
                      </a:r>
                      <a:endParaRPr lang="en-US" sz="1600" dirty="0" smtClean="0">
                        <a:effectLst/>
                        <a:latin typeface="+mn-lt"/>
                        <a:ea typeface="Calibri"/>
                        <a:cs typeface="UniversLTPro-55Roman"/>
                      </a:endParaRPr>
                    </a:p>
                    <a:p>
                      <a:pPr marL="182880" marR="0" lvl="0" indent="-182880">
                        <a:lnSpc>
                          <a:spcPct val="115000"/>
                        </a:lnSpc>
                        <a:spcBef>
                          <a:spcPts val="0"/>
                        </a:spcBef>
                        <a:spcAft>
                          <a:spcPts val="0"/>
                        </a:spcAft>
                        <a:buFont typeface="Arial" pitchFamily="34" charset="0"/>
                        <a:buChar char="•"/>
                      </a:pPr>
                      <a:r>
                        <a:rPr lang="en-US" sz="1600" dirty="0" smtClean="0">
                          <a:effectLst/>
                          <a:latin typeface="+mn-lt"/>
                          <a:ea typeface="Calibri"/>
                          <a:cs typeface="UniversLTPro-55Roman"/>
                        </a:rPr>
                        <a:t>Maximum</a:t>
                      </a:r>
                      <a:r>
                        <a:rPr lang="en-US" sz="1600" dirty="0">
                          <a:effectLst/>
                          <a:latin typeface="+mn-lt"/>
                          <a:ea typeface="Calibri"/>
                          <a:cs typeface="UniversLTPro-55Roman"/>
                        </a:rPr>
                        <a:t>: $5000 per year</a:t>
                      </a:r>
                      <a:endParaRPr lang="en-US" sz="2800" dirty="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Life Insurance</a:t>
                      </a:r>
                      <a:endParaRPr lang="en-US" sz="2800">
                        <a:effectLst/>
                        <a:latin typeface="+mn-lt"/>
                        <a:ea typeface="Calibri"/>
                        <a:cs typeface="Times New Roman"/>
                      </a:endParaRPr>
                    </a:p>
                  </a:txBody>
                  <a:tcPr/>
                </a:tc>
                <a:tc>
                  <a:txBody>
                    <a:bodyPr/>
                    <a:lstStyle/>
                    <a:p>
                      <a:pPr marL="182880" marR="0" lvl="0" indent="-182880">
                        <a:lnSpc>
                          <a:spcPct val="115000"/>
                        </a:lnSpc>
                        <a:spcBef>
                          <a:spcPts val="0"/>
                        </a:spcBef>
                        <a:spcAft>
                          <a:spcPts val="0"/>
                        </a:spcAft>
                        <a:buFont typeface="Arial" pitchFamily="34" charset="0"/>
                        <a:buChar char="•"/>
                      </a:pPr>
                      <a:r>
                        <a:rPr lang="en-US" sz="1600" dirty="0">
                          <a:effectLst/>
                          <a:latin typeface="+mn-lt"/>
                          <a:ea typeface="Calibri"/>
                          <a:cs typeface="UniversLTPro-55Roman"/>
                        </a:rPr>
                        <a:t>Minimum employer-paid coverage: 1 times salary </a:t>
                      </a:r>
                      <a:endParaRPr lang="en-US" sz="2800" dirty="0">
                        <a:effectLst/>
                        <a:latin typeface="+mn-lt"/>
                        <a:ea typeface="Calibri"/>
                        <a:cs typeface="Times New Roman"/>
                      </a:endParaRPr>
                    </a:p>
                    <a:p>
                      <a:pPr marL="182880" marR="0" lvl="0" indent="-182880">
                        <a:lnSpc>
                          <a:spcPct val="115000"/>
                        </a:lnSpc>
                        <a:spcBef>
                          <a:spcPts val="0"/>
                        </a:spcBef>
                        <a:spcAft>
                          <a:spcPts val="0"/>
                        </a:spcAft>
                        <a:buFont typeface="Arial" pitchFamily="34" charset="0"/>
                        <a:buChar char="•"/>
                      </a:pPr>
                      <a:r>
                        <a:rPr lang="en-US" sz="1600" dirty="0">
                          <a:effectLst/>
                          <a:latin typeface="+mn-lt"/>
                          <a:ea typeface="Calibri"/>
                          <a:cs typeface="UniversLTPro-55Roman"/>
                        </a:rPr>
                        <a:t>Optional </a:t>
                      </a:r>
                      <a:r>
                        <a:rPr lang="en-US" sz="1600" dirty="0" err="1" smtClean="0">
                          <a:effectLst/>
                          <a:latin typeface="+mn-lt"/>
                          <a:ea typeface="Calibri"/>
                          <a:cs typeface="UniversLTPro-55Roman"/>
                        </a:rPr>
                        <a:t>coverages</a:t>
                      </a:r>
                      <a:r>
                        <a:rPr lang="en-US" sz="1600" dirty="0" smtClean="0">
                          <a:effectLst/>
                          <a:latin typeface="+mn-lt"/>
                          <a:ea typeface="Calibri"/>
                          <a:cs typeface="UniversLTPro-55Roman"/>
                        </a:rPr>
                        <a:t>: </a:t>
                      </a:r>
                      <a:r>
                        <a:rPr lang="en-US" sz="1600" dirty="0">
                          <a:effectLst/>
                          <a:latin typeface="+mn-lt"/>
                          <a:ea typeface="Calibri"/>
                          <a:cs typeface="UniversLTPro-55Roman"/>
                        </a:rPr>
                        <a:t>2 to 5 times salary; spousal life insurance</a:t>
                      </a:r>
                      <a:endParaRPr lang="en-US" sz="2800" dirty="0">
                        <a:effectLst/>
                        <a:latin typeface="+mn-lt"/>
                        <a:ea typeface="Calibri"/>
                        <a:cs typeface="Times New Roman"/>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945613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546628"/>
          </a:xfrm>
        </p:spPr>
        <p:txBody>
          <a:bodyPr anchor="t"/>
          <a:lstStyle/>
          <a:p>
            <a:r>
              <a:rPr lang="en-US" dirty="0"/>
              <a:t>Group Health Insurance </a:t>
            </a:r>
            <a:r>
              <a:rPr lang="en-US" smtClean="0"/>
              <a:t>Benefits </a:t>
            </a:r>
            <a:r>
              <a:rPr lang="en-US" sz="2000" b="0" smtClean="0"/>
              <a:t>(2 </a:t>
            </a:r>
            <a:r>
              <a:rPr lang="en-US" sz="2000" b="0" dirty="0"/>
              <a:t>of 2)</a:t>
            </a:r>
            <a:endParaRPr lang="en-US" dirty="0"/>
          </a:p>
        </p:txBody>
      </p:sp>
      <p:sp>
        <p:nvSpPr>
          <p:cNvPr id="3" name="Content Placeholder 2"/>
          <p:cNvSpPr>
            <a:spLocks noGrp="1"/>
          </p:cNvSpPr>
          <p:nvPr>
            <p:ph idx="1"/>
          </p:nvPr>
        </p:nvSpPr>
        <p:spPr>
          <a:xfrm>
            <a:off x="457200" y="838200"/>
            <a:ext cx="8229600" cy="409575"/>
          </a:xfrm>
        </p:spPr>
        <p:txBody>
          <a:bodyPr/>
          <a:lstStyle/>
          <a:p>
            <a:pPr marL="0" indent="0">
              <a:buNone/>
            </a:pPr>
            <a:r>
              <a:rPr lang="en-US" sz="2400" b="1" dirty="0" smtClean="0"/>
              <a:t>Exhibit 9.1</a:t>
            </a:r>
            <a:r>
              <a:rPr lang="en-US" sz="2400" dirty="0" smtClean="0"/>
              <a:t> </a:t>
            </a:r>
            <a:r>
              <a:rPr lang="en-US" sz="2400" i="1" dirty="0" smtClean="0"/>
              <a:t>Continued</a:t>
            </a:r>
            <a:endParaRPr lang="en-US" sz="2400" i="1" dirty="0"/>
          </a:p>
        </p:txBody>
      </p:sp>
      <p:graphicFrame>
        <p:nvGraphicFramePr>
          <p:cNvPr id="5" name="Table 4"/>
          <p:cNvGraphicFramePr>
            <a:graphicFrameLocks noGrp="1"/>
          </p:cNvGraphicFramePr>
          <p:nvPr>
            <p:extLst>
              <p:ext uri="{D42A27DB-BD31-4B8C-83A1-F6EECF244321}">
                <p14:modId xmlns:p14="http://schemas.microsoft.com/office/powerpoint/2010/main" val="1912414000"/>
              </p:ext>
            </p:extLst>
          </p:nvPr>
        </p:nvGraphicFramePr>
        <p:xfrm>
          <a:off x="457200" y="1371600"/>
          <a:ext cx="8229600" cy="4152392"/>
        </p:xfrm>
        <a:graphic>
          <a:graphicData uri="http://schemas.openxmlformats.org/drawingml/2006/table">
            <a:tbl>
              <a:tblPr firstRow="1">
                <a:tableStyleId>{3B4B98B0-60AC-42C2-AFA5-B58CD77FA1E5}</a:tableStyleId>
              </a:tblPr>
              <a:tblGrid>
                <a:gridCol w="3200400">
                  <a:extLst>
                    <a:ext uri="{9D8B030D-6E8A-4147-A177-3AD203B41FA5}">
                      <a16:colId xmlns:a16="http://schemas.microsoft.com/office/drawing/2014/main" val="20000"/>
                    </a:ext>
                  </a:extLst>
                </a:gridCol>
                <a:gridCol w="5029200">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sz="1600" b="1" dirty="0">
                          <a:effectLst/>
                          <a:latin typeface="+mn-lt"/>
                          <a:ea typeface="Calibri"/>
                          <a:cs typeface="UniversLTPro-65Bold"/>
                        </a:rPr>
                        <a:t>Benefit </a:t>
                      </a:r>
                      <a:endParaRPr lang="en-US" sz="16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600" b="1" dirty="0">
                          <a:effectLst/>
                          <a:latin typeface="+mn-lt"/>
                          <a:ea typeface="Calibri"/>
                          <a:cs typeface="UniversLTPro-65Bold"/>
                        </a:rPr>
                        <a:t>Description</a:t>
                      </a:r>
                      <a:endParaRPr lang="en-US" sz="1600" dirty="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Disability Insurance</a:t>
                      </a:r>
                      <a:endParaRPr lang="en-US" sz="1600" dirty="0">
                        <a:effectLst/>
                        <a:latin typeface="+mn-lt"/>
                        <a:ea typeface="Calibri"/>
                        <a:cs typeface="Times New Roman"/>
                      </a:endParaRPr>
                    </a:p>
                  </a:txBody>
                  <a:tcPr/>
                </a:tc>
                <a:tc>
                  <a:txBody>
                    <a:bodyPr/>
                    <a:lstStyle/>
                    <a:p>
                      <a:pPr marL="182880" marR="0" lvl="0" indent="-182880">
                        <a:lnSpc>
                          <a:spcPct val="115000"/>
                        </a:lnSpc>
                        <a:spcBef>
                          <a:spcPts val="0"/>
                        </a:spcBef>
                        <a:spcAft>
                          <a:spcPts val="0"/>
                        </a:spcAft>
                        <a:buFont typeface="Arial" pitchFamily="34" charset="0"/>
                        <a:buChar char="•"/>
                      </a:pPr>
                      <a:r>
                        <a:rPr lang="en-US" sz="1600" dirty="0">
                          <a:effectLst/>
                          <a:latin typeface="+mn-lt"/>
                          <a:ea typeface="Calibri"/>
                          <a:cs typeface="UniversLTPro-55Roman"/>
                        </a:rPr>
                        <a:t>General illness: coverage for 100% of income for the first 10 consecutive days of missed employment due to illness or injury </a:t>
                      </a:r>
                      <a:endParaRPr lang="en-US" sz="1600" dirty="0">
                        <a:effectLst/>
                        <a:latin typeface="+mn-lt"/>
                        <a:ea typeface="Calibri"/>
                        <a:cs typeface="Times New Roman"/>
                      </a:endParaRPr>
                    </a:p>
                    <a:p>
                      <a:pPr marL="182880" marR="0" lvl="0" indent="-182880">
                        <a:lnSpc>
                          <a:spcPct val="115000"/>
                        </a:lnSpc>
                        <a:spcBef>
                          <a:spcPts val="0"/>
                        </a:spcBef>
                        <a:spcAft>
                          <a:spcPts val="0"/>
                        </a:spcAft>
                        <a:buFont typeface="Arial" pitchFamily="34" charset="0"/>
                        <a:buChar char="•"/>
                      </a:pPr>
                      <a:r>
                        <a:rPr lang="en-US" sz="1600" dirty="0">
                          <a:effectLst/>
                          <a:latin typeface="+mn-lt"/>
                          <a:ea typeface="Calibri"/>
                          <a:cs typeface="UniversLTPro-55Roman"/>
                        </a:rPr>
                        <a:t>Short-term and long-term disability insurance: 70 per cent of your income up to two years, and coverage beyond two </a:t>
                      </a:r>
                      <a:r>
                        <a:rPr lang="en-US" sz="1600" dirty="0" smtClean="0">
                          <a:effectLst/>
                          <a:latin typeface="+mn-lt"/>
                          <a:ea typeface="Calibri"/>
                          <a:cs typeface="UniversLTPro-55Roman"/>
                        </a:rPr>
                        <a:t>years to </a:t>
                      </a:r>
                      <a:r>
                        <a:rPr lang="en-US" sz="1600" dirty="0">
                          <a:effectLst/>
                          <a:latin typeface="+mn-lt"/>
                          <a:ea typeface="Calibri"/>
                          <a:cs typeface="UniversLTPro-55Roman"/>
                        </a:rPr>
                        <a:t>age 65 or death, respectively </a:t>
                      </a:r>
                      <a:endParaRPr lang="en-US" sz="1600" dirty="0">
                        <a:effectLst/>
                        <a:latin typeface="+mn-lt"/>
                        <a:ea typeface="Calibri"/>
                        <a:cs typeface="Times New Roman"/>
                      </a:endParaRPr>
                    </a:p>
                    <a:p>
                      <a:pPr marL="182880" marR="0" lvl="0" indent="-182880">
                        <a:lnSpc>
                          <a:spcPct val="115000"/>
                        </a:lnSpc>
                        <a:spcBef>
                          <a:spcPts val="0"/>
                        </a:spcBef>
                        <a:spcAft>
                          <a:spcPts val="0"/>
                        </a:spcAft>
                        <a:buFont typeface="Arial" pitchFamily="34" charset="0"/>
                        <a:buChar char="•"/>
                      </a:pPr>
                      <a:r>
                        <a:rPr lang="en-US" sz="1600" dirty="0">
                          <a:effectLst/>
                          <a:latin typeface="+mn-lt"/>
                          <a:ea typeface="Calibri"/>
                          <a:cs typeface="UniversLTPro-55Roman"/>
                        </a:rPr>
                        <a:t>Definition of disability: general illness and short-term – regular occupation; long-term – any occupation</a:t>
                      </a:r>
                      <a:endParaRPr lang="en-US" sz="1600" dirty="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Employee Assistance Program (EAP)</a:t>
                      </a:r>
                      <a:endParaRPr lang="en-US" sz="1600" dirty="0">
                        <a:effectLst/>
                        <a:latin typeface="+mn-lt"/>
                        <a:ea typeface="Calibri"/>
                        <a:cs typeface="Times New Roman"/>
                      </a:endParaRPr>
                    </a:p>
                  </a:txBody>
                  <a:tcPr/>
                </a:tc>
                <a:tc>
                  <a:txBody>
                    <a:bodyPr/>
                    <a:lstStyle/>
                    <a:p>
                      <a:pPr marL="182880" marR="0" lvl="0" indent="-182880">
                        <a:lnSpc>
                          <a:spcPct val="115000"/>
                        </a:lnSpc>
                        <a:spcBef>
                          <a:spcPts val="0"/>
                        </a:spcBef>
                        <a:spcAft>
                          <a:spcPts val="0"/>
                        </a:spcAft>
                        <a:buFont typeface="Arial" pitchFamily="34" charset="0"/>
                        <a:buChar char="•"/>
                      </a:pPr>
                      <a:r>
                        <a:rPr lang="en-US" sz="1600" dirty="0">
                          <a:effectLst/>
                          <a:latin typeface="+mn-lt"/>
                          <a:ea typeface="Calibri"/>
                          <a:cs typeface="UniversLTPro-55Roman"/>
                        </a:rPr>
                        <a:t>A </a:t>
                      </a:r>
                      <a:r>
                        <a:rPr lang="en-US" sz="1600" dirty="0" err="1">
                          <a:effectLst/>
                          <a:latin typeface="+mn-lt"/>
                          <a:ea typeface="Calibri"/>
                          <a:cs typeface="UniversLTPro-55Roman"/>
                        </a:rPr>
                        <a:t>counselling</a:t>
                      </a:r>
                      <a:r>
                        <a:rPr lang="en-US" sz="1600" dirty="0">
                          <a:effectLst/>
                          <a:latin typeface="+mn-lt"/>
                          <a:ea typeface="Calibri"/>
                          <a:cs typeface="UniversLTPro-55Roman"/>
                        </a:rPr>
                        <a:t> and referral service for personal and/or job stress, relationship issues, eldercare and childcare, addictions and related issues</a:t>
                      </a:r>
                      <a:endParaRPr lang="en-US" sz="1600" dirty="0">
                        <a:effectLst/>
                        <a:latin typeface="+mn-lt"/>
                        <a:ea typeface="Calibri"/>
                        <a:cs typeface="Times New Roman"/>
                      </a:endParaRPr>
                    </a:p>
                  </a:txBody>
                  <a:tcPr/>
                </a:tc>
                <a:extLst>
                  <a:ext uri="{0D108BD9-81ED-4DB2-BD59-A6C34878D82A}">
                    <a16:rowId xmlns:a16="http://schemas.microsoft.com/office/drawing/2014/main" val="10002"/>
                  </a:ext>
                </a:extLst>
              </a:tr>
            </a:tbl>
          </a:graphicData>
        </a:graphic>
      </p:graphicFrame>
      <p:sp>
        <p:nvSpPr>
          <p:cNvPr id="4" name="Content Placeholder 3"/>
          <p:cNvSpPr>
            <a:spLocks noGrp="1"/>
          </p:cNvSpPr>
          <p:nvPr>
            <p:ph idx="13"/>
          </p:nvPr>
        </p:nvSpPr>
        <p:spPr>
          <a:xfrm>
            <a:off x="457200" y="5762318"/>
            <a:ext cx="8229600" cy="409882"/>
          </a:xfrm>
        </p:spPr>
        <p:txBody>
          <a:bodyPr/>
          <a:lstStyle/>
          <a:p>
            <a:pPr marL="0" indent="0">
              <a:buNone/>
            </a:pPr>
            <a:r>
              <a:rPr lang="en-US" sz="1200" i="1" dirty="0"/>
              <a:t>Source: </a:t>
            </a:r>
            <a:r>
              <a:rPr lang="en-US" sz="1200" dirty="0"/>
              <a:t>Based on Canada Health Insurance website, </a:t>
            </a:r>
            <a:r>
              <a:rPr lang="en-US" sz="1200" u="sng" dirty="0">
                <a:hlinkClick r:id="rId2"/>
              </a:rPr>
              <a:t>www.canada-health-insurance.com/basicplans.html</a:t>
            </a:r>
            <a:r>
              <a:rPr lang="en-US" sz="1200" dirty="0"/>
              <a:t> (accessed April 24, 2014).</a:t>
            </a:r>
          </a:p>
          <a:p>
            <a:r>
              <a:rPr lang="en-US" dirty="0"/>
              <a:t> </a:t>
            </a:r>
          </a:p>
          <a:p>
            <a:endParaRPr lang="en-US" dirty="0"/>
          </a:p>
        </p:txBody>
      </p:sp>
    </p:spTree>
    <p:extLst>
      <p:ext uri="{BB962C8B-B14F-4D97-AF65-F5344CB8AC3E}">
        <p14:creationId xmlns:p14="http://schemas.microsoft.com/office/powerpoint/2010/main" val="1525571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 Health Insurance</a:t>
            </a:r>
          </a:p>
        </p:txBody>
      </p:sp>
      <p:sp>
        <p:nvSpPr>
          <p:cNvPr id="3" name="Content Placeholder 2"/>
          <p:cNvSpPr>
            <a:spLocks noGrp="1"/>
          </p:cNvSpPr>
          <p:nvPr>
            <p:ph idx="1"/>
          </p:nvPr>
        </p:nvSpPr>
        <p:spPr>
          <a:xfrm>
            <a:off x="457200" y="1600200"/>
            <a:ext cx="8305800" cy="4724400"/>
          </a:xfrm>
        </p:spPr>
        <p:txBody>
          <a:bodyPr/>
          <a:lstStyle/>
          <a:p>
            <a:pPr>
              <a:lnSpc>
                <a:spcPct val="90000"/>
              </a:lnSpc>
              <a:spcBef>
                <a:spcPts val="1200"/>
              </a:spcBef>
              <a:defRPr/>
            </a:pPr>
            <a:r>
              <a:rPr lang="en-US" dirty="0"/>
              <a:t>Individual health insurance plans provide coverage for drug, dental, and paramedical costs beyond employer’s plan or in place of one</a:t>
            </a:r>
          </a:p>
          <a:p>
            <a:pPr>
              <a:lnSpc>
                <a:spcPct val="90000"/>
              </a:lnSpc>
              <a:spcBef>
                <a:spcPts val="1200"/>
              </a:spcBef>
              <a:defRPr/>
            </a:pPr>
            <a:r>
              <a:rPr lang="en-US" dirty="0"/>
              <a:t>Disability insurance provides a monthly income benefit to replace a portion of your earnings if you become ill or injured and cannot work</a:t>
            </a:r>
          </a:p>
          <a:p>
            <a:pPr>
              <a:lnSpc>
                <a:spcPct val="90000"/>
              </a:lnSpc>
              <a:spcBef>
                <a:spcPts val="1200"/>
              </a:spcBef>
              <a:defRPr/>
            </a:pPr>
            <a:r>
              <a:rPr lang="en-US" dirty="0"/>
              <a:t>Critical illness insurance provides a lump-sum benefit if your are diagnosed with a covered illness</a:t>
            </a:r>
          </a:p>
          <a:p>
            <a:pPr>
              <a:lnSpc>
                <a:spcPct val="90000"/>
              </a:lnSpc>
              <a:spcBef>
                <a:spcPts val="1200"/>
              </a:spcBef>
              <a:defRPr/>
            </a:pPr>
            <a:r>
              <a:rPr lang="en-US" dirty="0"/>
              <a:t>Long-term care insurance provides an income if you lose the ability to care for yourself as a result of illness or injury</a:t>
            </a:r>
          </a:p>
        </p:txBody>
      </p:sp>
    </p:spTree>
    <p:extLst>
      <p:ext uri="{BB962C8B-B14F-4D97-AF65-F5344CB8AC3E}">
        <p14:creationId xmlns:p14="http://schemas.microsoft.com/office/powerpoint/2010/main" val="945613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50652"/>
          </a:xfrm>
        </p:spPr>
        <p:txBody>
          <a:bodyPr/>
          <a:lstStyle/>
          <a:p>
            <a:r>
              <a:rPr lang="en-US" dirty="0"/>
              <a:t>Disability </a:t>
            </a:r>
            <a:r>
              <a:rPr lang="en-US" dirty="0" smtClean="0"/>
              <a:t>Facts </a:t>
            </a:r>
            <a:r>
              <a:rPr lang="en-US" sz="2000" b="0" dirty="0"/>
              <a:t>(1 of 2)</a:t>
            </a:r>
            <a:endParaRPr lang="en-US" dirty="0"/>
          </a:p>
        </p:txBody>
      </p:sp>
      <p:pic>
        <p:nvPicPr>
          <p:cNvPr id="3" name="Picture 2" descr="EXHIBIT 9.2 Probability of Becoming Disabled for Three Months or&#10;Longer before Age 65&#10;A bar chart illustrates the probability of becoming disabled for three months or longer before age 65.&#10;The vertical axis is labeled &quot;Age&quot; and ranges from 55 at the bottom to 25 at the top, in increments of 10 years. The horizontal axis ranges from 0 to 0.7, in increments of 0.1. The information is as follows: &#10;25 yrs. old -- 58 percent&#10;30 yrs. old -- 54 percent&#10;35 yrs. old -- 50 percent&#10;40 yrs. old -- 45 percent&#10;45 yrs. old -- 40 percent&#10;50 yrs. old -- 33 percent&#10;55 yrs. old -- 23 percen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0600" y="1219200"/>
            <a:ext cx="7239000" cy="3518448"/>
          </a:xfrm>
          <a:prstGeom prst="rect">
            <a:avLst/>
          </a:prstGeom>
        </p:spPr>
      </p:pic>
    </p:spTree>
    <p:extLst>
      <p:ext uri="{BB962C8B-B14F-4D97-AF65-F5344CB8AC3E}">
        <p14:creationId xmlns:p14="http://schemas.microsoft.com/office/powerpoint/2010/main" val="945613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50652"/>
          </a:xfrm>
        </p:spPr>
        <p:txBody>
          <a:bodyPr/>
          <a:lstStyle/>
          <a:p>
            <a:r>
              <a:rPr lang="en-US" dirty="0"/>
              <a:t>Disability </a:t>
            </a:r>
            <a:r>
              <a:rPr lang="en-US" dirty="0" smtClean="0"/>
              <a:t>Facts </a:t>
            </a:r>
            <a:r>
              <a:rPr lang="en-US" sz="2000" b="0" dirty="0" smtClean="0"/>
              <a:t>(2 </a:t>
            </a:r>
            <a:r>
              <a:rPr lang="en-US" sz="2000" b="0" dirty="0"/>
              <a:t>of </a:t>
            </a:r>
            <a:r>
              <a:rPr lang="en-US" sz="2000" b="0" dirty="0" smtClean="0"/>
              <a:t>2)</a:t>
            </a:r>
            <a:endParaRPr lang="en-US" dirty="0"/>
          </a:p>
        </p:txBody>
      </p:sp>
      <p:pic>
        <p:nvPicPr>
          <p:cNvPr id="5" name="Picture 4" descr="EXHIBIT 9.3 The Average Duration of a Disability Lasting More Than Three Months&#10;A bar chart illustrates the average duration of a disability lasting more than three months.&#10;The vertical axis is labeled &quot;Age&quot; and ranges from 55 at the bottom to 25 at the top, in increments of 10 years. The horizontal axis ranges from 0 to 4, in increments of 0.5. The information is as follows: &#10;25 yrs. old -- 2.2 years&#10;35 yrs. old -- 2.9 years&#10;45 yrs. old -- 3.4 years&#10;55 yrs. old -- 2.9 year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5445" y="1246913"/>
            <a:ext cx="7197595" cy="3297375"/>
          </a:xfrm>
          <a:prstGeom prst="rect">
            <a:avLst/>
          </a:prstGeom>
        </p:spPr>
      </p:pic>
    </p:spTree>
    <p:extLst>
      <p:ext uri="{BB962C8B-B14F-4D97-AF65-F5344CB8AC3E}">
        <p14:creationId xmlns:p14="http://schemas.microsoft.com/office/powerpoint/2010/main" val="4056480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22828"/>
          </a:xfrm>
        </p:spPr>
        <p:txBody>
          <a:bodyPr anchor="t"/>
          <a:lstStyle/>
          <a:p>
            <a:r>
              <a:rPr lang="en-US" dirty="0"/>
              <a:t>Sources of Disability </a:t>
            </a:r>
            <a:r>
              <a:rPr lang="en-US" dirty="0" smtClean="0"/>
              <a:t>Insurance </a:t>
            </a:r>
            <a:r>
              <a:rPr lang="en-US" sz="2000" b="0" dirty="0"/>
              <a:t>(1 of 2)</a:t>
            </a:r>
            <a:endParaRPr lang="en-US" dirty="0"/>
          </a:p>
        </p:txBody>
      </p:sp>
      <p:sp>
        <p:nvSpPr>
          <p:cNvPr id="3" name="Content Placeholder 2"/>
          <p:cNvSpPr>
            <a:spLocks noGrp="1"/>
          </p:cNvSpPr>
          <p:nvPr>
            <p:ph idx="1"/>
          </p:nvPr>
        </p:nvSpPr>
        <p:spPr>
          <a:xfrm>
            <a:off x="457200" y="990600"/>
            <a:ext cx="8229600" cy="466725"/>
          </a:xfrm>
        </p:spPr>
        <p:txBody>
          <a:bodyPr/>
          <a:lstStyle/>
          <a:p>
            <a:pPr marL="0" indent="0">
              <a:buNone/>
            </a:pPr>
            <a:r>
              <a:rPr lang="en-US" sz="2400" b="1" dirty="0" smtClean="0"/>
              <a:t>Exhibit 9.4</a:t>
            </a:r>
            <a:r>
              <a:rPr lang="en-US" sz="2400" dirty="0" smtClean="0"/>
              <a:t> </a:t>
            </a:r>
            <a:r>
              <a:rPr lang="en-US" sz="2400" dirty="0"/>
              <a:t>Sources of Disability Income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702573434"/>
              </p:ext>
            </p:extLst>
          </p:nvPr>
        </p:nvGraphicFramePr>
        <p:xfrm>
          <a:off x="457200" y="1676400"/>
          <a:ext cx="8229600" cy="4048252"/>
        </p:xfrm>
        <a:graphic>
          <a:graphicData uri="http://schemas.openxmlformats.org/drawingml/2006/table">
            <a:tbl>
              <a:tblPr firstRow="1">
                <a:tableStyleId>{3B4B98B0-60AC-42C2-AFA5-B58CD77FA1E5}</a:tableStyleId>
              </a:tblPr>
              <a:tblGrid>
                <a:gridCol w="2438400">
                  <a:extLst>
                    <a:ext uri="{9D8B030D-6E8A-4147-A177-3AD203B41FA5}">
                      <a16:colId xmlns:a16="http://schemas.microsoft.com/office/drawing/2014/main" val="20000"/>
                    </a:ext>
                  </a:extLst>
                </a:gridCol>
                <a:gridCol w="5791200">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sz="1400" b="1" dirty="0">
                          <a:effectLst/>
                          <a:latin typeface="+mn-lt"/>
                          <a:ea typeface="Calibri"/>
                          <a:cs typeface="UniversLTStd-BoldCn"/>
                        </a:rPr>
                        <a:t>Benefit Source </a:t>
                      </a:r>
                      <a:endParaRPr lang="en-US" sz="14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b="1">
                          <a:effectLst/>
                          <a:latin typeface="+mn-lt"/>
                          <a:ea typeface="Calibri"/>
                          <a:cs typeface="UniversLTStd-BoldCn"/>
                        </a:rPr>
                        <a:t>What to Watch For</a:t>
                      </a:r>
                      <a:endParaRPr lang="en-US" sz="140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Workers’ Compensation </a:t>
                      </a:r>
                      <a:endParaRPr lang="en-US" sz="1400" dirty="0">
                        <a:effectLst/>
                        <a:latin typeface="+mn-lt"/>
                        <a:ea typeface="Calibri"/>
                        <a:cs typeface="Times New Roman"/>
                      </a:endParaRPr>
                    </a:p>
                  </a:txBody>
                  <a:tcPr/>
                </a:tc>
                <a:tc>
                  <a:txBody>
                    <a:bodyPr/>
                    <a:lstStyle/>
                    <a:p>
                      <a:pPr marL="0" marR="0">
                        <a:lnSpc>
                          <a:spcPct val="115000"/>
                        </a:lnSpc>
                        <a:spcBef>
                          <a:spcPts val="600"/>
                        </a:spcBef>
                        <a:spcAft>
                          <a:spcPts val="0"/>
                        </a:spcAft>
                      </a:pPr>
                      <a:r>
                        <a:rPr lang="en-US" sz="1400" dirty="0">
                          <a:effectLst/>
                          <a:latin typeface="+mn-lt"/>
                          <a:ea typeface="Calibri"/>
                          <a:cs typeface="UniversLTStd-Cn"/>
                        </a:rPr>
                        <a:t>You may not be covered since workers’ compensation may not be provided at your place of work. </a:t>
                      </a:r>
                      <a:endParaRPr lang="en-US" sz="1400" dirty="0">
                        <a:effectLst/>
                        <a:latin typeface="+mn-lt"/>
                        <a:ea typeface="Calibri"/>
                        <a:cs typeface="Times New Roman"/>
                      </a:endParaRPr>
                    </a:p>
                    <a:p>
                      <a:pPr marL="0" marR="0">
                        <a:lnSpc>
                          <a:spcPct val="115000"/>
                        </a:lnSpc>
                        <a:spcBef>
                          <a:spcPts val="600"/>
                        </a:spcBef>
                        <a:spcAft>
                          <a:spcPts val="0"/>
                        </a:spcAft>
                      </a:pPr>
                      <a:r>
                        <a:rPr lang="en-US" sz="1400" dirty="0">
                          <a:effectLst/>
                          <a:latin typeface="+mn-lt"/>
                          <a:ea typeface="Calibri"/>
                          <a:cs typeface="UniversLTStd-Cn"/>
                        </a:rPr>
                        <a:t>This benefit is only available for work-related injuries or illnesses. What if you are injured or become ill while away from work? </a:t>
                      </a:r>
                      <a:endParaRPr lang="en-US" sz="1400" dirty="0">
                        <a:effectLst/>
                        <a:latin typeface="+mn-lt"/>
                        <a:ea typeface="Calibri"/>
                        <a:cs typeface="Times New Roman"/>
                      </a:endParaRPr>
                    </a:p>
                    <a:p>
                      <a:pPr marL="0" marR="0">
                        <a:lnSpc>
                          <a:spcPct val="115000"/>
                        </a:lnSpc>
                        <a:spcBef>
                          <a:spcPts val="600"/>
                        </a:spcBef>
                        <a:spcAft>
                          <a:spcPts val="0"/>
                        </a:spcAft>
                      </a:pPr>
                      <a:r>
                        <a:rPr lang="en-US" sz="1400" dirty="0">
                          <a:effectLst/>
                          <a:latin typeface="+mn-lt"/>
                          <a:ea typeface="Calibri"/>
                          <a:cs typeface="UniversLTStd-Cn"/>
                        </a:rPr>
                        <a:t>In general, the benefit amount, within a prescribed maximum, is up to 90% of your net income, which is your gross income less your income tax payable, and less your CPP and EI contributions.</a:t>
                      </a:r>
                      <a:endParaRPr lang="en-US" sz="1400" dirty="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Group Insurance </a:t>
                      </a:r>
                      <a:endParaRPr lang="en-US" sz="1400" dirty="0">
                        <a:effectLst/>
                        <a:latin typeface="+mn-lt"/>
                        <a:ea typeface="Calibri"/>
                        <a:cs typeface="Times New Roman"/>
                      </a:endParaRPr>
                    </a:p>
                  </a:txBody>
                  <a:tcPr/>
                </a:tc>
                <a:tc>
                  <a:txBody>
                    <a:bodyPr/>
                    <a:lstStyle/>
                    <a:p>
                      <a:pPr marL="0" marR="0">
                        <a:lnSpc>
                          <a:spcPct val="115000"/>
                        </a:lnSpc>
                        <a:spcBef>
                          <a:spcPts val="600"/>
                        </a:spcBef>
                        <a:spcAft>
                          <a:spcPts val="0"/>
                        </a:spcAft>
                      </a:pPr>
                      <a:r>
                        <a:rPr lang="en-US" sz="1400" dirty="0">
                          <a:effectLst/>
                          <a:latin typeface="+mn-lt"/>
                          <a:ea typeface="Calibri"/>
                          <a:cs typeface="UniversLTStd-Cn"/>
                        </a:rPr>
                        <a:t>In addition to health insurance, many group plans provide benefits for long-term disability. </a:t>
                      </a:r>
                      <a:endParaRPr lang="en-US" sz="1400" dirty="0">
                        <a:effectLst/>
                        <a:latin typeface="+mn-lt"/>
                        <a:ea typeface="Calibri"/>
                        <a:cs typeface="Times New Roman"/>
                      </a:endParaRPr>
                    </a:p>
                    <a:p>
                      <a:pPr marL="0" marR="0">
                        <a:lnSpc>
                          <a:spcPct val="115000"/>
                        </a:lnSpc>
                        <a:spcBef>
                          <a:spcPts val="600"/>
                        </a:spcBef>
                        <a:spcAft>
                          <a:spcPts val="0"/>
                        </a:spcAft>
                      </a:pPr>
                      <a:r>
                        <a:rPr lang="en-US" sz="1400" dirty="0">
                          <a:effectLst/>
                          <a:latin typeface="+mn-lt"/>
                          <a:ea typeface="Calibri"/>
                          <a:cs typeface="UniversLTStd-Cn"/>
                        </a:rPr>
                        <a:t>Although most plans will cover your full after-tax income, the most important issue you should consider is the definition of disability in your group plan. </a:t>
                      </a:r>
                      <a:endParaRPr lang="en-US" sz="1400" dirty="0" smtClean="0">
                        <a:effectLst/>
                        <a:latin typeface="+mn-lt"/>
                        <a:ea typeface="Calibri"/>
                        <a:cs typeface="UniversLTStd-Cn"/>
                      </a:endParaRPr>
                    </a:p>
                    <a:p>
                      <a:pPr marL="0" marR="0">
                        <a:lnSpc>
                          <a:spcPct val="115000"/>
                        </a:lnSpc>
                        <a:spcBef>
                          <a:spcPts val="600"/>
                        </a:spcBef>
                        <a:spcAft>
                          <a:spcPts val="0"/>
                        </a:spcAft>
                      </a:pPr>
                      <a:r>
                        <a:rPr lang="en-US" sz="1400" dirty="0" smtClean="0">
                          <a:effectLst/>
                          <a:latin typeface="+mn-lt"/>
                          <a:ea typeface="Calibri"/>
                          <a:cs typeface="UniversLTStd-Cn"/>
                        </a:rPr>
                        <a:t>In </a:t>
                      </a:r>
                      <a:r>
                        <a:rPr lang="en-US" sz="1400" dirty="0">
                          <a:effectLst/>
                          <a:latin typeface="+mn-lt"/>
                          <a:ea typeface="Calibri"/>
                          <a:cs typeface="UniversLTStd-Cn"/>
                        </a:rPr>
                        <a:t>general, the benefit amount is 60% to 70% of your gross </a:t>
                      </a:r>
                      <a:r>
                        <a:rPr lang="en-US" sz="1400" dirty="0" smtClean="0">
                          <a:effectLst/>
                          <a:latin typeface="+mn-lt"/>
                          <a:ea typeface="Calibri"/>
                          <a:cs typeface="UniversLTStd-Cn"/>
                        </a:rPr>
                        <a:t>salary.</a:t>
                      </a:r>
                      <a:endParaRPr lang="en-US" sz="1400" dirty="0">
                        <a:effectLst/>
                        <a:latin typeface="+mn-lt"/>
                        <a:ea typeface="Calibri"/>
                        <a:cs typeface="Times New Roman"/>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945613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41878"/>
          </a:xfrm>
        </p:spPr>
        <p:txBody>
          <a:bodyPr anchor="t"/>
          <a:lstStyle/>
          <a:p>
            <a:r>
              <a:rPr lang="en-US" dirty="0"/>
              <a:t>Sources of Disability </a:t>
            </a:r>
            <a:r>
              <a:rPr lang="en-US" smtClean="0"/>
              <a:t>Insurance </a:t>
            </a:r>
            <a:r>
              <a:rPr lang="en-US" sz="2000" b="0" smtClean="0"/>
              <a:t>(2 </a:t>
            </a:r>
            <a:r>
              <a:rPr lang="en-US" sz="2000" b="0" dirty="0"/>
              <a:t>of 2)</a:t>
            </a:r>
            <a:endParaRPr lang="en-US" dirty="0"/>
          </a:p>
        </p:txBody>
      </p:sp>
      <p:sp>
        <p:nvSpPr>
          <p:cNvPr id="3" name="Content Placeholder 2"/>
          <p:cNvSpPr>
            <a:spLocks noGrp="1"/>
          </p:cNvSpPr>
          <p:nvPr>
            <p:ph idx="1"/>
          </p:nvPr>
        </p:nvSpPr>
        <p:spPr>
          <a:xfrm>
            <a:off x="457200" y="990601"/>
            <a:ext cx="8229600" cy="381000"/>
          </a:xfrm>
        </p:spPr>
        <p:txBody>
          <a:bodyPr/>
          <a:lstStyle/>
          <a:p>
            <a:pPr marL="0" indent="0">
              <a:buNone/>
            </a:pPr>
            <a:r>
              <a:rPr lang="en-US" sz="2400" b="1" dirty="0" smtClean="0"/>
              <a:t>Exhibit 9.4</a:t>
            </a:r>
            <a:r>
              <a:rPr lang="en-US" sz="2400" dirty="0" smtClean="0"/>
              <a:t> </a:t>
            </a:r>
            <a:r>
              <a:rPr lang="en-US" sz="2400" i="1" dirty="0" smtClean="0"/>
              <a:t>Continued</a:t>
            </a:r>
            <a:endParaRPr lang="en-US" i="1" dirty="0"/>
          </a:p>
        </p:txBody>
      </p:sp>
      <p:graphicFrame>
        <p:nvGraphicFramePr>
          <p:cNvPr id="5" name="Table 4"/>
          <p:cNvGraphicFramePr>
            <a:graphicFrameLocks noGrp="1"/>
          </p:cNvGraphicFramePr>
          <p:nvPr>
            <p:extLst>
              <p:ext uri="{D42A27DB-BD31-4B8C-83A1-F6EECF244321}">
                <p14:modId xmlns:p14="http://schemas.microsoft.com/office/powerpoint/2010/main" val="354529848"/>
              </p:ext>
            </p:extLst>
          </p:nvPr>
        </p:nvGraphicFramePr>
        <p:xfrm>
          <a:off x="457200" y="1666748"/>
          <a:ext cx="8372793" cy="3235960"/>
        </p:xfrm>
        <a:graphic>
          <a:graphicData uri="http://schemas.openxmlformats.org/drawingml/2006/table">
            <a:tbl>
              <a:tblPr firstRow="1">
                <a:tableStyleId>{3B4B98B0-60AC-42C2-AFA5-B58CD77FA1E5}</a:tableStyleId>
              </a:tblPr>
              <a:tblGrid>
                <a:gridCol w="2429193">
                  <a:extLst>
                    <a:ext uri="{9D8B030D-6E8A-4147-A177-3AD203B41FA5}">
                      <a16:colId xmlns:a16="http://schemas.microsoft.com/office/drawing/2014/main" val="20000"/>
                    </a:ext>
                  </a:extLst>
                </a:gridCol>
                <a:gridCol w="5943600">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sz="1400" b="1" dirty="0">
                          <a:effectLst/>
                          <a:latin typeface="+mn-lt"/>
                          <a:ea typeface="Calibri"/>
                          <a:cs typeface="UniversLTStd-BoldCn"/>
                        </a:rPr>
                        <a:t>Benefit Source </a:t>
                      </a:r>
                      <a:endParaRPr lang="en-US" sz="14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b="1" dirty="0">
                          <a:effectLst/>
                          <a:latin typeface="+mn-lt"/>
                          <a:ea typeface="Calibri"/>
                          <a:cs typeface="UniversLTStd-BoldCn"/>
                        </a:rPr>
                        <a:t>What to Watch For</a:t>
                      </a:r>
                      <a:endParaRPr lang="en-US" sz="1400" dirty="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Canada Pension Plan </a:t>
                      </a:r>
                      <a:endParaRPr lang="en-US" sz="1400" dirty="0">
                        <a:effectLst/>
                        <a:latin typeface="+mn-lt"/>
                        <a:ea typeface="Calibri"/>
                        <a:cs typeface="Times New Roman"/>
                      </a:endParaRPr>
                    </a:p>
                  </a:txBody>
                  <a:tcPr/>
                </a:tc>
                <a:tc>
                  <a:txBody>
                    <a:bodyPr/>
                    <a:lstStyle/>
                    <a:p>
                      <a:pPr marL="0" marR="0">
                        <a:lnSpc>
                          <a:spcPct val="115000"/>
                        </a:lnSpc>
                        <a:spcBef>
                          <a:spcPts val="600"/>
                        </a:spcBef>
                        <a:spcAft>
                          <a:spcPts val="0"/>
                        </a:spcAft>
                      </a:pPr>
                      <a:r>
                        <a:rPr lang="en-US" sz="1400" dirty="0">
                          <a:effectLst/>
                          <a:latin typeface="+mn-lt"/>
                          <a:ea typeface="Calibri"/>
                          <a:cs typeface="UniversLTStd-Cn"/>
                        </a:rPr>
                        <a:t>The definition of disability requires that you must be totally disabled, and that your disability must be severe and prolonged in nature. </a:t>
                      </a:r>
                      <a:endParaRPr lang="en-US" sz="1400" dirty="0">
                        <a:effectLst/>
                        <a:latin typeface="+mn-lt"/>
                        <a:ea typeface="Calibri"/>
                        <a:cs typeface="Times New Roman"/>
                      </a:endParaRPr>
                    </a:p>
                    <a:p>
                      <a:pPr marL="0" marR="0">
                        <a:lnSpc>
                          <a:spcPct val="115000"/>
                        </a:lnSpc>
                        <a:spcBef>
                          <a:spcPts val="600"/>
                        </a:spcBef>
                        <a:spcAft>
                          <a:spcPts val="0"/>
                        </a:spcAft>
                      </a:pPr>
                      <a:r>
                        <a:rPr lang="en-US" sz="1400" dirty="0">
                          <a:effectLst/>
                          <a:latin typeface="+mn-lt"/>
                          <a:ea typeface="Calibri"/>
                          <a:cs typeface="UniversLTStd-Cn"/>
                        </a:rPr>
                        <a:t>Severe means that a person is incapable of regularly pursuing any substantially gainful occupation. </a:t>
                      </a:r>
                      <a:endParaRPr lang="en-US" sz="1400" dirty="0">
                        <a:effectLst/>
                        <a:latin typeface="+mn-lt"/>
                        <a:ea typeface="Calibri"/>
                        <a:cs typeface="Times New Roman"/>
                      </a:endParaRPr>
                    </a:p>
                    <a:p>
                      <a:pPr marL="0" marR="0">
                        <a:lnSpc>
                          <a:spcPct val="115000"/>
                        </a:lnSpc>
                        <a:spcBef>
                          <a:spcPts val="600"/>
                        </a:spcBef>
                        <a:spcAft>
                          <a:spcPts val="0"/>
                        </a:spcAft>
                      </a:pPr>
                      <a:r>
                        <a:rPr lang="en-US" sz="1400" dirty="0">
                          <a:effectLst/>
                          <a:latin typeface="+mn-lt"/>
                          <a:ea typeface="Calibri"/>
                          <a:cs typeface="UniversLTStd-Cn"/>
                        </a:rPr>
                        <a:t>Prolonged means that the disability will prevent the individual from going back to work in the next 12 months, or is likely to result in death</a:t>
                      </a:r>
                      <a:r>
                        <a:rPr lang="en-US" sz="1400" dirty="0" smtClean="0">
                          <a:effectLst/>
                          <a:latin typeface="+mn-lt"/>
                          <a:ea typeface="Calibri"/>
                          <a:cs typeface="UniversLTStd-Cn"/>
                        </a:rPr>
                        <a:t>.</a:t>
                      </a:r>
                    </a:p>
                    <a:p>
                      <a:pPr marL="0" marR="0">
                        <a:lnSpc>
                          <a:spcPct val="115000"/>
                        </a:lnSpc>
                        <a:spcBef>
                          <a:spcPts val="600"/>
                        </a:spcBef>
                        <a:spcAft>
                          <a:spcPts val="0"/>
                        </a:spcAft>
                      </a:pPr>
                      <a:r>
                        <a:rPr lang="en-US" sz="1400" dirty="0" smtClean="0">
                          <a:effectLst/>
                          <a:latin typeface="+mn-lt"/>
                          <a:ea typeface="Calibri"/>
                          <a:cs typeface="UniversLTStd-Cn"/>
                        </a:rPr>
                        <a:t>For </a:t>
                      </a:r>
                      <a:r>
                        <a:rPr lang="en-US" sz="1400" dirty="0">
                          <a:effectLst/>
                          <a:latin typeface="+mn-lt"/>
                          <a:ea typeface="Calibri"/>
                          <a:cs typeface="UniversLTStd-Cn"/>
                        </a:rPr>
                        <a:t>2017, the maximum disability benefit amount is $1,313.66 per month.</a:t>
                      </a:r>
                      <a:endParaRPr lang="en-US" sz="1400" dirty="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dirty="0">
                          <a:effectLst/>
                          <a:latin typeface="+mn-lt"/>
                          <a:ea typeface="Calibri"/>
                          <a:cs typeface="UniversLTStd-Cn"/>
                        </a:rPr>
                        <a:t>Employment Insurance (EI) </a:t>
                      </a:r>
                      <a:endParaRPr lang="en-US" sz="1400" dirty="0">
                        <a:effectLst/>
                        <a:latin typeface="+mn-lt"/>
                        <a:ea typeface="Calibri"/>
                        <a:cs typeface="Times New Roman"/>
                      </a:endParaRPr>
                    </a:p>
                  </a:txBody>
                  <a:tcPr/>
                </a:tc>
                <a:tc>
                  <a:txBody>
                    <a:bodyPr/>
                    <a:lstStyle/>
                    <a:p>
                      <a:pPr marL="0" marR="0">
                        <a:lnSpc>
                          <a:spcPct val="115000"/>
                        </a:lnSpc>
                        <a:spcBef>
                          <a:spcPts val="0"/>
                        </a:spcBef>
                        <a:spcAft>
                          <a:spcPts val="0"/>
                        </a:spcAft>
                      </a:pPr>
                      <a:r>
                        <a:rPr lang="en-US" sz="1400" dirty="0">
                          <a:effectLst/>
                          <a:latin typeface="+mn-lt"/>
                          <a:ea typeface="Calibri"/>
                          <a:cs typeface="UniversLTStd-Cn"/>
                        </a:rPr>
                        <a:t>The disability benefit under EI is only payable for 15 weeks. </a:t>
                      </a:r>
                      <a:endParaRPr lang="en-US" sz="1400" dirty="0">
                        <a:effectLst/>
                        <a:latin typeface="+mn-lt"/>
                        <a:ea typeface="Calibri"/>
                        <a:cs typeface="Times New Roman"/>
                      </a:endParaRPr>
                    </a:p>
                    <a:p>
                      <a:pPr marL="0" marR="0">
                        <a:lnSpc>
                          <a:spcPct val="115000"/>
                        </a:lnSpc>
                        <a:spcBef>
                          <a:spcPts val="0"/>
                        </a:spcBef>
                        <a:spcAft>
                          <a:spcPts val="0"/>
                        </a:spcAft>
                      </a:pPr>
                      <a:r>
                        <a:rPr lang="en-US" sz="1400" dirty="0">
                          <a:effectLst/>
                          <a:latin typeface="+mn-lt"/>
                          <a:ea typeface="Calibri"/>
                          <a:cs typeface="UniversLTStd-Cn"/>
                        </a:rPr>
                        <a:t>As of January 2017, the benefit amount is 55% of your average insurable weekly earnings up to a maximum weekly benefit of $543. </a:t>
                      </a:r>
                      <a:endParaRPr lang="en-US" sz="1400" dirty="0">
                        <a:effectLst/>
                        <a:latin typeface="+mn-lt"/>
                        <a:ea typeface="Calibri"/>
                        <a:cs typeface="Times New Roman"/>
                      </a:endParaRPr>
                    </a:p>
                  </a:txBody>
                  <a:tcPr/>
                </a:tc>
                <a:extLst>
                  <a:ext uri="{0D108BD9-81ED-4DB2-BD59-A6C34878D82A}">
                    <a16:rowId xmlns:a16="http://schemas.microsoft.com/office/drawing/2014/main" val="10002"/>
                  </a:ext>
                </a:extLst>
              </a:tr>
            </a:tbl>
          </a:graphicData>
        </a:graphic>
      </p:graphicFrame>
      <p:sp>
        <p:nvSpPr>
          <p:cNvPr id="4" name="Content Placeholder 3"/>
          <p:cNvSpPr>
            <a:spLocks noGrp="1"/>
          </p:cNvSpPr>
          <p:nvPr>
            <p:ph idx="13"/>
          </p:nvPr>
        </p:nvSpPr>
        <p:spPr>
          <a:xfrm>
            <a:off x="457200" y="5029200"/>
            <a:ext cx="8229600" cy="420179"/>
          </a:xfrm>
        </p:spPr>
        <p:txBody>
          <a:bodyPr/>
          <a:lstStyle/>
          <a:p>
            <a:pPr marL="0" indent="0">
              <a:buNone/>
            </a:pPr>
            <a:r>
              <a:rPr lang="en-US" sz="1200" i="1" dirty="0"/>
              <a:t>Source: </a:t>
            </a:r>
            <a:r>
              <a:rPr lang="en-US" sz="1200" dirty="0"/>
              <a:t>Based on Disability benefits, Financial Consumer Agency of Canada, </a:t>
            </a:r>
            <a:r>
              <a:rPr lang="en-US" sz="1200" u="sng" dirty="0">
                <a:hlinkClick r:id="rId2"/>
              </a:rPr>
              <a:t>www.canada.ca/en/services/benefits.html</a:t>
            </a:r>
            <a:r>
              <a:rPr lang="en-US" sz="1200" dirty="0"/>
              <a:t>.</a:t>
            </a:r>
          </a:p>
        </p:txBody>
      </p:sp>
    </p:spTree>
    <p:extLst>
      <p:ext uri="{BB962C8B-B14F-4D97-AF65-F5344CB8AC3E}">
        <p14:creationId xmlns:p14="http://schemas.microsoft.com/office/powerpoint/2010/main" val="1767025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Individual </a:t>
            </a:r>
            <a:r>
              <a:rPr lang="en-US" dirty="0" smtClean="0"/>
              <a:t>Disability Insurance</a:t>
            </a:r>
            <a:endParaRPr lang="en-US" dirty="0"/>
          </a:p>
        </p:txBody>
      </p:sp>
      <p:sp>
        <p:nvSpPr>
          <p:cNvPr id="3" name="Content Placeholder 2"/>
          <p:cNvSpPr>
            <a:spLocks noGrp="1"/>
          </p:cNvSpPr>
          <p:nvPr>
            <p:ph idx="1"/>
          </p:nvPr>
        </p:nvSpPr>
        <p:spPr/>
        <p:txBody>
          <a:bodyPr/>
          <a:lstStyle/>
          <a:p>
            <a:pPr>
              <a:defRPr/>
            </a:pPr>
            <a:r>
              <a:rPr lang="en-US" dirty="0">
                <a:ea typeface="ＭＳ Ｐゴシック" pitchFamily="34" charset="-128"/>
              </a:rPr>
              <a:t>Able to select the definition of disability</a:t>
            </a:r>
          </a:p>
          <a:p>
            <a:pPr>
              <a:defRPr/>
            </a:pPr>
            <a:r>
              <a:rPr lang="en-US" dirty="0">
                <a:ea typeface="ＭＳ Ｐゴシック" pitchFamily="34" charset="-128"/>
              </a:rPr>
              <a:t>Benefits may be payable in the event of a total or partial disability</a:t>
            </a:r>
          </a:p>
          <a:p>
            <a:pPr>
              <a:defRPr/>
            </a:pPr>
            <a:r>
              <a:rPr lang="en-US" dirty="0">
                <a:ea typeface="ＭＳ Ｐゴシック" pitchFamily="34" charset="-128"/>
              </a:rPr>
              <a:t>Benefits may be paid over the insured</a:t>
            </a:r>
            <a:r>
              <a:rPr lang="en-US" altLang="en-US" dirty="0">
                <a:ea typeface="ＭＳ Ｐゴシック" pitchFamily="34" charset="-128"/>
              </a:rPr>
              <a:t>’</a:t>
            </a:r>
            <a:r>
              <a:rPr lang="en-US" dirty="0">
                <a:ea typeface="ＭＳ Ｐゴシック" pitchFamily="34" charset="-128"/>
              </a:rPr>
              <a:t>s lifetime</a:t>
            </a:r>
          </a:p>
          <a:p>
            <a:pPr>
              <a:defRPr/>
            </a:pPr>
            <a:r>
              <a:rPr lang="en-US" dirty="0">
                <a:ea typeface="ＭＳ Ｐゴシック" pitchFamily="34" charset="-128"/>
              </a:rPr>
              <a:t>Policies are </a:t>
            </a:r>
            <a:r>
              <a:rPr lang="en-US" dirty="0" smtClean="0">
                <a:ea typeface="ＭＳ Ｐゴシック" pitchFamily="34" charset="-128"/>
              </a:rPr>
              <a:t>portable</a:t>
            </a:r>
            <a:endParaRPr lang="en-US" dirty="0"/>
          </a:p>
        </p:txBody>
      </p:sp>
    </p:spTree>
    <p:extLst>
      <p:ext uri="{BB962C8B-B14F-4D97-AF65-F5344CB8AC3E}">
        <p14:creationId xmlns:p14="http://schemas.microsoft.com/office/powerpoint/2010/main" val="945613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Insurance Provisions</a:t>
            </a:r>
          </a:p>
        </p:txBody>
      </p:sp>
      <p:sp>
        <p:nvSpPr>
          <p:cNvPr id="3" name="Content Placeholder 2"/>
          <p:cNvSpPr>
            <a:spLocks noGrp="1"/>
          </p:cNvSpPr>
          <p:nvPr>
            <p:ph idx="1"/>
          </p:nvPr>
        </p:nvSpPr>
        <p:spPr/>
        <p:txBody>
          <a:bodyPr/>
          <a:lstStyle/>
          <a:p>
            <a:r>
              <a:rPr lang="en-US" dirty="0">
                <a:ea typeface="ＭＳ Ｐゴシック" pitchFamily="34" charset="-128"/>
              </a:rPr>
              <a:t>Definition of Disability</a:t>
            </a:r>
          </a:p>
          <a:p>
            <a:pPr lvl="1"/>
            <a:r>
              <a:rPr lang="en-US" dirty="0">
                <a:ea typeface="ＭＳ Ｐゴシック" pitchFamily="34" charset="-128"/>
              </a:rPr>
              <a:t>Own occupation, Regular occupation, Any occupation</a:t>
            </a:r>
          </a:p>
          <a:p>
            <a:r>
              <a:rPr lang="en-US" dirty="0">
                <a:ea typeface="ＭＳ Ｐゴシック" pitchFamily="34" charset="-128"/>
              </a:rPr>
              <a:t>Amount of Coverage ($ or % income maximum)</a:t>
            </a:r>
          </a:p>
          <a:p>
            <a:r>
              <a:rPr lang="en-US" dirty="0">
                <a:ea typeface="ＭＳ Ｐゴシック" pitchFamily="34" charset="-128"/>
              </a:rPr>
              <a:t>Waiting period</a:t>
            </a:r>
          </a:p>
          <a:p>
            <a:r>
              <a:rPr lang="en-US" dirty="0">
                <a:ea typeface="ＭＳ Ｐゴシック" pitchFamily="34" charset="-128"/>
              </a:rPr>
              <a:t>Benefit period</a:t>
            </a:r>
          </a:p>
          <a:p>
            <a:pPr lvl="1"/>
            <a:r>
              <a:rPr lang="en-US" dirty="0">
                <a:ea typeface="ＭＳ Ｐゴシック" pitchFamily="34" charset="-128"/>
              </a:rPr>
              <a:t>Non-cancellable Provision</a:t>
            </a:r>
          </a:p>
          <a:p>
            <a:pPr lvl="1"/>
            <a:r>
              <a:rPr lang="en-US" dirty="0">
                <a:ea typeface="ＭＳ Ｐゴシック" pitchFamily="34" charset="-128"/>
              </a:rPr>
              <a:t>Renewable Provision</a:t>
            </a:r>
            <a:endParaRPr lang="en-US" dirty="0"/>
          </a:p>
        </p:txBody>
      </p:sp>
    </p:spTree>
    <p:extLst>
      <p:ext uri="{BB962C8B-B14F-4D97-AF65-F5344CB8AC3E}">
        <p14:creationId xmlns:p14="http://schemas.microsoft.com/office/powerpoint/2010/main" val="945613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ts val="1800"/>
              </a:spcBef>
            </a:pPr>
            <a:r>
              <a:rPr lang="en-US" dirty="0"/>
              <a:t>Critical Illness </a:t>
            </a:r>
            <a:r>
              <a:rPr lang="en-US" dirty="0" smtClean="0"/>
              <a:t>Insurance </a:t>
            </a:r>
            <a:r>
              <a:rPr lang="en-US" sz="2000" b="0" dirty="0" smtClean="0"/>
              <a:t>(1 of 2)</a:t>
            </a:r>
            <a:endParaRPr lang="en-US" b="0" dirty="0"/>
          </a:p>
        </p:txBody>
      </p:sp>
      <p:sp>
        <p:nvSpPr>
          <p:cNvPr id="3" name="Content Placeholder 2"/>
          <p:cNvSpPr>
            <a:spLocks noGrp="1"/>
          </p:cNvSpPr>
          <p:nvPr>
            <p:ph idx="1"/>
          </p:nvPr>
        </p:nvSpPr>
        <p:spPr/>
        <p:txBody>
          <a:bodyPr/>
          <a:lstStyle/>
          <a:p>
            <a:pPr>
              <a:defRPr/>
            </a:pPr>
            <a:r>
              <a:rPr lang="en-US" dirty="0"/>
              <a:t>Provides a lump-sum benefit in the event that you suffer a life-altering illness listed in the policy</a:t>
            </a:r>
          </a:p>
          <a:p>
            <a:pPr>
              <a:defRPr/>
            </a:pPr>
            <a:r>
              <a:rPr lang="en-US" dirty="0"/>
              <a:t>Main differences between critical illness (CI) insurance and disability insurance (DI):</a:t>
            </a:r>
          </a:p>
          <a:p>
            <a:pPr marL="914400" lvl="1" indent="-457200">
              <a:spcBef>
                <a:spcPts val="1500"/>
              </a:spcBef>
              <a:buFont typeface="Calibri" charset="0"/>
              <a:buAutoNum type="arabicPeriod"/>
              <a:defRPr/>
            </a:pPr>
            <a:r>
              <a:rPr lang="en-US" dirty="0"/>
              <a:t>CI benefits are paid in one lump sum whereas DI is a monthly benefit</a:t>
            </a:r>
          </a:p>
          <a:p>
            <a:pPr marL="914400" lvl="1" indent="-457200">
              <a:spcBef>
                <a:spcPts val="1500"/>
              </a:spcBef>
              <a:buFont typeface="Calibri" charset="0"/>
              <a:buAutoNum type="arabicPeriod"/>
              <a:defRPr/>
            </a:pPr>
            <a:r>
              <a:rPr lang="en-US" dirty="0"/>
              <a:t>CI provides coverage for insured conditions whereas DI covers any injury or illness that prevents you from working</a:t>
            </a:r>
          </a:p>
        </p:txBody>
      </p:sp>
    </p:spTree>
    <p:extLst>
      <p:ext uri="{BB962C8B-B14F-4D97-AF65-F5344CB8AC3E}">
        <p14:creationId xmlns:p14="http://schemas.microsoft.com/office/powerpoint/2010/main" val="945613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Objectives</a:t>
            </a:r>
          </a:p>
        </p:txBody>
      </p:sp>
      <p:sp>
        <p:nvSpPr>
          <p:cNvPr id="3" name="Content Placeholder 2"/>
          <p:cNvSpPr>
            <a:spLocks noGrp="1"/>
          </p:cNvSpPr>
          <p:nvPr>
            <p:ph idx="1"/>
          </p:nvPr>
        </p:nvSpPr>
        <p:spPr/>
        <p:txBody>
          <a:bodyPr/>
          <a:lstStyle/>
          <a:p>
            <a:pPr marL="256032" indent="-256032">
              <a:lnSpc>
                <a:spcPct val="90000"/>
              </a:lnSpc>
              <a:buSzPct val="100000"/>
            </a:pPr>
            <a:r>
              <a:rPr lang="en-US" sz="2600" dirty="0">
                <a:ea typeface="ＭＳ Ｐゴシック" pitchFamily="34" charset="-128"/>
              </a:rPr>
              <a:t>Provide a background on health and life insurance</a:t>
            </a:r>
          </a:p>
          <a:p>
            <a:pPr marL="256032" indent="-256032">
              <a:lnSpc>
                <a:spcPct val="90000"/>
              </a:lnSpc>
              <a:buSzPct val="100000"/>
            </a:pPr>
            <a:r>
              <a:rPr lang="en-US" sz="2600" dirty="0">
                <a:ea typeface="ＭＳ Ｐゴシック" pitchFamily="34" charset="-128"/>
              </a:rPr>
              <a:t>Outline Canada</a:t>
            </a:r>
            <a:r>
              <a:rPr lang="en-US" altLang="en-US" sz="2600" dirty="0">
                <a:ea typeface="ＭＳ Ｐゴシック" pitchFamily="34" charset="-128"/>
              </a:rPr>
              <a:t>’</a:t>
            </a:r>
            <a:r>
              <a:rPr lang="en-US" sz="2600" dirty="0">
                <a:ea typeface="ＭＳ Ｐゴシック" pitchFamily="34" charset="-128"/>
              </a:rPr>
              <a:t>s health care system</a:t>
            </a:r>
          </a:p>
          <a:p>
            <a:pPr marL="256032" indent="-256032">
              <a:lnSpc>
                <a:spcPct val="90000"/>
              </a:lnSpc>
              <a:buSzPct val="100000"/>
            </a:pPr>
            <a:r>
              <a:rPr lang="en-US" sz="2600" dirty="0">
                <a:ea typeface="ＭＳ Ｐゴシック" pitchFamily="34" charset="-128"/>
              </a:rPr>
              <a:t>Explain the benefits of disability insurance</a:t>
            </a:r>
          </a:p>
          <a:p>
            <a:pPr marL="256032" indent="-256032">
              <a:lnSpc>
                <a:spcPct val="90000"/>
              </a:lnSpc>
              <a:buSzPct val="100000"/>
            </a:pPr>
            <a:r>
              <a:rPr lang="en-US" sz="2600" dirty="0">
                <a:ea typeface="ＭＳ Ｐゴシック" pitchFamily="34" charset="-128"/>
              </a:rPr>
              <a:t>Describe critical illness insurance</a:t>
            </a:r>
          </a:p>
          <a:p>
            <a:pPr marL="256032" indent="-256032">
              <a:lnSpc>
                <a:spcPct val="90000"/>
              </a:lnSpc>
              <a:buSzPct val="100000"/>
            </a:pPr>
            <a:r>
              <a:rPr lang="en-US" sz="2600" dirty="0">
                <a:ea typeface="ＭＳ Ｐゴシック" pitchFamily="34" charset="-128"/>
              </a:rPr>
              <a:t>Describe long-term care insurance</a:t>
            </a:r>
          </a:p>
          <a:p>
            <a:pPr marL="256032" indent="-256032">
              <a:lnSpc>
                <a:spcPct val="90000"/>
              </a:lnSpc>
              <a:buSzPct val="100000"/>
            </a:pPr>
            <a:r>
              <a:rPr lang="en-US" sz="2600" dirty="0">
                <a:ea typeface="ＭＳ Ｐゴシック" pitchFamily="34" charset="-128"/>
              </a:rPr>
              <a:t>Describe the types of life insurance that are available</a:t>
            </a:r>
          </a:p>
          <a:p>
            <a:pPr marL="256032" indent="-256032">
              <a:lnSpc>
                <a:spcPct val="90000"/>
              </a:lnSpc>
              <a:buSzPct val="100000"/>
            </a:pPr>
            <a:r>
              <a:rPr lang="en-US" sz="2600" dirty="0">
                <a:ea typeface="ＭＳ Ｐゴシック" pitchFamily="34" charset="-128"/>
              </a:rPr>
              <a:t>Examine the decision of how much life insurance to purchase</a:t>
            </a:r>
          </a:p>
          <a:p>
            <a:pPr marL="256032" indent="-256032">
              <a:lnSpc>
                <a:spcPct val="90000"/>
              </a:lnSpc>
              <a:buSzPct val="100000"/>
            </a:pPr>
            <a:r>
              <a:rPr lang="en-US" sz="2600" dirty="0">
                <a:ea typeface="ＭＳ Ｐゴシック" pitchFamily="34" charset="-128"/>
              </a:rPr>
              <a:t>Describe the contents of a life insurance policy</a:t>
            </a:r>
            <a:endParaRPr lang="en-US" sz="2600" dirty="0"/>
          </a:p>
        </p:txBody>
      </p:sp>
    </p:spTree>
    <p:extLst>
      <p:ext uri="{BB962C8B-B14F-4D97-AF65-F5344CB8AC3E}">
        <p14:creationId xmlns:p14="http://schemas.microsoft.com/office/powerpoint/2010/main" val="1752295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Critical Illness Insurance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pPr>
              <a:defRPr/>
            </a:pPr>
            <a:r>
              <a:rPr lang="en-US" dirty="0"/>
              <a:t>Generally, CI pays a benefit only if you are able to survive a covered life-altering illness for at least 30 days</a:t>
            </a:r>
          </a:p>
          <a:p>
            <a:pPr>
              <a:defRPr/>
            </a:pPr>
            <a:r>
              <a:rPr lang="en-US" dirty="0"/>
              <a:t>Benefit can be used in whatever manner you choose</a:t>
            </a:r>
          </a:p>
          <a:p>
            <a:pPr>
              <a:defRPr/>
            </a:pPr>
            <a:r>
              <a:rPr lang="en-US" dirty="0"/>
              <a:t>Three major critical illnesses: stroke, life-threatening cancer, and heart disease</a:t>
            </a:r>
          </a:p>
          <a:p>
            <a:pPr>
              <a:defRPr/>
            </a:pPr>
            <a:r>
              <a:rPr lang="en-US" dirty="0"/>
              <a:t>Number of life-altering illnesses covered vary among insurance companies</a:t>
            </a:r>
          </a:p>
        </p:txBody>
      </p:sp>
    </p:spTree>
    <p:extLst>
      <p:ext uri="{BB962C8B-B14F-4D97-AF65-F5344CB8AC3E}">
        <p14:creationId xmlns:p14="http://schemas.microsoft.com/office/powerpoint/2010/main" val="945613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Long-term Care </a:t>
            </a:r>
            <a:r>
              <a:rPr lang="en-US" dirty="0" smtClean="0"/>
              <a:t>Insurance </a:t>
            </a:r>
            <a:r>
              <a:rPr lang="en-US" sz="2000" b="0" dirty="0" smtClean="0"/>
              <a:t>(1 of 2)</a:t>
            </a:r>
            <a:endParaRPr lang="en-US" b="0" dirty="0"/>
          </a:p>
        </p:txBody>
      </p:sp>
      <p:sp>
        <p:nvSpPr>
          <p:cNvPr id="3" name="Content Placeholder 2"/>
          <p:cNvSpPr>
            <a:spLocks noGrp="1"/>
          </p:cNvSpPr>
          <p:nvPr>
            <p:ph idx="1"/>
          </p:nvPr>
        </p:nvSpPr>
        <p:spPr/>
        <p:txBody>
          <a:bodyPr/>
          <a:lstStyle/>
          <a:p>
            <a:pPr>
              <a:defRPr/>
            </a:pPr>
            <a:r>
              <a:rPr lang="en-US" dirty="0"/>
              <a:t>covers expenses associated with long-term health conditions that cause individuals to need help with everyday tasks</a:t>
            </a:r>
          </a:p>
          <a:p>
            <a:pPr>
              <a:defRPr/>
            </a:pPr>
            <a:r>
              <a:rPr lang="en-US" dirty="0"/>
              <a:t>Typically covers nursing care, rehabilitation and therapy, personal care, homemaking services, and supervision by another person</a:t>
            </a:r>
          </a:p>
        </p:txBody>
      </p:sp>
    </p:spTree>
    <p:extLst>
      <p:ext uri="{BB962C8B-B14F-4D97-AF65-F5344CB8AC3E}">
        <p14:creationId xmlns:p14="http://schemas.microsoft.com/office/powerpoint/2010/main" val="945613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Long-term Care Insurance Provisions</a:t>
            </a:r>
          </a:p>
        </p:txBody>
      </p:sp>
      <p:sp>
        <p:nvSpPr>
          <p:cNvPr id="3" name="Content Placeholder 2"/>
          <p:cNvSpPr>
            <a:spLocks noGrp="1"/>
          </p:cNvSpPr>
          <p:nvPr>
            <p:ph idx="1"/>
          </p:nvPr>
        </p:nvSpPr>
        <p:spPr/>
        <p:txBody>
          <a:bodyPr/>
          <a:lstStyle/>
          <a:p>
            <a:pPr>
              <a:defRPr/>
            </a:pPr>
            <a:r>
              <a:rPr lang="en-US" dirty="0"/>
              <a:t>Eligibility to Receive Benefits</a:t>
            </a:r>
          </a:p>
          <a:p>
            <a:pPr>
              <a:defRPr/>
            </a:pPr>
            <a:r>
              <a:rPr lang="en-US" dirty="0"/>
              <a:t>Types of Services</a:t>
            </a:r>
          </a:p>
          <a:p>
            <a:pPr>
              <a:defRPr/>
            </a:pPr>
            <a:r>
              <a:rPr lang="en-US" dirty="0"/>
              <a:t>Amount of Coverage</a:t>
            </a:r>
          </a:p>
          <a:p>
            <a:pPr>
              <a:defRPr/>
            </a:pPr>
            <a:r>
              <a:rPr lang="en-US" dirty="0"/>
              <a:t>Elimination Period to Receive Benefits</a:t>
            </a:r>
          </a:p>
          <a:p>
            <a:pPr>
              <a:defRPr/>
            </a:pPr>
            <a:r>
              <a:rPr lang="en-US" dirty="0"/>
              <a:t>Maximum Period to Receive Benefits</a:t>
            </a:r>
          </a:p>
          <a:p>
            <a:pPr>
              <a:defRPr/>
            </a:pPr>
            <a:r>
              <a:rPr lang="en-US" dirty="0"/>
              <a:t>Continued Coverage</a:t>
            </a:r>
          </a:p>
          <a:p>
            <a:pPr>
              <a:defRPr/>
            </a:pPr>
            <a:r>
              <a:rPr lang="en-US" dirty="0"/>
              <a:t>Inflation Adjustment</a:t>
            </a:r>
          </a:p>
        </p:txBody>
      </p:sp>
    </p:spTree>
    <p:extLst>
      <p:ext uri="{BB962C8B-B14F-4D97-AF65-F5344CB8AC3E}">
        <p14:creationId xmlns:p14="http://schemas.microsoft.com/office/powerpoint/2010/main" val="945613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Long-term Care Insurance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pPr>
              <a:defRPr/>
            </a:pPr>
            <a:r>
              <a:rPr lang="en-US" dirty="0">
                <a:ea typeface="ＭＳ Ｐゴシック" pitchFamily="34" charset="-128"/>
              </a:rPr>
              <a:t>Other Factors That Affect Long-term Care Insurance Premiums</a:t>
            </a:r>
          </a:p>
          <a:p>
            <a:pPr lvl="1">
              <a:defRPr/>
            </a:pPr>
            <a:r>
              <a:rPr lang="en-US" dirty="0">
                <a:ea typeface="ＭＳ Ｐゴシック" pitchFamily="34" charset="-128"/>
              </a:rPr>
              <a:t>Age; Health Condition</a:t>
            </a:r>
          </a:p>
          <a:p>
            <a:pPr>
              <a:defRPr/>
            </a:pPr>
            <a:r>
              <a:rPr lang="en-US" dirty="0">
                <a:ea typeface="ＭＳ Ｐゴシック" pitchFamily="34" charset="-128"/>
              </a:rPr>
              <a:t>Reducing Your Cost for Long-Term Care Insurance</a:t>
            </a:r>
          </a:p>
          <a:p>
            <a:pPr lvl="1">
              <a:defRPr/>
            </a:pPr>
            <a:r>
              <a:rPr lang="en-US" dirty="0">
                <a:ea typeface="ＭＳ Ｐゴシック" pitchFamily="34" charset="-128"/>
              </a:rPr>
              <a:t>Longer elimination period</a:t>
            </a:r>
          </a:p>
          <a:p>
            <a:pPr lvl="1">
              <a:defRPr/>
            </a:pPr>
            <a:r>
              <a:rPr lang="en-US" dirty="0">
                <a:ea typeface="ＭＳ Ｐゴシック" pitchFamily="34" charset="-128"/>
              </a:rPr>
              <a:t>Purchase a policy that contains less provisions</a:t>
            </a:r>
          </a:p>
          <a:p>
            <a:pPr>
              <a:defRPr/>
            </a:pPr>
            <a:r>
              <a:rPr lang="en-US" dirty="0">
                <a:ea typeface="ＭＳ Ｐゴシック" pitchFamily="34" charset="-128"/>
              </a:rPr>
              <a:t>Determining the Amount of Coverage</a:t>
            </a:r>
          </a:p>
          <a:p>
            <a:pPr lvl="1">
              <a:defRPr/>
            </a:pPr>
            <a:r>
              <a:rPr lang="en-US" dirty="0">
                <a:ea typeface="ＭＳ Ｐゴシック" pitchFamily="34" charset="-128"/>
              </a:rPr>
              <a:t>Consider your family</a:t>
            </a:r>
            <a:r>
              <a:rPr lang="en-US" altLang="en-US" dirty="0">
                <a:ea typeface="ＭＳ Ｐゴシック" pitchFamily="34" charset="-128"/>
              </a:rPr>
              <a:t>’</a:t>
            </a:r>
            <a:r>
              <a:rPr lang="en-US" dirty="0">
                <a:ea typeface="ＭＳ Ｐゴシック" pitchFamily="34" charset="-128"/>
              </a:rPr>
              <a:t>s health history</a:t>
            </a:r>
            <a:endParaRPr lang="en-US" dirty="0"/>
          </a:p>
        </p:txBody>
      </p:sp>
    </p:spTree>
    <p:extLst>
      <p:ext uri="{BB962C8B-B14F-4D97-AF65-F5344CB8AC3E}">
        <p14:creationId xmlns:p14="http://schemas.microsoft.com/office/powerpoint/2010/main" val="945613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Life Insurance</a:t>
            </a:r>
          </a:p>
        </p:txBody>
      </p:sp>
      <p:sp>
        <p:nvSpPr>
          <p:cNvPr id="3" name="Content Placeholder 2"/>
          <p:cNvSpPr>
            <a:spLocks noGrp="1"/>
          </p:cNvSpPr>
          <p:nvPr>
            <p:ph idx="1"/>
          </p:nvPr>
        </p:nvSpPr>
        <p:spPr/>
        <p:txBody>
          <a:bodyPr/>
          <a:lstStyle/>
          <a:p>
            <a:pPr>
              <a:defRPr/>
            </a:pPr>
            <a:r>
              <a:rPr lang="en-US" dirty="0"/>
              <a:t>Two main categories</a:t>
            </a:r>
          </a:p>
          <a:p>
            <a:pPr lvl="1">
              <a:defRPr/>
            </a:pPr>
            <a:r>
              <a:rPr lang="en-US" dirty="0"/>
              <a:t>Temporary or short term (e.g. term insurance)</a:t>
            </a:r>
          </a:p>
          <a:p>
            <a:pPr lvl="1">
              <a:defRPr/>
            </a:pPr>
            <a:r>
              <a:rPr lang="en-US" dirty="0"/>
              <a:t>Permanent (e.g. whole life and universal life insurance)</a:t>
            </a:r>
          </a:p>
        </p:txBody>
      </p:sp>
    </p:spTree>
    <p:extLst>
      <p:ext uri="{BB962C8B-B14F-4D97-AF65-F5344CB8AC3E}">
        <p14:creationId xmlns:p14="http://schemas.microsoft.com/office/powerpoint/2010/main" val="945613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 Insurance</a:t>
            </a:r>
          </a:p>
        </p:txBody>
      </p:sp>
      <p:sp>
        <p:nvSpPr>
          <p:cNvPr id="3" name="Content Placeholder 2"/>
          <p:cNvSpPr>
            <a:spLocks noGrp="1"/>
          </p:cNvSpPr>
          <p:nvPr>
            <p:ph idx="1"/>
          </p:nvPr>
        </p:nvSpPr>
        <p:spPr/>
        <p:txBody>
          <a:bodyPr/>
          <a:lstStyle/>
          <a:p>
            <a:r>
              <a:rPr lang="en-US" dirty="0">
                <a:ea typeface="ＭＳ Ｐゴシック" pitchFamily="34" charset="-128"/>
              </a:rPr>
              <a:t>life insurance that is provided over a specified time period (typically 10-20 years) and does not build a cash value</a:t>
            </a:r>
          </a:p>
          <a:p>
            <a:pPr lvl="1"/>
            <a:r>
              <a:rPr lang="en-US" dirty="0">
                <a:ea typeface="ＭＳ Ｐゴシック" pitchFamily="34" charset="-128"/>
              </a:rPr>
              <a:t>Intended strictly to provide insurance to a beneficiary in the event of death, no cash value</a:t>
            </a:r>
          </a:p>
          <a:p>
            <a:pPr lvl="1"/>
            <a:r>
              <a:rPr lang="en-US" dirty="0">
                <a:ea typeface="ＭＳ Ｐゴシック" pitchFamily="34" charset="-128"/>
              </a:rPr>
              <a:t>Can’t be renewed after a certain age</a:t>
            </a:r>
          </a:p>
          <a:p>
            <a:r>
              <a:rPr lang="en-US" dirty="0">
                <a:ea typeface="ＭＳ Ｐゴシック" pitchFamily="34" charset="-128"/>
              </a:rPr>
              <a:t>can review premiums using the internet</a:t>
            </a:r>
          </a:p>
          <a:p>
            <a:pPr lvl="1"/>
            <a:r>
              <a:rPr lang="en-US" dirty="0">
                <a:ea typeface="ＭＳ Ｐゴシック" pitchFamily="34" charset="-128"/>
              </a:rPr>
              <a:t>e.g. </a:t>
            </a:r>
            <a:r>
              <a:rPr lang="en-US" dirty="0">
                <a:ea typeface="ＭＳ Ｐゴシック" pitchFamily="34" charset="-128"/>
                <a:hlinkClick r:id="rId2"/>
              </a:rPr>
              <a:t>www.kanetix.ca</a:t>
            </a:r>
            <a:r>
              <a:rPr lang="en-US" dirty="0">
                <a:ea typeface="ＭＳ Ｐゴシック" pitchFamily="34" charset="-128"/>
              </a:rPr>
              <a:t> and </a:t>
            </a:r>
            <a:r>
              <a:rPr lang="en-US" dirty="0">
                <a:ea typeface="ＭＳ Ｐゴシック" pitchFamily="34" charset="-128"/>
                <a:hlinkClick r:id="rId3"/>
              </a:rPr>
              <a:t>www.term4sale.ca</a:t>
            </a:r>
            <a:endParaRPr lang="en-US" dirty="0"/>
          </a:p>
        </p:txBody>
      </p:sp>
    </p:spTree>
    <p:extLst>
      <p:ext uri="{BB962C8B-B14F-4D97-AF65-F5344CB8AC3E}">
        <p14:creationId xmlns:p14="http://schemas.microsoft.com/office/powerpoint/2010/main" val="9456131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Premiums for Term Insurance Vary</a:t>
            </a:r>
          </a:p>
        </p:txBody>
      </p:sp>
      <p:sp>
        <p:nvSpPr>
          <p:cNvPr id="3" name="Content Placeholder 2"/>
          <p:cNvSpPr>
            <a:spLocks noGrp="1"/>
          </p:cNvSpPr>
          <p:nvPr>
            <p:ph idx="1"/>
          </p:nvPr>
        </p:nvSpPr>
        <p:spPr/>
        <p:txBody>
          <a:bodyPr/>
          <a:lstStyle/>
          <a:p>
            <a:pPr>
              <a:defRPr/>
            </a:pPr>
            <a:r>
              <a:rPr lang="en-US" dirty="0"/>
              <a:t>Premiums will be higher under the following circumstances:</a:t>
            </a:r>
          </a:p>
          <a:p>
            <a:pPr lvl="1">
              <a:defRPr/>
            </a:pPr>
            <a:r>
              <a:rPr lang="en-US" dirty="0"/>
              <a:t>The longer the term of the policy</a:t>
            </a:r>
          </a:p>
          <a:p>
            <a:pPr lvl="1">
              <a:defRPr/>
            </a:pPr>
            <a:r>
              <a:rPr lang="en-US" dirty="0"/>
              <a:t>The older the policy owner</a:t>
            </a:r>
          </a:p>
          <a:p>
            <a:pPr lvl="1">
              <a:defRPr/>
            </a:pPr>
            <a:r>
              <a:rPr lang="en-US" dirty="0"/>
              <a:t>The greater the insurance coverage</a:t>
            </a:r>
          </a:p>
          <a:p>
            <a:pPr lvl="1">
              <a:defRPr/>
            </a:pPr>
            <a:r>
              <a:rPr lang="en-US" dirty="0"/>
              <a:t>Insured is a male</a:t>
            </a:r>
          </a:p>
          <a:p>
            <a:pPr lvl="1">
              <a:defRPr/>
            </a:pPr>
            <a:r>
              <a:rPr lang="en-US" dirty="0"/>
              <a:t>Insured is a smoker</a:t>
            </a:r>
          </a:p>
          <a:p>
            <a:pPr lvl="1">
              <a:defRPr/>
            </a:pPr>
            <a:r>
              <a:rPr lang="en-US" dirty="0"/>
              <a:t>Insured family members have a history of medical problems</a:t>
            </a:r>
          </a:p>
        </p:txBody>
      </p:sp>
    </p:spTree>
    <p:extLst>
      <p:ext uri="{BB962C8B-B14F-4D97-AF65-F5344CB8AC3E}">
        <p14:creationId xmlns:p14="http://schemas.microsoft.com/office/powerpoint/2010/main" val="9456131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26852"/>
          </a:xfrm>
        </p:spPr>
        <p:txBody>
          <a:bodyPr/>
          <a:lstStyle/>
          <a:p>
            <a:r>
              <a:rPr lang="en-US" dirty="0"/>
              <a:t>Life Insurance Example</a:t>
            </a:r>
          </a:p>
        </p:txBody>
      </p:sp>
      <p:sp>
        <p:nvSpPr>
          <p:cNvPr id="3" name="Content Placeholder 2"/>
          <p:cNvSpPr>
            <a:spLocks noGrp="1"/>
          </p:cNvSpPr>
          <p:nvPr>
            <p:ph idx="1"/>
          </p:nvPr>
        </p:nvSpPr>
        <p:spPr>
          <a:xfrm>
            <a:off x="457200" y="914400"/>
            <a:ext cx="8229600" cy="5181600"/>
          </a:xfrm>
        </p:spPr>
        <p:txBody>
          <a:bodyPr/>
          <a:lstStyle/>
          <a:p>
            <a:pPr marL="0" indent="0">
              <a:buNone/>
            </a:pPr>
            <a:r>
              <a:rPr lang="en-US" sz="1600" dirty="0"/>
              <a:t>Identical twin brothers Kenyon and James Burris, both 32-year-old non-smokers, have each applied for a $100 000 life insurance policy with Lighthouse Life Insurance Company. Lighthouse Life offers three different premium levels to male non-smokers: gold, silver, and bronze. The policy type that both brothers have applied for contains the same features and benefits. Based on the criteria of age, sex, smoking status, and family medical history alone, both </a:t>
            </a:r>
            <a:r>
              <a:rPr lang="en-US" sz="1600" dirty="0" smtClean="0"/>
              <a:t>men expect </a:t>
            </a:r>
            <a:r>
              <a:rPr lang="en-US" sz="1600" dirty="0"/>
              <a:t>to qualify for the silver premium level, which represents the average premium charged to a 32-year-old male non-smoker. However, Lighthouse Life has determined that Kenyon and James do not fall into the silver level.</a:t>
            </a:r>
          </a:p>
          <a:p>
            <a:pPr marL="0" indent="0">
              <a:buNone/>
            </a:pPr>
            <a:r>
              <a:rPr lang="en-US" sz="1600" dirty="0"/>
              <a:t>The company received Kenyon’s driving record from his car insurance company, which indicated that he has received two speeding tickets in the last year. In addition, Kenyon is a licensed scuba diver who likes to dive at the Broken Group Islands off the coast of Pacific Rim National Park in British Columbia at least twice a year. Based on these lifestyle considerations, Kenyon would have to pay a higher-than-average premium at the bronze level.</a:t>
            </a:r>
          </a:p>
          <a:p>
            <a:pPr marL="0" indent="0">
              <a:buNone/>
            </a:pPr>
            <a:r>
              <a:rPr lang="en-US" sz="1600" dirty="0"/>
              <a:t>The company received the results of James’s physical and has determined that his blood pressure, cholesterol levels, and weight-to-height ratio are better than average for a 32-year-old male non-smoker. Furthermore, his clean driving record, combined with no history of alcohol or drug abuse and no participation in any hazardous sports, means that James would pay a lower-than-average premium at the gold level.</a:t>
            </a:r>
          </a:p>
          <a:p>
            <a:pPr marL="0" indent="0">
              <a:buNone/>
            </a:pPr>
            <a:endParaRPr lang="en-US" sz="1600" dirty="0"/>
          </a:p>
        </p:txBody>
      </p:sp>
    </p:spTree>
    <p:extLst>
      <p:ext uri="{BB962C8B-B14F-4D97-AF65-F5344CB8AC3E}">
        <p14:creationId xmlns:p14="http://schemas.microsoft.com/office/powerpoint/2010/main" val="9456131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Ethics: Applying for Life Insurance</a:t>
            </a:r>
          </a:p>
        </p:txBody>
      </p:sp>
      <p:sp>
        <p:nvSpPr>
          <p:cNvPr id="3" name="Content Placeholder 2"/>
          <p:cNvSpPr>
            <a:spLocks noGrp="1"/>
          </p:cNvSpPr>
          <p:nvPr>
            <p:ph idx="1"/>
          </p:nvPr>
        </p:nvSpPr>
        <p:spPr/>
        <p:txBody>
          <a:bodyPr/>
          <a:lstStyle/>
          <a:p>
            <a:pPr>
              <a:spcBef>
                <a:spcPts val="1200"/>
              </a:spcBef>
              <a:defRPr/>
            </a:pPr>
            <a:r>
              <a:rPr lang="en-US" dirty="0"/>
              <a:t>You may be tempted to omit some information in the hopes that you can pay a lower premium</a:t>
            </a:r>
          </a:p>
          <a:p>
            <a:pPr>
              <a:spcBef>
                <a:spcPts val="1200"/>
              </a:spcBef>
              <a:defRPr/>
            </a:pPr>
            <a:r>
              <a:rPr lang="en-US" dirty="0"/>
              <a:t>Medical Information Bureau: a clearinghouse of medical information that insurers have</a:t>
            </a:r>
          </a:p>
          <a:p>
            <a:pPr>
              <a:spcBef>
                <a:spcPts val="1200"/>
              </a:spcBef>
              <a:defRPr/>
            </a:pPr>
            <a:r>
              <a:rPr lang="en-US" dirty="0"/>
              <a:t>Insurance company will most likely uncover any inaccuracies in your application</a:t>
            </a:r>
          </a:p>
          <a:p>
            <a:pPr>
              <a:spcBef>
                <a:spcPts val="1200"/>
              </a:spcBef>
              <a:defRPr/>
            </a:pPr>
            <a:r>
              <a:rPr lang="en-US" dirty="0"/>
              <a:t>Insurance benefits could also be eliminated at a later date if the company discovers inaccuracies</a:t>
            </a:r>
          </a:p>
          <a:p>
            <a:pPr>
              <a:spcBef>
                <a:spcPts val="1200"/>
              </a:spcBef>
              <a:defRPr/>
            </a:pPr>
            <a:r>
              <a:rPr lang="en-US" dirty="0"/>
              <a:t>Be truthful</a:t>
            </a:r>
          </a:p>
        </p:txBody>
      </p:sp>
    </p:spTree>
    <p:extLst>
      <p:ext uri="{BB962C8B-B14F-4D97-AF65-F5344CB8AC3E}">
        <p14:creationId xmlns:p14="http://schemas.microsoft.com/office/powerpoint/2010/main" val="9456131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Creditor Insurance</a:t>
            </a:r>
          </a:p>
        </p:txBody>
      </p:sp>
      <p:sp>
        <p:nvSpPr>
          <p:cNvPr id="3" name="Content Placeholder 2"/>
          <p:cNvSpPr>
            <a:spLocks noGrp="1"/>
          </p:cNvSpPr>
          <p:nvPr>
            <p:ph idx="1"/>
          </p:nvPr>
        </p:nvSpPr>
        <p:spPr/>
        <p:txBody>
          <a:bodyPr/>
          <a:lstStyle/>
          <a:p>
            <a:pPr>
              <a:defRPr/>
            </a:pPr>
            <a:r>
              <a:rPr lang="en-US" dirty="0"/>
              <a:t>Type of term life insurance where the beneficiary of the policy is a creditor</a:t>
            </a:r>
          </a:p>
          <a:p>
            <a:pPr>
              <a:defRPr/>
            </a:pPr>
            <a:r>
              <a:rPr lang="en-US" b="1" dirty="0"/>
              <a:t>Creditor:</a:t>
            </a:r>
            <a:r>
              <a:rPr lang="en-US" dirty="0">
                <a:solidFill>
                  <a:srgbClr val="FFC000"/>
                </a:solidFill>
              </a:rPr>
              <a:t> </a:t>
            </a:r>
            <a:r>
              <a:rPr lang="en-US" dirty="0"/>
              <a:t>an individual or company to whom you owe money (e.g., mortgage company and mortgage will be paid off on death)</a:t>
            </a:r>
          </a:p>
          <a:p>
            <a:pPr>
              <a:defRPr/>
            </a:pPr>
            <a:r>
              <a:rPr lang="en-US" dirty="0"/>
              <a:t>Who is the beneficiary?</a:t>
            </a:r>
          </a:p>
          <a:p>
            <a:pPr>
              <a:defRPr/>
            </a:pPr>
            <a:r>
              <a:rPr lang="en-US" dirty="0"/>
              <a:t>Should I buy creditor insurance or personally owned term insurance?</a:t>
            </a:r>
          </a:p>
        </p:txBody>
      </p:sp>
    </p:spTree>
    <p:extLst>
      <p:ext uri="{BB962C8B-B14F-4D97-AF65-F5344CB8AC3E}">
        <p14:creationId xmlns:p14="http://schemas.microsoft.com/office/powerpoint/2010/main" val="945613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altLang="en-US" dirty="0"/>
              <a:t>Background on Health and Life </a:t>
            </a:r>
            <a:r>
              <a:rPr lang="en-US" altLang="en-US" dirty="0" smtClean="0"/>
              <a:t>Insurance </a:t>
            </a:r>
            <a:r>
              <a:rPr lang="en-US" altLang="en-US" sz="2000" b="0" dirty="0" smtClean="0"/>
              <a:t>(1 of 3)</a:t>
            </a:r>
            <a:endParaRPr lang="en-US" b="0" dirty="0"/>
          </a:p>
        </p:txBody>
      </p:sp>
      <p:sp>
        <p:nvSpPr>
          <p:cNvPr id="3" name="Content Placeholder 2"/>
          <p:cNvSpPr>
            <a:spLocks noGrp="1"/>
          </p:cNvSpPr>
          <p:nvPr>
            <p:ph idx="1"/>
          </p:nvPr>
        </p:nvSpPr>
        <p:spPr>
          <a:xfrm>
            <a:off x="457200" y="1600200"/>
            <a:ext cx="8229600" cy="4724400"/>
          </a:xfrm>
        </p:spPr>
        <p:txBody>
          <a:bodyPr/>
          <a:lstStyle/>
          <a:p>
            <a:pPr marL="256032" lvl="1" indent="-256032">
              <a:lnSpc>
                <a:spcPct val="90000"/>
              </a:lnSpc>
              <a:spcBef>
                <a:spcPts val="1200"/>
              </a:spcBef>
              <a:buFont typeface="Arial" charset="0"/>
              <a:buChar char="•"/>
            </a:pPr>
            <a:r>
              <a:rPr lang="en-US" sz="2600" dirty="0">
                <a:ea typeface="ＭＳ Ｐゴシック" pitchFamily="34" charset="-128"/>
              </a:rPr>
              <a:t>Health insurance: a group of insurance benefits provided to a living individual as a result of sickness or injury</a:t>
            </a:r>
          </a:p>
          <a:p>
            <a:pPr marL="740664" lvl="1" indent="-283464">
              <a:lnSpc>
                <a:spcPct val="90000"/>
              </a:lnSpc>
            </a:pPr>
            <a:r>
              <a:rPr lang="en-US" dirty="0">
                <a:ea typeface="ＭＳ Ｐゴシック" pitchFamily="34" charset="-128"/>
              </a:rPr>
              <a:t>Includes </a:t>
            </a:r>
            <a:r>
              <a:rPr lang="en-US" dirty="0" err="1">
                <a:ea typeface="ＭＳ Ｐゴシック" pitchFamily="34" charset="-128"/>
              </a:rPr>
              <a:t>medicare</a:t>
            </a:r>
            <a:r>
              <a:rPr lang="en-US" dirty="0">
                <a:ea typeface="ＭＳ Ｐゴシック" pitchFamily="34" charset="-128"/>
              </a:rPr>
              <a:t>, private health care, disability insurance, critical illness insurance, and long-term care insurance</a:t>
            </a:r>
          </a:p>
          <a:p>
            <a:pPr>
              <a:lnSpc>
                <a:spcPct val="90000"/>
              </a:lnSpc>
              <a:spcBef>
                <a:spcPts val="1200"/>
              </a:spcBef>
            </a:pPr>
            <a:r>
              <a:rPr lang="en-US" sz="2600" dirty="0">
                <a:ea typeface="ＭＳ Ｐゴシック" pitchFamily="34" charset="-128"/>
              </a:rPr>
              <a:t>Health insurance provides coverage for the financial goals you have set for yourself</a:t>
            </a:r>
          </a:p>
          <a:p>
            <a:pPr>
              <a:lnSpc>
                <a:spcPct val="90000"/>
              </a:lnSpc>
              <a:spcBef>
                <a:spcPts val="1200"/>
              </a:spcBef>
            </a:pPr>
            <a:r>
              <a:rPr lang="en-US" sz="2600" dirty="0">
                <a:ea typeface="ＭＳ Ｐゴシック" pitchFamily="34" charset="-128"/>
              </a:rPr>
              <a:t>Life insurance provides your </a:t>
            </a:r>
            <a:r>
              <a:rPr lang="en-US" sz="2600" dirty="0" err="1">
                <a:ea typeface="ＭＳ Ｐゴシック" pitchFamily="34" charset="-128"/>
              </a:rPr>
              <a:t>dependants</a:t>
            </a:r>
            <a:r>
              <a:rPr lang="en-US" sz="2600" dirty="0">
                <a:ea typeface="ＭＳ Ｐゴシック" pitchFamily="34" charset="-128"/>
              </a:rPr>
              <a:t> with financial support</a:t>
            </a:r>
          </a:p>
          <a:p>
            <a:pPr>
              <a:lnSpc>
                <a:spcPct val="90000"/>
              </a:lnSpc>
              <a:spcBef>
                <a:spcPts val="1200"/>
              </a:spcBef>
            </a:pPr>
            <a:r>
              <a:rPr lang="en-US" sz="2600" dirty="0">
                <a:ea typeface="ＭＳ Ｐゴシック" pitchFamily="34" charset="-128"/>
              </a:rPr>
              <a:t>As time passes, rethink your health and life insurance decisions</a:t>
            </a:r>
            <a:endParaRPr lang="en-US" sz="2600" dirty="0"/>
          </a:p>
        </p:txBody>
      </p:sp>
    </p:spTree>
    <p:extLst>
      <p:ext uri="{BB962C8B-B14F-4D97-AF65-F5344CB8AC3E}">
        <p14:creationId xmlns:p14="http://schemas.microsoft.com/office/powerpoint/2010/main" val="4408314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Credit Insurance vs. Personal Term Insurance</a:t>
            </a:r>
          </a:p>
        </p:txBody>
      </p:sp>
      <p:sp>
        <p:nvSpPr>
          <p:cNvPr id="3" name="Content Placeholder 2"/>
          <p:cNvSpPr>
            <a:spLocks noGrp="1"/>
          </p:cNvSpPr>
          <p:nvPr>
            <p:ph idx="1"/>
          </p:nvPr>
        </p:nvSpPr>
        <p:spPr>
          <a:xfrm>
            <a:off x="457200" y="1447800"/>
            <a:ext cx="8229600" cy="761999"/>
          </a:xfrm>
        </p:spPr>
        <p:txBody>
          <a:bodyPr/>
          <a:lstStyle/>
          <a:p>
            <a:pPr marL="0" indent="0">
              <a:buNone/>
            </a:pPr>
            <a:r>
              <a:rPr lang="en-US" sz="2400" b="1" dirty="0" smtClean="0"/>
              <a:t>Exhibit 9.5</a:t>
            </a:r>
            <a:r>
              <a:rPr lang="en-US" sz="2400" dirty="0" smtClean="0"/>
              <a:t> </a:t>
            </a:r>
            <a:r>
              <a:rPr lang="en-US" sz="2400" dirty="0"/>
              <a:t>Comparison of Creditor Insurance and Personally Owned Term Insurance</a:t>
            </a:r>
          </a:p>
        </p:txBody>
      </p:sp>
      <p:graphicFrame>
        <p:nvGraphicFramePr>
          <p:cNvPr id="5" name="Table 4"/>
          <p:cNvGraphicFramePr>
            <a:graphicFrameLocks noGrp="1"/>
          </p:cNvGraphicFramePr>
          <p:nvPr>
            <p:extLst>
              <p:ext uri="{D42A27DB-BD31-4B8C-83A1-F6EECF244321}">
                <p14:modId xmlns:p14="http://schemas.microsoft.com/office/powerpoint/2010/main" val="2344065751"/>
              </p:ext>
            </p:extLst>
          </p:nvPr>
        </p:nvGraphicFramePr>
        <p:xfrm>
          <a:off x="457200" y="2286000"/>
          <a:ext cx="8229600" cy="4051300"/>
        </p:xfrm>
        <a:graphic>
          <a:graphicData uri="http://schemas.openxmlformats.org/drawingml/2006/table">
            <a:tbl>
              <a:tblPr firstRow="1">
                <a:tableStyleId>{3B4B98B0-60AC-42C2-AFA5-B58CD77FA1E5}</a:tableStyleId>
              </a:tblPr>
              <a:tblGrid>
                <a:gridCol w="4419600">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sz="1400" b="1" dirty="0">
                          <a:effectLst/>
                          <a:latin typeface="+mn-lt"/>
                          <a:ea typeface="Calibri"/>
                          <a:cs typeface="UniversLTPro-65Bold"/>
                        </a:rPr>
                        <a:t>Creditor Insurance </a:t>
                      </a:r>
                      <a:endParaRPr lang="en-US" sz="2400" dirty="0">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a:effectLst/>
                          <a:latin typeface="+mn-lt"/>
                          <a:ea typeface="Calibri"/>
                          <a:cs typeface="UniversLTPro-65Bold"/>
                        </a:rPr>
                        <a:t>Personally Owned Term Insurance</a:t>
                      </a:r>
                      <a:endParaRPr lang="en-US" sz="2400" dirty="0">
                        <a:effectLst/>
                        <a:latin typeface="+mn-lt"/>
                        <a:ea typeface="Calibri"/>
                        <a:cs typeface="Times New Roman"/>
                      </a:endParaRPr>
                    </a:p>
                  </a:txBody>
                  <a:tcPr marL="68580" marR="68580" marT="0" marB="0"/>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The policy is owned and controlled by a creditor, for example, a bank, trust company, or credit union.</a:t>
                      </a:r>
                      <a:endParaRPr lang="en-US" sz="2400" dirty="0">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mn-lt"/>
                          <a:ea typeface="Calibri"/>
                          <a:cs typeface="UniversLTPro-55Roman"/>
                        </a:rPr>
                        <a:t>The policy owner owns the policy.</a:t>
                      </a:r>
                      <a:endParaRPr lang="en-US" sz="2400">
                        <a:effectLst/>
                        <a:latin typeface="+mn-lt"/>
                        <a:ea typeface="Calibri"/>
                        <a:cs typeface="Times New Roman"/>
                      </a:endParaRPr>
                    </a:p>
                  </a:txBody>
                  <a:tcPr marL="68580" marR="68580" marT="0" marB="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In the event of the death of the life insured, benefits are payable directly to the creditor.</a:t>
                      </a:r>
                      <a:endParaRPr lang="en-US" sz="2400" dirty="0">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mn-lt"/>
                          <a:ea typeface="Calibri"/>
                          <a:cs typeface="UniversLTPro-55Roman"/>
                        </a:rPr>
                        <a:t>In the event of the death of the life insured, the policy owner determines who will be the beneficiary.</a:t>
                      </a:r>
                      <a:endParaRPr lang="en-US" sz="2400">
                        <a:effectLst/>
                        <a:latin typeface="+mn-lt"/>
                        <a:ea typeface="Calibri"/>
                        <a:cs typeface="Times New Roman"/>
                      </a:endParaRPr>
                    </a:p>
                  </a:txBody>
                  <a:tcPr marL="68580" marR="68580" marT="0" marB="0"/>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Benefits are used to pay off the remaining credit balance, for example, the mortgage balance.</a:t>
                      </a:r>
                      <a:endParaRPr lang="en-US" sz="2400">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mn-lt"/>
                          <a:ea typeface="Calibri"/>
                          <a:cs typeface="UniversLTPro-55Roman"/>
                        </a:rPr>
                        <a:t>Beneficiaries determine if they wish to pay off the mortgage balance or if they would like to use the benefits for another purpose.</a:t>
                      </a:r>
                      <a:endParaRPr lang="en-US" sz="2400">
                        <a:effectLst/>
                        <a:latin typeface="+mn-lt"/>
                        <a:ea typeface="Calibri"/>
                        <a:cs typeface="Times New Roman"/>
                      </a:endParaRPr>
                    </a:p>
                  </a:txBody>
                  <a:tcPr marL="68580" marR="68580" marT="0" marB="0"/>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400" dirty="0">
                          <a:effectLst/>
                          <a:latin typeface="+mn-lt"/>
                          <a:ea typeface="Calibri"/>
                          <a:cs typeface="UniversLTPro-55Roman"/>
                        </a:rPr>
                        <a:t>As the credit balance decreases, the insurance coverage decreases. However, premiums do not decrease.</a:t>
                      </a:r>
                      <a:endParaRPr lang="en-US" sz="2400" dirty="0">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mn-lt"/>
                          <a:ea typeface="Calibri"/>
                          <a:cs typeface="UniversLTPro-55Roman"/>
                        </a:rPr>
                        <a:t>The policy owner determines if insurance coverage should be decreased. If coverage is reduced, premiums may decrease.</a:t>
                      </a:r>
                      <a:endParaRPr lang="en-US" sz="2400">
                        <a:effectLst/>
                        <a:latin typeface="+mn-lt"/>
                        <a:ea typeface="Calibri"/>
                        <a:cs typeface="Times New Roman"/>
                      </a:endParaRPr>
                    </a:p>
                  </a:txBody>
                  <a:tcPr marL="68580" marR="68580" marT="0" marB="0"/>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400">
                          <a:effectLst/>
                          <a:latin typeface="+mn-lt"/>
                          <a:ea typeface="Calibri"/>
                          <a:cs typeface="UniversLTPro-55Roman"/>
                        </a:rPr>
                        <a:t>If the credit balance is paid off, life insurance coverage will terminate. If credit is reapplied for with another creditor, life insurance will have to be reapplied for, possibly resulting in increased premiums.</a:t>
                      </a:r>
                      <a:endParaRPr lang="en-US" sz="2400">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mn-lt"/>
                          <a:ea typeface="Calibri"/>
                          <a:cs typeface="UniversLTPro-55Roman"/>
                        </a:rPr>
                        <a:t>The life insurance policy exists independent of any </a:t>
                      </a:r>
                      <a:r>
                        <a:rPr lang="en-US" sz="1400" dirty="0" smtClean="0">
                          <a:effectLst/>
                          <a:latin typeface="+mn-lt"/>
                          <a:ea typeface="Calibri"/>
                          <a:cs typeface="UniversLTPro-55Roman"/>
                        </a:rPr>
                        <a:t>credit facility</a:t>
                      </a:r>
                      <a:r>
                        <a:rPr lang="en-US" sz="1400" dirty="0">
                          <a:effectLst/>
                          <a:latin typeface="+mn-lt"/>
                          <a:ea typeface="Calibri"/>
                          <a:cs typeface="UniversLTPro-55Roman"/>
                        </a:rPr>
                        <a:t>. Therefore, the policy is cancelled only if the policy owner (you) decides to cancel it.</a:t>
                      </a:r>
                      <a:endParaRPr lang="en-US" sz="2400" dirty="0">
                        <a:effectLst/>
                        <a:latin typeface="+mn-lt"/>
                        <a:ea typeface="Calibri"/>
                        <a:cs typeface="Times New Roman"/>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456131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Term Insurance</a:t>
            </a:r>
          </a:p>
        </p:txBody>
      </p:sp>
      <p:sp>
        <p:nvSpPr>
          <p:cNvPr id="3" name="Content Placeholder 2"/>
          <p:cNvSpPr>
            <a:spLocks noGrp="1"/>
          </p:cNvSpPr>
          <p:nvPr>
            <p:ph idx="1"/>
          </p:nvPr>
        </p:nvSpPr>
        <p:spPr/>
        <p:txBody>
          <a:bodyPr/>
          <a:lstStyle/>
          <a:p>
            <a:r>
              <a:rPr lang="en-US" dirty="0"/>
              <a:t>term insurance provided to a designated group of people with a common bond (for example the same employer) that generally has lower-than-typical premiums</a:t>
            </a:r>
          </a:p>
        </p:txBody>
      </p:sp>
    </p:spTree>
    <p:extLst>
      <p:ext uri="{BB962C8B-B14F-4D97-AF65-F5344CB8AC3E}">
        <p14:creationId xmlns:p14="http://schemas.microsoft.com/office/powerpoint/2010/main" val="9456131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Permanent Insurance</a:t>
            </a:r>
          </a:p>
        </p:txBody>
      </p:sp>
      <p:sp>
        <p:nvSpPr>
          <p:cNvPr id="3" name="Content Placeholder 2"/>
          <p:cNvSpPr>
            <a:spLocks noGrp="1"/>
          </p:cNvSpPr>
          <p:nvPr>
            <p:ph idx="1"/>
          </p:nvPr>
        </p:nvSpPr>
        <p:spPr/>
        <p:txBody>
          <a:bodyPr/>
          <a:lstStyle/>
          <a:p>
            <a:pPr>
              <a:lnSpc>
                <a:spcPct val="95000"/>
              </a:lnSpc>
            </a:pPr>
            <a:r>
              <a:rPr lang="en-US" sz="2600" dirty="0">
                <a:ea typeface="ＭＳ Ｐゴシック" pitchFamily="34" charset="-128"/>
              </a:rPr>
              <a:t>life insurance available as long as premiums are paid</a:t>
            </a:r>
          </a:p>
          <a:p>
            <a:pPr>
              <a:lnSpc>
                <a:spcPct val="95000"/>
              </a:lnSpc>
            </a:pPr>
            <a:r>
              <a:rPr lang="en-US" sz="2600" dirty="0">
                <a:ea typeface="ＭＳ Ｐゴシック" pitchFamily="34" charset="-128"/>
              </a:rPr>
              <a:t>Part of the premium may be used to create a savings account (the cash value of the policy- available prior to death</a:t>
            </a:r>
            <a:r>
              <a:rPr lang="en-US" sz="2600" dirty="0" smtClean="0">
                <a:ea typeface="ＭＳ Ｐゴシック" pitchFamily="34" charset="-128"/>
              </a:rPr>
              <a:t>)</a:t>
            </a:r>
            <a:endParaRPr lang="en-US" sz="2600" dirty="0">
              <a:ea typeface="ＭＳ Ｐゴシック" pitchFamily="34" charset="-128"/>
            </a:endParaRPr>
          </a:p>
          <a:p>
            <a:pPr>
              <a:lnSpc>
                <a:spcPct val="95000"/>
              </a:lnSpc>
            </a:pPr>
            <a:r>
              <a:rPr lang="en-US" sz="2600" dirty="0" smtClean="0">
                <a:ea typeface="ＭＳ Ｐゴシック" pitchFamily="34" charset="-128"/>
              </a:rPr>
              <a:t>Rest </a:t>
            </a:r>
            <a:r>
              <a:rPr lang="en-US" sz="2600" dirty="0">
                <a:ea typeface="ＭＳ Ｐゴシック" pitchFamily="34" charset="-128"/>
              </a:rPr>
              <a:t>of the premium is the cost of insurance- expenses incurred to provide the actual death benefit, sometime referred to as the pure cost of </a:t>
            </a:r>
            <a:r>
              <a:rPr lang="en-US" sz="2600" dirty="0" smtClean="0">
                <a:ea typeface="ＭＳ Ｐゴシック" pitchFamily="34" charset="-128"/>
              </a:rPr>
              <a:t>dying</a:t>
            </a:r>
            <a:endParaRPr lang="en-US" sz="2600" dirty="0">
              <a:ea typeface="ＭＳ Ｐゴシック" pitchFamily="34" charset="-128"/>
            </a:endParaRPr>
          </a:p>
          <a:p>
            <a:pPr>
              <a:lnSpc>
                <a:spcPct val="95000"/>
              </a:lnSpc>
            </a:pPr>
            <a:r>
              <a:rPr lang="en-US" sz="2600" dirty="0" smtClean="0">
                <a:ea typeface="ＭＳ Ｐゴシック" pitchFamily="34" charset="-128"/>
              </a:rPr>
              <a:t>Death </a:t>
            </a:r>
            <a:r>
              <a:rPr lang="en-US" sz="2600" dirty="0">
                <a:ea typeface="ＭＳ Ｐゴシック" pitchFamily="34" charset="-128"/>
              </a:rPr>
              <a:t>benefit is the total amount paid tax-free to the beneficiary on the death of the policy owner (and may include the cash value, if applicable</a:t>
            </a:r>
            <a:r>
              <a:rPr lang="en-US" sz="2600" dirty="0" smtClean="0">
                <a:ea typeface="ＭＳ Ｐゴシック" pitchFamily="34" charset="-128"/>
              </a:rPr>
              <a:t>)</a:t>
            </a:r>
            <a:endParaRPr lang="en-US" sz="2600" dirty="0">
              <a:ea typeface="ＭＳ Ｐゴシック" pitchFamily="34" charset="-128"/>
            </a:endParaRPr>
          </a:p>
        </p:txBody>
      </p:sp>
    </p:spTree>
    <p:extLst>
      <p:ext uri="{BB962C8B-B14F-4D97-AF65-F5344CB8AC3E}">
        <p14:creationId xmlns:p14="http://schemas.microsoft.com/office/powerpoint/2010/main" val="9456131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Whole Life </a:t>
            </a:r>
            <a:r>
              <a:rPr lang="en-US" dirty="0" smtClean="0"/>
              <a:t>Insurance </a:t>
            </a:r>
            <a:r>
              <a:rPr lang="en-US" sz="2000" b="0" dirty="0" smtClean="0"/>
              <a:t>(1 of 2)</a:t>
            </a:r>
            <a:endParaRPr lang="en-US" b="0" dirty="0"/>
          </a:p>
        </p:txBody>
      </p:sp>
      <p:sp>
        <p:nvSpPr>
          <p:cNvPr id="3" name="Content Placeholder 2"/>
          <p:cNvSpPr>
            <a:spLocks noGrp="1"/>
          </p:cNvSpPr>
          <p:nvPr>
            <p:ph idx="1"/>
          </p:nvPr>
        </p:nvSpPr>
        <p:spPr/>
        <p:txBody>
          <a:bodyPr/>
          <a:lstStyle/>
          <a:p>
            <a:pPr>
              <a:buFont typeface="Arial" charset="0"/>
              <a:buChar char="•"/>
              <a:defRPr/>
            </a:pPr>
            <a:r>
              <a:rPr lang="en-US" dirty="0"/>
              <a:t>a form of permanent life insurance that builds cash value based on a fixed premium that is payable for the life of the insured</a:t>
            </a:r>
          </a:p>
          <a:p>
            <a:pPr>
              <a:buFont typeface="Arial" charset="0"/>
              <a:buChar char="•"/>
              <a:defRPr/>
            </a:pPr>
            <a:r>
              <a:rPr lang="en-US" dirty="0"/>
              <a:t>Long-term growth rate of the cash value in the savings account depends on the types of investments the life insurance company selects</a:t>
            </a:r>
          </a:p>
        </p:txBody>
      </p:sp>
    </p:spTree>
    <p:extLst>
      <p:ext uri="{BB962C8B-B14F-4D97-AF65-F5344CB8AC3E}">
        <p14:creationId xmlns:p14="http://schemas.microsoft.com/office/powerpoint/2010/main" val="9456131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50652"/>
          </a:xfrm>
        </p:spPr>
        <p:txBody>
          <a:bodyPr/>
          <a:lstStyle/>
          <a:p>
            <a:r>
              <a:rPr lang="en-US" dirty="0"/>
              <a:t>Whole Life Insurance </a:t>
            </a:r>
            <a:r>
              <a:rPr lang="en-US" sz="2000" b="0" dirty="0" smtClean="0"/>
              <a:t>(2 </a:t>
            </a:r>
            <a:r>
              <a:rPr lang="en-US" sz="2000" b="0" dirty="0"/>
              <a:t>of 2)</a:t>
            </a:r>
            <a:endParaRPr lang="en-US" dirty="0"/>
          </a:p>
        </p:txBody>
      </p:sp>
      <p:pic>
        <p:nvPicPr>
          <p:cNvPr id="3" name="Picture 2" descr="EXHIBIT 9.6 Allocation of Whole Life Insurance Premiums&#10;A line graph illustrates the allocation of whole life insurance premiums.&#10;The vertical axis is labeled &quot;Premium Dollars,&quot; starting at 0. The horizontal axis is labeled &quot;Age of Life Insured.&quot; A line curves upward from near to the bottom left toward the top right. The area above the curved line is labeled &quot;Cash Value.&quot; The area below the curved line is labeled &quot;Cost of Insurance.&quo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2380" y="942888"/>
            <a:ext cx="7979241" cy="5376869"/>
          </a:xfrm>
          <a:prstGeom prst="rect">
            <a:avLst/>
          </a:prstGeom>
        </p:spPr>
      </p:pic>
    </p:spTree>
    <p:extLst>
      <p:ext uri="{BB962C8B-B14F-4D97-AF65-F5344CB8AC3E}">
        <p14:creationId xmlns:p14="http://schemas.microsoft.com/office/powerpoint/2010/main" val="9456131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Universal Life Insurance</a:t>
            </a:r>
          </a:p>
        </p:txBody>
      </p:sp>
      <p:sp>
        <p:nvSpPr>
          <p:cNvPr id="3" name="Content Placeholder 2"/>
          <p:cNvSpPr>
            <a:spLocks noGrp="1"/>
          </p:cNvSpPr>
          <p:nvPr>
            <p:ph idx="1"/>
          </p:nvPr>
        </p:nvSpPr>
        <p:spPr/>
        <p:txBody>
          <a:bodyPr/>
          <a:lstStyle/>
          <a:p>
            <a:pPr>
              <a:buFont typeface="Arial" charset="0"/>
              <a:buChar char="•"/>
              <a:defRPr/>
            </a:pPr>
            <a:r>
              <a:rPr lang="en-US" dirty="0"/>
              <a:t>a form of permanent life insurance for which you do not pay a fixed premium (pay a flexible one instead) and in which you can invest the cash value portion in a variety of investments</a:t>
            </a:r>
          </a:p>
          <a:p>
            <a:pPr>
              <a:buFont typeface="Arial" charset="0"/>
              <a:buChar char="•"/>
              <a:defRPr/>
            </a:pPr>
            <a:r>
              <a:rPr lang="en-US" dirty="0"/>
              <a:t>Cost of insurance options (you can choose)</a:t>
            </a:r>
          </a:p>
          <a:p>
            <a:pPr lvl="1">
              <a:defRPr/>
            </a:pPr>
            <a:r>
              <a:rPr lang="en-US" dirty="0"/>
              <a:t>Level term</a:t>
            </a:r>
          </a:p>
          <a:p>
            <a:pPr lvl="1">
              <a:defRPr/>
            </a:pPr>
            <a:r>
              <a:rPr lang="en-US" dirty="0"/>
              <a:t>Yearly renewable term (YRT)</a:t>
            </a:r>
          </a:p>
        </p:txBody>
      </p:sp>
    </p:spTree>
    <p:extLst>
      <p:ext uri="{BB962C8B-B14F-4D97-AF65-F5344CB8AC3E}">
        <p14:creationId xmlns:p14="http://schemas.microsoft.com/office/powerpoint/2010/main" val="9456131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Similarities and Differences between Whole Life and Universal </a:t>
            </a:r>
            <a:r>
              <a:rPr lang="en-US" dirty="0" smtClean="0"/>
              <a:t>Life </a:t>
            </a:r>
            <a:r>
              <a:rPr lang="en-US" sz="2000" b="0" dirty="0" smtClean="0"/>
              <a:t>(1 of 2)</a:t>
            </a:r>
            <a:endParaRPr lang="en-US" b="0" dirty="0"/>
          </a:p>
        </p:txBody>
      </p:sp>
      <p:sp>
        <p:nvSpPr>
          <p:cNvPr id="3" name="Content Placeholder 2"/>
          <p:cNvSpPr>
            <a:spLocks noGrp="1"/>
          </p:cNvSpPr>
          <p:nvPr>
            <p:ph idx="1"/>
          </p:nvPr>
        </p:nvSpPr>
        <p:spPr/>
        <p:txBody>
          <a:bodyPr/>
          <a:lstStyle/>
          <a:p>
            <a:pPr>
              <a:buFont typeface="Arial" charset="0"/>
              <a:buChar char="•"/>
              <a:defRPr/>
            </a:pPr>
            <a:r>
              <a:rPr lang="en-US" dirty="0"/>
              <a:t>Similarities:</a:t>
            </a:r>
          </a:p>
          <a:p>
            <a:pPr lvl="1">
              <a:defRPr/>
            </a:pPr>
            <a:r>
              <a:rPr lang="en-US" dirty="0"/>
              <a:t>Permanent insurance policies that provide an opportunity to build cash value</a:t>
            </a:r>
          </a:p>
          <a:p>
            <a:pPr lvl="1">
              <a:defRPr/>
            </a:pPr>
            <a:r>
              <a:rPr lang="en-US" dirty="0"/>
              <a:t>Accumulated growth is tax-sheltered until it is withdrawn</a:t>
            </a:r>
          </a:p>
          <a:p>
            <a:pPr lvl="1">
              <a:defRPr/>
            </a:pPr>
            <a:r>
              <a:rPr lang="en-US" dirty="0"/>
              <a:t>Useful tools for tax, retirement and estate planning</a:t>
            </a:r>
          </a:p>
        </p:txBody>
      </p:sp>
    </p:spTree>
    <p:extLst>
      <p:ext uri="{BB962C8B-B14F-4D97-AF65-F5344CB8AC3E}">
        <p14:creationId xmlns:p14="http://schemas.microsoft.com/office/powerpoint/2010/main" val="9456131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Similarities and Differences between Whole Life and Universal Life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pPr>
              <a:defRPr/>
            </a:pPr>
            <a:r>
              <a:rPr lang="en-US" dirty="0"/>
              <a:t>Differences:</a:t>
            </a:r>
          </a:p>
          <a:p>
            <a:pPr lvl="1">
              <a:defRPr/>
            </a:pPr>
            <a:r>
              <a:rPr lang="en-US" dirty="0"/>
              <a:t>Whole life insurance premium is fixed whereas universal life premium is flexible between a minimum and maximum range</a:t>
            </a:r>
          </a:p>
          <a:p>
            <a:pPr lvl="1">
              <a:defRPr/>
            </a:pPr>
            <a:r>
              <a:rPr lang="en-US" dirty="0"/>
              <a:t>In a whole life policy, insurance company selects the investments whereas the policy owner controls the investment choice in a universal life policy</a:t>
            </a:r>
          </a:p>
          <a:p>
            <a:pPr lvl="2">
              <a:defRPr/>
            </a:pPr>
            <a:r>
              <a:rPr lang="en-US" dirty="0"/>
              <a:t>Cash value guarantees are offered in a whole life policy, but not in a universal life policy</a:t>
            </a:r>
          </a:p>
        </p:txBody>
      </p:sp>
    </p:spTree>
    <p:extLst>
      <p:ext uri="{BB962C8B-B14F-4D97-AF65-F5344CB8AC3E}">
        <p14:creationId xmlns:p14="http://schemas.microsoft.com/office/powerpoint/2010/main" val="9456131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Non-forfeiture Options</a:t>
            </a:r>
            <a:endParaRPr lang="en-US" dirty="0"/>
          </a:p>
        </p:txBody>
      </p:sp>
      <p:sp>
        <p:nvSpPr>
          <p:cNvPr id="3" name="Content Placeholder 2"/>
          <p:cNvSpPr>
            <a:spLocks noGrp="1"/>
          </p:cNvSpPr>
          <p:nvPr>
            <p:ph idx="1"/>
          </p:nvPr>
        </p:nvSpPr>
        <p:spPr/>
        <p:txBody>
          <a:bodyPr/>
          <a:lstStyle/>
          <a:p>
            <a:pPr>
              <a:buFont typeface="Arial" charset="0"/>
              <a:buChar char="•"/>
              <a:defRPr/>
            </a:pPr>
            <a:r>
              <a:rPr lang="en-US" dirty="0"/>
              <a:t>the options available to a policy owner who would like to discontinue or cancel a policy that has cash value</a:t>
            </a:r>
          </a:p>
          <a:p>
            <a:pPr marL="971550" lvl="1" indent="-514350">
              <a:buFont typeface="Calibri" charset="0"/>
              <a:buAutoNum type="arabicPeriod"/>
              <a:defRPr/>
            </a:pPr>
            <a:r>
              <a:rPr lang="en-US" dirty="0"/>
              <a:t>Cancel the policy and keep the cash value</a:t>
            </a:r>
          </a:p>
          <a:p>
            <a:pPr marL="971550" lvl="1" indent="-514350">
              <a:buFont typeface="Calibri" charset="0"/>
              <a:buAutoNum type="arabicPeriod"/>
              <a:defRPr/>
            </a:pPr>
            <a:r>
              <a:rPr lang="en-US" dirty="0"/>
              <a:t>Use the cash value to pay the policy premium until the cash value runs out and the policy subsequently terminates</a:t>
            </a:r>
          </a:p>
          <a:p>
            <a:pPr marL="971550" lvl="1" indent="-514350">
              <a:buFont typeface="Calibri" charset="0"/>
              <a:buAutoNum type="arabicPeriod"/>
              <a:defRPr/>
            </a:pPr>
            <a:r>
              <a:rPr lang="en-US" dirty="0"/>
              <a:t>Use the cash value as a one-time premium payment to purchase term insurance</a:t>
            </a:r>
          </a:p>
          <a:p>
            <a:pPr marL="971550" lvl="1" indent="-514350">
              <a:buFont typeface="Calibri" charset="0"/>
              <a:buAutoNum type="arabicPeriod"/>
              <a:defRPr/>
            </a:pPr>
            <a:r>
              <a:rPr lang="en-US" dirty="0"/>
              <a:t>Use the cash value as a one-time premium payment to purchase permanent insurance</a:t>
            </a:r>
          </a:p>
        </p:txBody>
      </p:sp>
    </p:spTree>
    <p:extLst>
      <p:ext uri="{BB962C8B-B14F-4D97-AF65-F5344CB8AC3E}">
        <p14:creationId xmlns:p14="http://schemas.microsoft.com/office/powerpoint/2010/main" val="9456131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 to 100 Insurance</a:t>
            </a:r>
          </a:p>
        </p:txBody>
      </p:sp>
      <p:sp>
        <p:nvSpPr>
          <p:cNvPr id="3" name="Content Placeholder 2"/>
          <p:cNvSpPr>
            <a:spLocks noGrp="1"/>
          </p:cNvSpPr>
          <p:nvPr>
            <p:ph idx="1"/>
          </p:nvPr>
        </p:nvSpPr>
        <p:spPr/>
        <p:txBody>
          <a:bodyPr/>
          <a:lstStyle/>
          <a:p>
            <a:pPr>
              <a:buFont typeface="Arial" charset="0"/>
              <a:buChar char="•"/>
              <a:defRPr/>
            </a:pPr>
            <a:r>
              <a:rPr lang="en-US" dirty="0"/>
              <a:t>a form of permanent life insurance that does not build cash value</a:t>
            </a:r>
          </a:p>
          <a:p>
            <a:pPr>
              <a:buFont typeface="Arial" charset="0"/>
              <a:buChar char="•"/>
              <a:defRPr/>
            </a:pPr>
            <a:r>
              <a:rPr lang="en-US" dirty="0"/>
              <a:t>more expensive than term insurance but less expensive than whole life or universal life</a:t>
            </a:r>
          </a:p>
          <a:p>
            <a:pPr>
              <a:buFont typeface="Arial" charset="0"/>
              <a:buChar char="•"/>
              <a:defRPr/>
            </a:pPr>
            <a:r>
              <a:rPr lang="en-US" dirty="0"/>
              <a:t>in most cases, the policy owner does not need to pay premiums if he or she lives beyond the age of 100</a:t>
            </a:r>
          </a:p>
        </p:txBody>
      </p:sp>
    </p:spTree>
    <p:extLst>
      <p:ext uri="{BB962C8B-B14F-4D97-AF65-F5344CB8AC3E}">
        <p14:creationId xmlns:p14="http://schemas.microsoft.com/office/powerpoint/2010/main" val="945613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altLang="en-US" dirty="0"/>
              <a:t>Background on Health and Life Insurance </a:t>
            </a:r>
            <a:r>
              <a:rPr lang="en-US" altLang="en-US" sz="2000" b="0" dirty="0" smtClean="0"/>
              <a:t>(2 </a:t>
            </a:r>
            <a:r>
              <a:rPr lang="en-US" altLang="en-US" sz="2000" b="0" dirty="0"/>
              <a:t>of 3)</a:t>
            </a:r>
            <a:endParaRPr lang="en-US" dirty="0"/>
          </a:p>
        </p:txBody>
      </p:sp>
      <p:sp>
        <p:nvSpPr>
          <p:cNvPr id="3" name="Content Placeholder 2"/>
          <p:cNvSpPr>
            <a:spLocks noGrp="1"/>
          </p:cNvSpPr>
          <p:nvPr>
            <p:ph idx="1"/>
          </p:nvPr>
        </p:nvSpPr>
        <p:spPr/>
        <p:txBody>
          <a:bodyPr/>
          <a:lstStyle/>
          <a:p>
            <a:pPr>
              <a:defRPr/>
            </a:pPr>
            <a:r>
              <a:rPr lang="en-US" dirty="0"/>
              <a:t>Life insurance: insurance that provides a payment to a specified beneficiary when the insured dies</a:t>
            </a:r>
          </a:p>
          <a:p>
            <a:pPr>
              <a:defRPr/>
            </a:pPr>
            <a:r>
              <a:rPr lang="en-US" dirty="0"/>
              <a:t>Face amount: the amount stated on the face of the policy that will be paid on the death of the insured</a:t>
            </a:r>
          </a:p>
        </p:txBody>
      </p:sp>
    </p:spTree>
    <p:extLst>
      <p:ext uri="{BB962C8B-B14F-4D97-AF65-F5344CB8AC3E}">
        <p14:creationId xmlns:p14="http://schemas.microsoft.com/office/powerpoint/2010/main" val="9456131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Classifying Life Insurance</a:t>
            </a:r>
          </a:p>
        </p:txBody>
      </p:sp>
      <p:sp>
        <p:nvSpPr>
          <p:cNvPr id="3" name="Content Placeholder 2"/>
          <p:cNvSpPr>
            <a:spLocks noGrp="1"/>
          </p:cNvSpPr>
          <p:nvPr>
            <p:ph idx="1"/>
          </p:nvPr>
        </p:nvSpPr>
        <p:spPr/>
        <p:txBody>
          <a:bodyPr/>
          <a:lstStyle/>
          <a:p>
            <a:pPr>
              <a:lnSpc>
                <a:spcPct val="90000"/>
              </a:lnSpc>
              <a:defRPr/>
            </a:pPr>
            <a:r>
              <a:rPr lang="en-US" sz="2700" dirty="0"/>
              <a:t>Participating policy: a life insurance policy that is eligible to receive policy dividends</a:t>
            </a:r>
          </a:p>
          <a:p>
            <a:pPr>
              <a:lnSpc>
                <a:spcPct val="90000"/>
              </a:lnSpc>
              <a:defRPr/>
            </a:pPr>
            <a:r>
              <a:rPr lang="en-US" sz="2700" dirty="0"/>
              <a:t>Policy dividend: a refund of premiums that occurs when the long-term assumptions the insurance company made with respect to the cost of insurance, company expenses, and investment returns have </a:t>
            </a:r>
            <a:r>
              <a:rPr lang="en-US" sz="2700" dirty="0" smtClean="0"/>
              <a:t>changed</a:t>
            </a:r>
            <a:endParaRPr lang="en-US" sz="2700" dirty="0"/>
          </a:p>
          <a:p>
            <a:pPr>
              <a:lnSpc>
                <a:spcPct val="90000"/>
              </a:lnSpc>
              <a:defRPr/>
            </a:pPr>
            <a:r>
              <a:rPr lang="en-US" sz="2700" dirty="0" smtClean="0"/>
              <a:t>Non-participating </a:t>
            </a:r>
            <a:r>
              <a:rPr lang="en-US" sz="2700" dirty="0"/>
              <a:t>policy: a policy that is not eligible to receive policy dividends</a:t>
            </a:r>
          </a:p>
          <a:p>
            <a:pPr lvl="1">
              <a:lnSpc>
                <a:spcPct val="90000"/>
              </a:lnSpc>
              <a:defRPr/>
            </a:pPr>
            <a:r>
              <a:rPr lang="en-US" dirty="0"/>
              <a:t>All life insurance policies, with the exception of whole life insurance, are non-participating</a:t>
            </a:r>
          </a:p>
        </p:txBody>
      </p:sp>
    </p:spTree>
    <p:extLst>
      <p:ext uri="{BB962C8B-B14F-4D97-AF65-F5344CB8AC3E}">
        <p14:creationId xmlns:p14="http://schemas.microsoft.com/office/powerpoint/2010/main" val="9456131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Life Insurance Premiums</a:t>
            </a:r>
          </a:p>
        </p:txBody>
      </p:sp>
      <p:sp>
        <p:nvSpPr>
          <p:cNvPr id="3" name="Content Placeholder 2"/>
          <p:cNvSpPr>
            <a:spLocks noGrp="1"/>
          </p:cNvSpPr>
          <p:nvPr>
            <p:ph idx="1"/>
          </p:nvPr>
        </p:nvSpPr>
        <p:spPr/>
        <p:txBody>
          <a:bodyPr/>
          <a:lstStyle/>
          <a:p>
            <a:pPr>
              <a:defRPr/>
            </a:pPr>
            <a:r>
              <a:rPr lang="en-US" dirty="0"/>
              <a:t>With respect to term insurance policies, the length of the term determines the premium to be paid</a:t>
            </a:r>
          </a:p>
          <a:p>
            <a:pPr>
              <a:defRPr/>
            </a:pPr>
            <a:r>
              <a:rPr lang="en-US" dirty="0"/>
              <a:t>Difference in premiums among types of permanent </a:t>
            </a:r>
            <a:r>
              <a:rPr lang="en-US" dirty="0" smtClean="0"/>
              <a:t>insurance is </a:t>
            </a:r>
            <a:r>
              <a:rPr lang="en-US" dirty="0"/>
              <a:t>mainly a result of the amount you choose to deposit to the savings or investment account</a:t>
            </a:r>
          </a:p>
        </p:txBody>
      </p:sp>
    </p:spTree>
    <p:extLst>
      <p:ext uri="{BB962C8B-B14F-4D97-AF65-F5344CB8AC3E}">
        <p14:creationId xmlns:p14="http://schemas.microsoft.com/office/powerpoint/2010/main" val="9456131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50652"/>
          </a:xfrm>
        </p:spPr>
        <p:txBody>
          <a:bodyPr/>
          <a:lstStyle/>
          <a:p>
            <a:r>
              <a:rPr lang="en-US" dirty="0"/>
              <a:t>Relative Costs of Life Insurance</a:t>
            </a:r>
          </a:p>
        </p:txBody>
      </p:sp>
      <p:pic>
        <p:nvPicPr>
          <p:cNvPr id="3" name="Picture 2" descr="EXHIBIT 9.9 Relative Cost of Types of Life Insurance (35-Year-Old Male Non-Smoker Purchasing $250 000 of Life Insurance)&#10;A line chart illustrates the relative cost of types of life insurance (35-year-old male non-smoker purchasing $250 000 of life insurance).&#10;The vertical axis ranges from $230 up to $8123, in varying increments. There is a straight line which runs from the bottom left to the top right. The information is as follows:  term--10, $230; term--20, $330; term--100, $1018; universal life (minimum premium), $1316; whole life, $2450; universal life (maximum premium), $81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0599" y="893738"/>
            <a:ext cx="7415347" cy="5542682"/>
          </a:xfrm>
          <a:prstGeom prst="rect">
            <a:avLst/>
          </a:prstGeom>
        </p:spPr>
      </p:pic>
    </p:spTree>
    <p:extLst>
      <p:ext uri="{BB962C8B-B14F-4D97-AF65-F5344CB8AC3E}">
        <p14:creationId xmlns:p14="http://schemas.microsoft.com/office/powerpoint/2010/main" val="945613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Determining the Amount of Life Insurance </a:t>
            </a:r>
            <a:r>
              <a:rPr lang="en-US" dirty="0" smtClean="0"/>
              <a:t>Needed </a:t>
            </a:r>
            <a:r>
              <a:rPr lang="en-US" sz="2000" b="0" dirty="0" smtClean="0"/>
              <a:t>(1 of 3)</a:t>
            </a:r>
            <a:endParaRPr lang="en-US" b="0" dirty="0"/>
          </a:p>
        </p:txBody>
      </p:sp>
      <p:sp>
        <p:nvSpPr>
          <p:cNvPr id="3" name="Content Placeholder 2"/>
          <p:cNvSpPr>
            <a:spLocks noGrp="1"/>
          </p:cNvSpPr>
          <p:nvPr>
            <p:ph idx="1"/>
          </p:nvPr>
        </p:nvSpPr>
        <p:spPr/>
        <p:txBody>
          <a:bodyPr/>
          <a:lstStyle/>
          <a:p>
            <a:pPr>
              <a:defRPr/>
            </a:pPr>
            <a:r>
              <a:rPr lang="en-US" dirty="0">
                <a:ea typeface="ＭＳ Ｐゴシック" pitchFamily="34" charset="-128"/>
              </a:rPr>
              <a:t>Income Method</a:t>
            </a:r>
          </a:p>
          <a:p>
            <a:pPr lvl="1">
              <a:defRPr/>
            </a:pPr>
            <a:r>
              <a:rPr lang="en-US" dirty="0">
                <a:ea typeface="ＭＳ Ｐゴシック" pitchFamily="34" charset="-128"/>
              </a:rPr>
              <a:t>a general formula that determines how much life insurance is needed based on the policyholder</a:t>
            </a:r>
            <a:r>
              <a:rPr lang="en-US" altLang="en-US" dirty="0">
                <a:ea typeface="ＭＳ Ｐゴシック" pitchFamily="34" charset="-128"/>
              </a:rPr>
              <a:t>’</a:t>
            </a:r>
            <a:r>
              <a:rPr lang="en-US" dirty="0">
                <a:ea typeface="ＭＳ Ｐゴシック" pitchFamily="34" charset="-128"/>
              </a:rPr>
              <a:t>s annual income</a:t>
            </a:r>
          </a:p>
          <a:p>
            <a:pPr lvl="1">
              <a:defRPr/>
            </a:pPr>
            <a:r>
              <a:rPr lang="en-US" dirty="0">
                <a:ea typeface="ＭＳ Ｐゴシック" pitchFamily="34" charset="-128"/>
              </a:rPr>
              <a:t>Normally specifies the life insurance amount as a multiple of your annual income</a:t>
            </a:r>
          </a:p>
          <a:p>
            <a:pPr lvl="1">
              <a:defRPr/>
            </a:pPr>
            <a:r>
              <a:rPr lang="en-US" dirty="0">
                <a:ea typeface="ＭＳ Ｐゴシック" pitchFamily="34" charset="-128"/>
              </a:rPr>
              <a:t>Disadvantage: does not consider age or household circumstances (children vs. no children)</a:t>
            </a:r>
            <a:endParaRPr lang="en-US" dirty="0"/>
          </a:p>
        </p:txBody>
      </p:sp>
    </p:spTree>
    <p:extLst>
      <p:ext uri="{BB962C8B-B14F-4D97-AF65-F5344CB8AC3E}">
        <p14:creationId xmlns:p14="http://schemas.microsoft.com/office/powerpoint/2010/main" val="945613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Determining the Amount of Life Insurance Needed </a:t>
            </a:r>
            <a:r>
              <a:rPr lang="en-US" dirty="0" smtClean="0"/>
              <a:t>Example </a:t>
            </a:r>
            <a:r>
              <a:rPr lang="en-US" sz="2000" b="0" dirty="0" smtClean="0"/>
              <a:t>(1 of 2)</a:t>
            </a:r>
            <a:endParaRPr lang="en-US" b="0" dirty="0"/>
          </a:p>
        </p:txBody>
      </p:sp>
      <p:sp>
        <p:nvSpPr>
          <p:cNvPr id="3" name="Content Placeholder 2"/>
          <p:cNvSpPr>
            <a:spLocks noGrp="1"/>
          </p:cNvSpPr>
          <p:nvPr>
            <p:ph idx="1"/>
          </p:nvPr>
        </p:nvSpPr>
        <p:spPr>
          <a:xfrm>
            <a:off x="457200" y="1371600"/>
            <a:ext cx="8229600" cy="4572000"/>
          </a:xfrm>
        </p:spPr>
        <p:txBody>
          <a:bodyPr/>
          <a:lstStyle/>
          <a:p>
            <a:pPr marL="0" indent="0">
              <a:buNone/>
            </a:pPr>
            <a:r>
              <a:rPr lang="en-US" sz="2000" dirty="0"/>
              <a:t>The Trent household earns $50 000 per year. The Carlin household also earns $50 000 per year. Both households seek the advice of a </a:t>
            </a:r>
            <a:r>
              <a:rPr lang="en-US" sz="2000" dirty="0" err="1"/>
              <a:t>neighbour</a:t>
            </a:r>
            <a:r>
              <a:rPr lang="en-US" sz="2000" dirty="0"/>
              <a:t> who sells insurance and are told that they should have coverage of 10 times their annual income. However, the Trent household’s financial situation is completely different from that of the Carlin household.</a:t>
            </a:r>
          </a:p>
          <a:p>
            <a:pPr marL="0" indent="0">
              <a:buNone/>
            </a:pPr>
            <a:r>
              <a:rPr lang="en-US" sz="2000" dirty="0"/>
              <a:t>The </a:t>
            </a:r>
            <a:r>
              <a:rPr lang="en-US" sz="2000" dirty="0" err="1"/>
              <a:t>Trents</a:t>
            </a:r>
            <a:r>
              <a:rPr lang="en-US" sz="2000" dirty="0"/>
              <a:t> are in their early thirties and have two very young children. Darren Trent is the sole breadwinner, and Rita Trent plans to stay at home for several more years. They have even discussed having more children. They have large credit card balances, two car loans, and a mortgage loan. Their $50 000 annual income barely covers their existing expenses, and they have very little savings. They tend to overspend on their children and will likely continue to do so. They want to send their children to college or university, and they would like to purchase a bigger home in the future</a:t>
            </a:r>
            <a:r>
              <a:rPr lang="en-US" sz="2000" dirty="0" smtClean="0"/>
              <a:t>.</a:t>
            </a:r>
            <a:endParaRPr lang="en-US" sz="2000" dirty="0"/>
          </a:p>
        </p:txBody>
      </p:sp>
    </p:spTree>
    <p:extLst>
      <p:ext uri="{BB962C8B-B14F-4D97-AF65-F5344CB8AC3E}">
        <p14:creationId xmlns:p14="http://schemas.microsoft.com/office/powerpoint/2010/main" val="9456131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Determining the Amount of Life Insurance Needed </a:t>
            </a:r>
            <a:r>
              <a:rPr lang="en-US" dirty="0" smtClean="0"/>
              <a:t>Example </a:t>
            </a:r>
            <a:r>
              <a:rPr lang="en-US" sz="2000" b="0" dirty="0" smtClean="0"/>
              <a:t>(2 of 2)</a:t>
            </a:r>
            <a:endParaRPr lang="en-US" b="0" dirty="0"/>
          </a:p>
        </p:txBody>
      </p:sp>
      <p:sp>
        <p:nvSpPr>
          <p:cNvPr id="3" name="Content Placeholder 2"/>
          <p:cNvSpPr>
            <a:spLocks noGrp="1"/>
          </p:cNvSpPr>
          <p:nvPr>
            <p:ph idx="1"/>
          </p:nvPr>
        </p:nvSpPr>
        <p:spPr>
          <a:xfrm>
            <a:off x="457200" y="1600200"/>
            <a:ext cx="8001000" cy="4525963"/>
          </a:xfrm>
        </p:spPr>
        <p:txBody>
          <a:bodyPr/>
          <a:lstStyle/>
          <a:p>
            <a:pPr marL="0" indent="0">
              <a:buNone/>
            </a:pPr>
            <a:r>
              <a:rPr lang="en-US" sz="2000" dirty="0" smtClean="0"/>
              <a:t>The </a:t>
            </a:r>
            <a:r>
              <a:rPr lang="en-US" sz="2000" dirty="0" err="1"/>
              <a:t>Carlins</a:t>
            </a:r>
            <a:r>
              <a:rPr lang="en-US" sz="2000" dirty="0"/>
              <a:t> do not have any children. They are in their late fifties, and both work part time. They have established a very large amount of savings and a substantial retirement account, so they could retire now if they had to. They have completely paid off their mortgage and do not have any other debt.</a:t>
            </a:r>
          </a:p>
          <a:p>
            <a:pPr marL="0" indent="0">
              <a:buNone/>
            </a:pPr>
            <a:r>
              <a:rPr lang="en-US" sz="2000" dirty="0"/>
              <a:t>Given the distinct differences in financial conditions, insurance coverage should not be the same for both households. The </a:t>
            </a:r>
            <a:r>
              <a:rPr lang="en-US" sz="2000" dirty="0" err="1"/>
              <a:t>Trents</a:t>
            </a:r>
            <a:r>
              <a:rPr lang="en-US" sz="2000" dirty="0"/>
              <a:t> should apply a higher multiple of their annual income, while the </a:t>
            </a:r>
            <a:r>
              <a:rPr lang="en-US" sz="2000" dirty="0" err="1"/>
              <a:t>Carlins</a:t>
            </a:r>
            <a:r>
              <a:rPr lang="en-US" sz="2000" dirty="0"/>
              <a:t> should apply a lower multiple. Some insurance agents would likely suggest that the </a:t>
            </a:r>
            <a:r>
              <a:rPr lang="en-US" sz="2000" dirty="0" err="1"/>
              <a:t>Trents</a:t>
            </a:r>
            <a:r>
              <a:rPr lang="en-US" sz="2000" dirty="0"/>
              <a:t> use a multiple of 20, so that their life insurance would be 20 × $50 000 = $1 million. The </a:t>
            </a:r>
            <a:r>
              <a:rPr lang="en-US" sz="2000" dirty="0" err="1"/>
              <a:t>Carlins</a:t>
            </a:r>
            <a:r>
              <a:rPr lang="en-US" sz="2000" dirty="0"/>
              <a:t> may use a much smaller multiple, such as 6, so that their life insurance coverage would be 6 × $50 000 = $300 000.</a:t>
            </a:r>
          </a:p>
        </p:txBody>
      </p:sp>
    </p:spTree>
    <p:extLst>
      <p:ext uri="{BB962C8B-B14F-4D97-AF65-F5344CB8AC3E}">
        <p14:creationId xmlns:p14="http://schemas.microsoft.com/office/powerpoint/2010/main" val="29179116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Determining the Amount of Life Insurance Needed </a:t>
            </a:r>
            <a:r>
              <a:rPr lang="en-US" sz="2000" b="0" dirty="0" smtClean="0"/>
              <a:t>(2 </a:t>
            </a:r>
            <a:r>
              <a:rPr lang="en-US" sz="2000" b="0" dirty="0"/>
              <a:t>of 3)</a:t>
            </a:r>
            <a:endParaRPr lang="en-US" dirty="0"/>
          </a:p>
        </p:txBody>
      </p:sp>
      <p:sp>
        <p:nvSpPr>
          <p:cNvPr id="4" name="Content Placeholder 3"/>
          <p:cNvSpPr>
            <a:spLocks noGrp="1"/>
          </p:cNvSpPr>
          <p:nvPr>
            <p:ph idx="1"/>
          </p:nvPr>
        </p:nvSpPr>
        <p:spPr/>
        <p:txBody>
          <a:bodyPr/>
          <a:lstStyle/>
          <a:p>
            <a:pPr>
              <a:defRPr/>
            </a:pPr>
            <a:r>
              <a:rPr lang="en-US" dirty="0">
                <a:ea typeface="ＭＳ Ｐゴシック" pitchFamily="34" charset="-128"/>
              </a:rPr>
              <a:t>Budget Method</a:t>
            </a:r>
          </a:p>
          <a:p>
            <a:pPr lvl="1">
              <a:defRPr/>
            </a:pPr>
            <a:r>
              <a:rPr lang="en-US" dirty="0">
                <a:ea typeface="ＭＳ Ｐゴシック" pitchFamily="34" charset="-128"/>
              </a:rPr>
              <a:t>a method that determines how much life insurance is needed based on the household</a:t>
            </a:r>
            <a:r>
              <a:rPr lang="en-US" altLang="en-US" dirty="0">
                <a:ea typeface="ＭＳ Ｐゴシック" pitchFamily="34" charset="-128"/>
              </a:rPr>
              <a:t>’</a:t>
            </a:r>
            <a:r>
              <a:rPr lang="en-US" dirty="0">
                <a:ea typeface="ＭＳ Ｐゴシック" pitchFamily="34" charset="-128"/>
              </a:rPr>
              <a:t>s future expected expenses and current financial situation</a:t>
            </a:r>
          </a:p>
          <a:p>
            <a:pPr lvl="1">
              <a:defRPr/>
            </a:pPr>
            <a:r>
              <a:rPr lang="en-US" dirty="0">
                <a:ea typeface="ＭＳ Ｐゴシック" pitchFamily="34" charset="-128"/>
              </a:rPr>
              <a:t>Provides a better estimate of necessary coverage</a:t>
            </a:r>
            <a:endParaRPr lang="en-US" dirty="0"/>
          </a:p>
        </p:txBody>
      </p:sp>
      <p:sp>
        <p:nvSpPr>
          <p:cNvPr id="5" name="Content Placeholder 4"/>
          <p:cNvSpPr>
            <a:spLocks noGrp="1"/>
          </p:cNvSpPr>
          <p:nvPr>
            <p:ph idx="13"/>
          </p:nvPr>
        </p:nvSpPr>
        <p:spPr>
          <a:xfrm>
            <a:off x="6324600" y="4343400"/>
            <a:ext cx="2362200" cy="1219201"/>
          </a:xfrm>
          <a:solidFill>
            <a:schemeClr val="bg2">
              <a:lumMod val="20000"/>
              <a:lumOff val="80000"/>
            </a:schemeClr>
          </a:solidFill>
          <a:ln>
            <a:solidFill>
              <a:schemeClr val="bg2"/>
            </a:solidFill>
          </a:ln>
        </p:spPr>
        <p:txBody>
          <a:bodyPr anchor="ctr" anchorCtr="1"/>
          <a:lstStyle/>
          <a:p>
            <a:pPr marL="0" indent="0">
              <a:buNone/>
            </a:pPr>
            <a:r>
              <a:rPr lang="en-US" altLang="en-US" sz="2000" dirty="0"/>
              <a:t>Free App: </a:t>
            </a:r>
            <a:r>
              <a:rPr lang="en-US" altLang="en-US" sz="2000" i="1" dirty="0"/>
              <a:t>LIFE Foundation Needs Calculator</a:t>
            </a:r>
            <a:endParaRPr lang="en-US" sz="2000" dirty="0"/>
          </a:p>
        </p:txBody>
      </p:sp>
    </p:spTree>
    <p:extLst>
      <p:ext uri="{BB962C8B-B14F-4D97-AF65-F5344CB8AC3E}">
        <p14:creationId xmlns:p14="http://schemas.microsoft.com/office/powerpoint/2010/main" val="9456131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Determining the Amount of Life Insurance Needed </a:t>
            </a:r>
            <a:r>
              <a:rPr lang="en-US" sz="2000" b="0" dirty="0" smtClean="0"/>
              <a:t>(3 </a:t>
            </a:r>
            <a:r>
              <a:rPr lang="en-US" sz="2000" b="0" dirty="0"/>
              <a:t>of 3)</a:t>
            </a:r>
            <a:endParaRPr lang="en-US" dirty="0"/>
          </a:p>
        </p:txBody>
      </p:sp>
      <p:sp>
        <p:nvSpPr>
          <p:cNvPr id="3" name="Content Placeholder 2"/>
          <p:cNvSpPr>
            <a:spLocks noGrp="1"/>
          </p:cNvSpPr>
          <p:nvPr>
            <p:ph idx="1"/>
          </p:nvPr>
        </p:nvSpPr>
        <p:spPr/>
        <p:txBody>
          <a:bodyPr/>
          <a:lstStyle/>
          <a:p>
            <a:pPr>
              <a:defRPr/>
            </a:pPr>
            <a:r>
              <a:rPr lang="en-US" dirty="0"/>
              <a:t>Factors to consider:</a:t>
            </a:r>
          </a:p>
          <a:p>
            <a:pPr lvl="1">
              <a:defRPr/>
            </a:pPr>
            <a:r>
              <a:rPr lang="en-US" dirty="0"/>
              <a:t>Annual living expenses </a:t>
            </a:r>
          </a:p>
          <a:p>
            <a:pPr lvl="1">
              <a:defRPr/>
            </a:pPr>
            <a:r>
              <a:rPr lang="en-US" dirty="0"/>
              <a:t>Special future expenses (tuition, etc.)</a:t>
            </a:r>
          </a:p>
          <a:p>
            <a:pPr lvl="1">
              <a:defRPr/>
            </a:pPr>
            <a:r>
              <a:rPr lang="en-US" dirty="0"/>
              <a:t>Debt</a:t>
            </a:r>
          </a:p>
          <a:p>
            <a:pPr lvl="1">
              <a:defRPr/>
            </a:pPr>
            <a:r>
              <a:rPr lang="en-US" dirty="0"/>
              <a:t>Job marketability of spouse</a:t>
            </a:r>
          </a:p>
          <a:p>
            <a:pPr lvl="1">
              <a:defRPr/>
            </a:pPr>
            <a:r>
              <a:rPr lang="en-US" dirty="0"/>
              <a:t>Value of existing savings</a:t>
            </a:r>
          </a:p>
        </p:txBody>
      </p:sp>
    </p:spTree>
    <p:extLst>
      <p:ext uri="{BB962C8B-B14F-4D97-AF65-F5344CB8AC3E}">
        <p14:creationId xmlns:p14="http://schemas.microsoft.com/office/powerpoint/2010/main" val="9456131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Determining the Amount of Life Insurance Needed Example </a:t>
            </a:r>
            <a:r>
              <a:rPr lang="en-US" sz="2000" b="0" dirty="0" smtClean="0"/>
              <a:t>(1 </a:t>
            </a:r>
            <a:r>
              <a:rPr lang="en-US" sz="2000" b="0" dirty="0"/>
              <a:t>of 2)</a:t>
            </a:r>
            <a:endParaRPr lang="en-US" dirty="0"/>
          </a:p>
        </p:txBody>
      </p:sp>
      <p:sp>
        <p:nvSpPr>
          <p:cNvPr id="3" name="Content Placeholder 2"/>
          <p:cNvSpPr>
            <a:spLocks noGrp="1"/>
          </p:cNvSpPr>
          <p:nvPr>
            <p:ph idx="1"/>
          </p:nvPr>
        </p:nvSpPr>
        <p:spPr>
          <a:xfrm>
            <a:off x="457200" y="1447800"/>
            <a:ext cx="8229600" cy="4953000"/>
          </a:xfrm>
        </p:spPr>
        <p:txBody>
          <a:bodyPr/>
          <a:lstStyle/>
          <a:p>
            <a:pPr marL="0" indent="0">
              <a:buNone/>
            </a:pPr>
            <a:r>
              <a:rPr lang="en-US" sz="1700" dirty="0"/>
              <a:t>You wish to purchase a life insurance policy that generates a pre-tax income of at least $30 000 per year at the beginning of each year for the next 20 years to cover living expenses (excluding the mortgage payment) for your spouse and two children in the event that you die. You have just enough savings to cover burial expenses, and you anticipate no unusual expenses for the household in the future.</a:t>
            </a:r>
          </a:p>
          <a:p>
            <a:pPr marL="0" indent="0">
              <a:buNone/>
            </a:pPr>
            <a:r>
              <a:rPr lang="en-US" sz="1700" dirty="0"/>
              <a:t>To determine your insurance needs, you must estimate the amount of insurance today that will cover your household’s living expenses in the future. You can use the time value of money concepts in Chapter 2 to determine the amount of funds that can provide an annuity equal to $30 000 over each of the next 20 years. First, assume that your spouse will be able to earn at least three percent annually by investing the money received from the life insurance policy. Next, estimate the present value of an annuity that can provide your household with a $30 000 annuity over 20 years if it generates an annual return of 3 percent</a:t>
            </a:r>
            <a:r>
              <a:rPr lang="en-US" sz="1700" dirty="0" smtClean="0"/>
              <a:t>:</a:t>
            </a:r>
          </a:p>
          <a:p>
            <a:pPr marL="0" indent="0">
              <a:buNone/>
            </a:pPr>
            <a:r>
              <a:rPr lang="en-US" sz="1700" dirty="0" smtClean="0"/>
              <a:t>Amount of Insurance Needed = Annuity Amount × PVIFA (</a:t>
            </a:r>
            <a:r>
              <a:rPr lang="en-US" sz="1700" i="1" dirty="0" smtClean="0"/>
              <a:t>i </a:t>
            </a:r>
            <a:r>
              <a:rPr lang="en-US" sz="1700" dirty="0" smtClean="0"/>
              <a:t>= 3%, </a:t>
            </a:r>
            <a:r>
              <a:rPr lang="en-US" sz="1700" i="1" dirty="0" smtClean="0"/>
              <a:t>n </a:t>
            </a:r>
            <a:r>
              <a:rPr lang="en-US" sz="1700" dirty="0" smtClean="0"/>
              <a:t>= 20)</a:t>
            </a:r>
          </a:p>
          <a:p>
            <a:pPr marL="0" indent="2916238">
              <a:buNone/>
            </a:pPr>
            <a:r>
              <a:rPr lang="en-US" sz="1700" dirty="0" smtClean="0"/>
              <a:t>= $30 000 × 14.878</a:t>
            </a:r>
          </a:p>
          <a:p>
            <a:pPr marL="0" indent="2916238">
              <a:buNone/>
            </a:pPr>
            <a:r>
              <a:rPr lang="en-US" sz="1700" dirty="0" smtClean="0"/>
              <a:t>= $446 340</a:t>
            </a:r>
          </a:p>
        </p:txBody>
      </p:sp>
    </p:spTree>
    <p:extLst>
      <p:ext uri="{BB962C8B-B14F-4D97-AF65-F5344CB8AC3E}">
        <p14:creationId xmlns:p14="http://schemas.microsoft.com/office/powerpoint/2010/main" val="9456131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Determining the Amount of Life Insurance Needed Example </a:t>
            </a:r>
            <a:r>
              <a:rPr lang="en-US" sz="2000" b="0" dirty="0" smtClean="0"/>
              <a:t>(2 </a:t>
            </a:r>
            <a:r>
              <a:rPr lang="en-US" sz="2000" b="0" dirty="0"/>
              <a:t>of 2)</a:t>
            </a:r>
            <a:endParaRPr lang="en-US" dirty="0"/>
          </a:p>
        </p:txBody>
      </p:sp>
      <p:sp>
        <p:nvSpPr>
          <p:cNvPr id="3" name="Content Placeholder 2"/>
          <p:cNvSpPr>
            <a:spLocks noGrp="1"/>
          </p:cNvSpPr>
          <p:nvPr>
            <p:ph idx="1"/>
          </p:nvPr>
        </p:nvSpPr>
        <p:spPr>
          <a:xfrm>
            <a:off x="457200" y="1447800"/>
            <a:ext cx="8229600" cy="4838700"/>
          </a:xfrm>
        </p:spPr>
        <p:txBody>
          <a:bodyPr/>
          <a:lstStyle/>
          <a:p>
            <a:pPr marL="0" indent="0">
              <a:spcBef>
                <a:spcPts val="600"/>
              </a:spcBef>
              <a:buNone/>
            </a:pPr>
            <a:r>
              <a:rPr lang="en-US" sz="1700" dirty="0" smtClean="0"/>
              <a:t>Since payments are required at the beginning of the year, the amount of insurance calculated above needs to be multiplied by 1.06. Therefore, the amount of insurance needed from the beginning of the year is $364 746. Based on the following additional information about your household, you then adjust the amount of insurance needed.</a:t>
            </a:r>
          </a:p>
          <a:p>
            <a:pPr>
              <a:spcBef>
                <a:spcPts val="600"/>
              </a:spcBef>
            </a:pPr>
            <a:r>
              <a:rPr lang="en-US" sz="1700" i="1" dirty="0" smtClean="0"/>
              <a:t>Special future expense</a:t>
            </a:r>
            <a:r>
              <a:rPr lang="en-US" sz="1700" dirty="0" smtClean="0"/>
              <a:t>. You also want to allocate an extra $50 000 in life insurance to pay for your two children’s college or university expenses. Although these expenses will rise in the future, the money set aside will accumulate interest over time and therefore should be sufficient.</a:t>
            </a:r>
          </a:p>
          <a:p>
            <a:pPr>
              <a:spcBef>
                <a:spcPts val="600"/>
              </a:spcBef>
            </a:pPr>
            <a:r>
              <a:rPr lang="en-US" sz="1700" i="1" dirty="0" smtClean="0"/>
              <a:t>Job training</a:t>
            </a:r>
            <a:r>
              <a:rPr lang="en-US" sz="1700" dirty="0" smtClean="0"/>
              <a:t>. You want to have additional insurance of $20 000 to ensure that your spouse can pay for job training in the event of your death. </a:t>
            </a:r>
          </a:p>
          <a:p>
            <a:pPr>
              <a:spcBef>
                <a:spcPts val="600"/>
              </a:spcBef>
            </a:pPr>
            <a:r>
              <a:rPr lang="en-US" sz="1700" i="1" dirty="0" smtClean="0"/>
              <a:t>Debt</a:t>
            </a:r>
            <a:r>
              <a:rPr lang="en-US" sz="1700" dirty="0" smtClean="0"/>
              <a:t>. You have a $250 000 mortgage and no other loans or credit card debt. You decide to increase the life insurance amount so that the mortgage can be paid off in the event of your death. Therefore, you specify an extra $250 000 in life insurance.</a:t>
            </a:r>
          </a:p>
          <a:p>
            <a:pPr marL="0" indent="0">
              <a:spcBef>
                <a:spcPts val="600"/>
              </a:spcBef>
              <a:buNone/>
            </a:pPr>
            <a:r>
              <a:rPr lang="en-US" sz="1700" dirty="0"/>
              <a:t>By summing your preferences, you determine that you need a total of $779 730 in life insurance. You round off the number and obtain quotes for a policy with coverage of $800 000</a:t>
            </a:r>
            <a:r>
              <a:rPr lang="en-US" sz="1700" dirty="0" smtClean="0"/>
              <a:t>.</a:t>
            </a:r>
          </a:p>
        </p:txBody>
      </p:sp>
    </p:spTree>
    <p:extLst>
      <p:ext uri="{BB962C8B-B14F-4D97-AF65-F5344CB8AC3E}">
        <p14:creationId xmlns:p14="http://schemas.microsoft.com/office/powerpoint/2010/main" val="3444549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077200" cy="1097280"/>
          </a:xfrm>
        </p:spPr>
        <p:txBody>
          <a:bodyPr/>
          <a:lstStyle/>
          <a:p>
            <a:r>
              <a:rPr lang="en-US" altLang="en-US" dirty="0"/>
              <a:t>Background on Health and Life Insurance </a:t>
            </a:r>
            <a:r>
              <a:rPr lang="en-US" altLang="en-US" sz="2000" b="0" dirty="0" smtClean="0"/>
              <a:t>(3 </a:t>
            </a:r>
            <a:r>
              <a:rPr lang="en-US" altLang="en-US" sz="2000" b="0" dirty="0"/>
              <a:t>of 3)</a:t>
            </a:r>
            <a:endParaRPr lang="en-US" dirty="0"/>
          </a:p>
        </p:txBody>
      </p:sp>
      <p:sp>
        <p:nvSpPr>
          <p:cNvPr id="3" name="Content Placeholder 2"/>
          <p:cNvSpPr>
            <a:spLocks noGrp="1"/>
          </p:cNvSpPr>
          <p:nvPr>
            <p:ph idx="1"/>
          </p:nvPr>
        </p:nvSpPr>
        <p:spPr/>
        <p:txBody>
          <a:bodyPr/>
          <a:lstStyle/>
          <a:p>
            <a:pPr>
              <a:defRPr/>
            </a:pPr>
            <a:r>
              <a:rPr lang="en-US" dirty="0"/>
              <a:t>Beneficiary: the named individual who receives life insurance payments upon the death of the insured</a:t>
            </a:r>
          </a:p>
          <a:p>
            <a:pPr lvl="1">
              <a:defRPr/>
            </a:pPr>
            <a:r>
              <a:rPr lang="en-US" dirty="0"/>
              <a:t>Payments are not taxed</a:t>
            </a:r>
          </a:p>
          <a:p>
            <a:pPr>
              <a:defRPr/>
            </a:pPr>
            <a:r>
              <a:rPr lang="en-US" dirty="0"/>
              <a:t>Life insured: the individual who is covered in the life insurance policy</a:t>
            </a:r>
          </a:p>
          <a:p>
            <a:pPr>
              <a:defRPr/>
            </a:pPr>
            <a:r>
              <a:rPr lang="en-US" dirty="0"/>
              <a:t>Policy owner: the individual who owns all rights and obligations to the policy</a:t>
            </a:r>
          </a:p>
        </p:txBody>
      </p:sp>
    </p:spTree>
    <p:extLst>
      <p:ext uri="{BB962C8B-B14F-4D97-AF65-F5344CB8AC3E}">
        <p14:creationId xmlns:p14="http://schemas.microsoft.com/office/powerpoint/2010/main" val="9456131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Contents of a Life Insurance </a:t>
            </a:r>
            <a:r>
              <a:rPr lang="en-US" dirty="0" smtClean="0"/>
              <a:t>Policy </a:t>
            </a:r>
            <a:r>
              <a:rPr lang="en-US" sz="2000" b="0" dirty="0" smtClean="0"/>
              <a:t>(1 of 3)</a:t>
            </a:r>
            <a:endParaRPr lang="en-US" b="0" dirty="0"/>
          </a:p>
        </p:txBody>
      </p:sp>
      <p:sp>
        <p:nvSpPr>
          <p:cNvPr id="3" name="Content Placeholder 2"/>
          <p:cNvSpPr>
            <a:spLocks noGrp="1"/>
          </p:cNvSpPr>
          <p:nvPr>
            <p:ph idx="1"/>
          </p:nvPr>
        </p:nvSpPr>
        <p:spPr/>
        <p:txBody>
          <a:bodyPr/>
          <a:lstStyle/>
          <a:p>
            <a:pPr>
              <a:defRPr/>
            </a:pPr>
            <a:r>
              <a:rPr lang="en-US" dirty="0"/>
              <a:t>Beneficiary</a:t>
            </a:r>
          </a:p>
          <a:p>
            <a:pPr lvl="1">
              <a:defRPr/>
            </a:pPr>
            <a:r>
              <a:rPr lang="en-US" dirty="0"/>
              <a:t>Name multiple beneficiaries and/or a contingent beneficiary</a:t>
            </a:r>
          </a:p>
          <a:p>
            <a:pPr lvl="1">
              <a:defRPr/>
            </a:pPr>
            <a:r>
              <a:rPr lang="en-US" dirty="0"/>
              <a:t>Change the beneficiary any time you wish</a:t>
            </a:r>
          </a:p>
          <a:p>
            <a:pPr lvl="1">
              <a:defRPr/>
            </a:pPr>
            <a:r>
              <a:rPr lang="en-US" dirty="0"/>
              <a:t>Benefits are paid to a named beneficiary directly and are not subject to probate and related expenses</a:t>
            </a:r>
          </a:p>
          <a:p>
            <a:pPr>
              <a:defRPr/>
            </a:pPr>
            <a:r>
              <a:rPr lang="en-US" dirty="0"/>
              <a:t>Grace Period</a:t>
            </a:r>
          </a:p>
          <a:p>
            <a:pPr>
              <a:defRPr/>
            </a:pPr>
            <a:r>
              <a:rPr lang="en-US" dirty="0"/>
              <a:t>Reinstatement</a:t>
            </a:r>
          </a:p>
        </p:txBody>
      </p:sp>
    </p:spTree>
    <p:extLst>
      <p:ext uri="{BB962C8B-B14F-4D97-AF65-F5344CB8AC3E}">
        <p14:creationId xmlns:p14="http://schemas.microsoft.com/office/powerpoint/2010/main" val="9456131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Contents of a Life Insurance Policy </a:t>
            </a:r>
            <a:r>
              <a:rPr lang="en-US" sz="2000" b="0" dirty="0" smtClean="0"/>
              <a:t>(2 </a:t>
            </a:r>
            <a:r>
              <a:rPr lang="en-US" sz="2000" b="0" dirty="0"/>
              <a:t>of 3)</a:t>
            </a:r>
            <a:endParaRPr lang="en-US" dirty="0"/>
          </a:p>
        </p:txBody>
      </p:sp>
      <p:sp>
        <p:nvSpPr>
          <p:cNvPr id="3" name="Content Placeholder 2"/>
          <p:cNvSpPr>
            <a:spLocks noGrp="1"/>
          </p:cNvSpPr>
          <p:nvPr>
            <p:ph idx="1"/>
          </p:nvPr>
        </p:nvSpPr>
        <p:spPr/>
        <p:txBody>
          <a:bodyPr/>
          <a:lstStyle/>
          <a:p>
            <a:pPr>
              <a:lnSpc>
                <a:spcPct val="90000"/>
              </a:lnSpc>
            </a:pPr>
            <a:r>
              <a:rPr lang="en-US" sz="2600" dirty="0">
                <a:ea typeface="ＭＳ Ｐゴシック" pitchFamily="34" charset="-128"/>
              </a:rPr>
              <a:t>Living Benefits- benefits that allow the policyholder to receive a portion of death benefits prior to death</a:t>
            </a:r>
          </a:p>
          <a:p>
            <a:pPr>
              <a:lnSpc>
                <a:spcPct val="90000"/>
              </a:lnSpc>
            </a:pPr>
            <a:r>
              <a:rPr lang="en-US" sz="2600" dirty="0">
                <a:ea typeface="ＭＳ Ｐゴシック" pitchFamily="34" charset="-128"/>
              </a:rPr>
              <a:t>Premium Schedule</a:t>
            </a:r>
          </a:p>
          <a:p>
            <a:pPr>
              <a:lnSpc>
                <a:spcPct val="90000"/>
              </a:lnSpc>
            </a:pPr>
            <a:r>
              <a:rPr lang="en-US" sz="2600" dirty="0">
                <a:ea typeface="ＭＳ Ｐゴシック" pitchFamily="34" charset="-128"/>
              </a:rPr>
              <a:t>Loans- you can borrow cash from a policy that accumulates cash value</a:t>
            </a:r>
          </a:p>
          <a:p>
            <a:pPr>
              <a:lnSpc>
                <a:spcPct val="90000"/>
              </a:lnSpc>
            </a:pPr>
            <a:r>
              <a:rPr lang="en-US" sz="2600" dirty="0">
                <a:ea typeface="ＭＳ Ｐゴシック" pitchFamily="34" charset="-128"/>
              </a:rPr>
              <a:t>Suicide Clause- benefits are not payable if the policy owner commits suicide within two years of the policy</a:t>
            </a:r>
            <a:r>
              <a:rPr lang="en-US" altLang="en-US" sz="2600" dirty="0">
                <a:ea typeface="ＭＳ Ｐゴシック" pitchFamily="34" charset="-128"/>
              </a:rPr>
              <a:t>’</a:t>
            </a:r>
            <a:r>
              <a:rPr lang="en-US" sz="2600" dirty="0">
                <a:ea typeface="ＭＳ Ｐゴシック" pitchFamily="34" charset="-128"/>
              </a:rPr>
              <a:t>s effective date</a:t>
            </a:r>
          </a:p>
          <a:p>
            <a:pPr>
              <a:lnSpc>
                <a:spcPct val="90000"/>
              </a:lnSpc>
            </a:pPr>
            <a:r>
              <a:rPr lang="en-US" sz="2600" dirty="0">
                <a:ea typeface="ＭＳ Ｐゴシック" pitchFamily="34" charset="-128"/>
              </a:rPr>
              <a:t>Incontestability Date</a:t>
            </a:r>
          </a:p>
          <a:p>
            <a:pPr>
              <a:lnSpc>
                <a:spcPct val="90000"/>
              </a:lnSpc>
            </a:pPr>
            <a:r>
              <a:rPr lang="en-US" sz="2600" dirty="0">
                <a:ea typeface="ＭＳ Ｐゴシック" pitchFamily="34" charset="-128"/>
              </a:rPr>
              <a:t>Misstatement of Age or </a:t>
            </a:r>
            <a:r>
              <a:rPr lang="en-US" sz="2600" dirty="0" smtClean="0">
                <a:ea typeface="ＭＳ Ｐゴシック" pitchFamily="34" charset="-128"/>
              </a:rPr>
              <a:t>Sex</a:t>
            </a:r>
            <a:endParaRPr lang="en-US" sz="2600" dirty="0">
              <a:ea typeface="ＭＳ Ｐゴシック" pitchFamily="34" charset="-128"/>
            </a:endParaRPr>
          </a:p>
        </p:txBody>
      </p:sp>
    </p:spTree>
    <p:extLst>
      <p:ext uri="{BB962C8B-B14F-4D97-AF65-F5344CB8AC3E}">
        <p14:creationId xmlns:p14="http://schemas.microsoft.com/office/powerpoint/2010/main" val="9456131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Contents of a Life Insurance Policy </a:t>
            </a:r>
            <a:r>
              <a:rPr lang="en-US" sz="2000" b="0" dirty="0" smtClean="0"/>
              <a:t>(3 </a:t>
            </a:r>
            <a:r>
              <a:rPr lang="en-US" sz="2000" b="0" dirty="0"/>
              <a:t>of 3)</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Renewability and Conversion Options</a:t>
            </a:r>
          </a:p>
          <a:p>
            <a:r>
              <a:rPr lang="en-US" dirty="0">
                <a:ea typeface="ＭＳ Ｐゴシック" pitchFamily="34" charset="-128"/>
              </a:rPr>
              <a:t>Riders- options that allow you to customize a life insurance policy to your specific needs:</a:t>
            </a:r>
            <a:endParaRPr lang="en-US" b="1" dirty="0">
              <a:solidFill>
                <a:srgbClr val="00B050"/>
              </a:solidFill>
              <a:ea typeface="ＭＳ Ｐゴシック" pitchFamily="34" charset="-128"/>
            </a:endParaRPr>
          </a:p>
          <a:p>
            <a:pPr lvl="1"/>
            <a:r>
              <a:rPr lang="en-US" dirty="0">
                <a:ea typeface="ＭＳ Ｐゴシック" pitchFamily="34" charset="-128"/>
              </a:rPr>
              <a:t>Waiver of Premium (for disability)</a:t>
            </a:r>
          </a:p>
          <a:p>
            <a:pPr lvl="1"/>
            <a:r>
              <a:rPr lang="en-US" dirty="0">
                <a:ea typeface="ＭＳ Ｐゴシック" pitchFamily="34" charset="-128"/>
              </a:rPr>
              <a:t>Guaranteed Insurability</a:t>
            </a:r>
          </a:p>
          <a:p>
            <a:pPr lvl="1"/>
            <a:r>
              <a:rPr lang="en-US" dirty="0">
                <a:ea typeface="ＭＳ Ｐゴシック" pitchFamily="34" charset="-128"/>
              </a:rPr>
              <a:t>Accidental Death (benefit usually doubled)</a:t>
            </a:r>
          </a:p>
          <a:p>
            <a:pPr lvl="1"/>
            <a:r>
              <a:rPr lang="en-US" dirty="0">
                <a:ea typeface="ＭＳ Ｐゴシック" pitchFamily="34" charset="-128"/>
              </a:rPr>
              <a:t>Child Term Coverage</a:t>
            </a:r>
          </a:p>
          <a:p>
            <a:pPr lvl="1"/>
            <a:r>
              <a:rPr lang="en-US" dirty="0">
                <a:ea typeface="ＭＳ Ｐゴシック" pitchFamily="34" charset="-128"/>
              </a:rPr>
              <a:t>Term insurance coverage</a:t>
            </a:r>
            <a:endParaRPr lang="en-US" dirty="0"/>
          </a:p>
        </p:txBody>
      </p:sp>
    </p:spTree>
    <p:extLst>
      <p:ext uri="{BB962C8B-B14F-4D97-AF65-F5344CB8AC3E}">
        <p14:creationId xmlns:p14="http://schemas.microsoft.com/office/powerpoint/2010/main" val="9456131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458200" cy="1097280"/>
          </a:xfrm>
        </p:spPr>
        <p:txBody>
          <a:bodyPr/>
          <a:lstStyle/>
          <a:p>
            <a:r>
              <a:rPr lang="en-US" dirty="0"/>
              <a:t>Contents of a Life Insurance Policy Example</a:t>
            </a:r>
          </a:p>
        </p:txBody>
      </p:sp>
      <p:sp>
        <p:nvSpPr>
          <p:cNvPr id="3" name="Content Placeholder 2"/>
          <p:cNvSpPr>
            <a:spLocks noGrp="1"/>
          </p:cNvSpPr>
          <p:nvPr>
            <p:ph idx="1"/>
          </p:nvPr>
        </p:nvSpPr>
        <p:spPr/>
        <p:txBody>
          <a:bodyPr/>
          <a:lstStyle/>
          <a:p>
            <a:pPr marL="0" indent="0">
              <a:buNone/>
            </a:pPr>
            <a:r>
              <a:rPr lang="en-US" sz="1800" dirty="0"/>
              <a:t>The </a:t>
            </a:r>
            <a:r>
              <a:rPr lang="en-US" sz="1800" dirty="0" err="1"/>
              <a:t>Cheungs</a:t>
            </a:r>
            <a:r>
              <a:rPr lang="en-US" sz="1800" dirty="0"/>
              <a:t> determine that they need $500 000 of life insurance. They would prefer to purchase whole life insurance so that they will be able to build cash value inside their policy. However, the premium for $500 000 of whole life insurance is more than they can afford to pay. To meet their budget, the </a:t>
            </a:r>
            <a:r>
              <a:rPr lang="en-US" sz="1800" dirty="0" err="1"/>
              <a:t>Cheungs</a:t>
            </a:r>
            <a:r>
              <a:rPr lang="en-US" sz="1800" dirty="0"/>
              <a:t> decide to purchase $150 000 of whole life insurance with a $350 000 Term10 rider. This alternative meets both their budget and their life insurance needs. After 10 years, the </a:t>
            </a:r>
            <a:r>
              <a:rPr lang="en-US" sz="1800" dirty="0" err="1"/>
              <a:t>Cheungs</a:t>
            </a:r>
            <a:r>
              <a:rPr lang="en-US" sz="1800" dirty="0"/>
              <a:t> can renew their Term10 rider or let it expire.</a:t>
            </a:r>
          </a:p>
          <a:p>
            <a:pPr marL="0" indent="0">
              <a:buNone/>
            </a:pPr>
            <a:r>
              <a:rPr lang="en-US" sz="1800" dirty="0"/>
              <a:t>Riders provide benefits that may be of value to you. However, you should first determine the amount of coverage you need and the type of policy that will provide this level of coverage within your budget. In the example above, assume that the </a:t>
            </a:r>
            <a:r>
              <a:rPr lang="en-US" sz="1800" dirty="0" err="1"/>
              <a:t>Cheungs</a:t>
            </a:r>
            <a:r>
              <a:rPr lang="en-US" sz="1800" dirty="0"/>
              <a:t> cannot afford a $150 000 whole life insurance policy with a $350 000 Term10 rider. Although they would prefer to purchase whole life insurance, their need for $500 000 of affordable insurance is more important. They should look at options that meet this need. Riders should be considered only once the insurance goal is accomplished and if you have money left in your budget.</a:t>
            </a:r>
          </a:p>
          <a:p>
            <a:endParaRPr lang="en-US" sz="1800" dirty="0"/>
          </a:p>
        </p:txBody>
      </p:sp>
    </p:spTree>
    <p:extLst>
      <p:ext uri="{BB962C8B-B14F-4D97-AF65-F5344CB8AC3E}">
        <p14:creationId xmlns:p14="http://schemas.microsoft.com/office/powerpoint/2010/main" val="945613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Canada</a:t>
            </a:r>
            <a:r>
              <a:rPr lang="en-US" altLang="en-US" dirty="0"/>
              <a:t>’</a:t>
            </a:r>
            <a:r>
              <a:rPr lang="en-US" dirty="0"/>
              <a:t>s HealthCare </a:t>
            </a:r>
            <a:r>
              <a:rPr lang="en-US" dirty="0" smtClean="0"/>
              <a:t>System </a:t>
            </a:r>
            <a:r>
              <a:rPr lang="en-US" sz="2000" b="0" dirty="0" smtClean="0"/>
              <a:t>(1 of 2)</a:t>
            </a:r>
            <a:endParaRPr lang="en-US" b="0" dirty="0"/>
          </a:p>
        </p:txBody>
      </p:sp>
      <p:sp>
        <p:nvSpPr>
          <p:cNvPr id="3" name="Content Placeholder 2"/>
          <p:cNvSpPr>
            <a:spLocks noGrp="1"/>
          </p:cNvSpPr>
          <p:nvPr>
            <p:ph idx="1"/>
          </p:nvPr>
        </p:nvSpPr>
        <p:spPr/>
        <p:txBody>
          <a:bodyPr/>
          <a:lstStyle/>
          <a:p>
            <a:r>
              <a:rPr lang="en-US" dirty="0">
                <a:ea typeface="ＭＳ Ｐゴシック" pitchFamily="34" charset="-128"/>
              </a:rPr>
              <a:t>Federal, provincial, and territorial governments assume various roles and responsibilities</a:t>
            </a:r>
          </a:p>
          <a:p>
            <a:r>
              <a:rPr lang="en-US" dirty="0">
                <a:ea typeface="ＭＳ Ｐゴシック" pitchFamily="34" charset="-128"/>
              </a:rPr>
              <a:t>Role of the federal government- provide coverage on the basis of need, not the ability to pay. Canada Health Act principles:</a:t>
            </a:r>
          </a:p>
          <a:p>
            <a:pPr lvl="1"/>
            <a:r>
              <a:rPr lang="en-US" dirty="0">
                <a:ea typeface="ＭＳ Ｐゴシック" pitchFamily="34" charset="-128"/>
              </a:rPr>
              <a:t>Public administration</a:t>
            </a:r>
          </a:p>
          <a:p>
            <a:pPr lvl="1"/>
            <a:r>
              <a:rPr lang="en-US" dirty="0">
                <a:ea typeface="ＭＳ Ｐゴシック" pitchFamily="34" charset="-128"/>
              </a:rPr>
              <a:t>Comprehensive</a:t>
            </a:r>
          </a:p>
          <a:p>
            <a:pPr lvl="1"/>
            <a:r>
              <a:rPr lang="en-US" dirty="0">
                <a:ea typeface="ＭＳ Ｐゴシック" pitchFamily="34" charset="-128"/>
              </a:rPr>
              <a:t>Universality</a:t>
            </a:r>
          </a:p>
          <a:p>
            <a:pPr lvl="1"/>
            <a:r>
              <a:rPr lang="en-US" dirty="0">
                <a:ea typeface="ＭＳ Ｐゴシック" pitchFamily="34" charset="-128"/>
              </a:rPr>
              <a:t>Portability</a:t>
            </a:r>
          </a:p>
          <a:p>
            <a:pPr lvl="1"/>
            <a:r>
              <a:rPr lang="en-US" dirty="0">
                <a:ea typeface="ＭＳ Ｐゴシック" pitchFamily="34" charset="-128"/>
              </a:rPr>
              <a:t>Accessibility</a:t>
            </a:r>
            <a:endParaRPr lang="en-US" dirty="0"/>
          </a:p>
        </p:txBody>
      </p:sp>
    </p:spTree>
    <p:extLst>
      <p:ext uri="{BB962C8B-B14F-4D97-AF65-F5344CB8AC3E}">
        <p14:creationId xmlns:p14="http://schemas.microsoft.com/office/powerpoint/2010/main" val="945613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Canada</a:t>
            </a:r>
            <a:r>
              <a:rPr lang="en-US" altLang="en-US" dirty="0"/>
              <a:t>’</a:t>
            </a:r>
            <a:r>
              <a:rPr lang="en-US" dirty="0"/>
              <a:t>s HealthCare System </a:t>
            </a:r>
            <a:r>
              <a:rPr lang="en-US" sz="2000" b="0" dirty="0" smtClean="0"/>
              <a:t>(2 </a:t>
            </a:r>
            <a:r>
              <a:rPr lang="en-US" sz="2000" b="0" dirty="0"/>
              <a:t>of 2)</a:t>
            </a:r>
            <a:endParaRPr lang="en-US" dirty="0"/>
          </a:p>
        </p:txBody>
      </p:sp>
      <p:sp>
        <p:nvSpPr>
          <p:cNvPr id="3" name="Content Placeholder 2"/>
          <p:cNvSpPr>
            <a:spLocks noGrp="1"/>
          </p:cNvSpPr>
          <p:nvPr>
            <p:ph idx="1"/>
          </p:nvPr>
        </p:nvSpPr>
        <p:spPr>
          <a:xfrm>
            <a:off x="457200" y="1600200"/>
            <a:ext cx="8229600" cy="4648200"/>
          </a:xfrm>
        </p:spPr>
        <p:txBody>
          <a:bodyPr/>
          <a:lstStyle/>
          <a:p>
            <a:pPr>
              <a:lnSpc>
                <a:spcPct val="90000"/>
              </a:lnSpc>
            </a:pPr>
            <a:r>
              <a:rPr lang="en-US" dirty="0">
                <a:ea typeface="ＭＳ Ｐゴシック" pitchFamily="34" charset="-128"/>
              </a:rPr>
              <a:t>Canada Health: transfer of money to the provinces and territories, providing them with cash payments and tax transfers in support of health care</a:t>
            </a:r>
          </a:p>
          <a:p>
            <a:pPr>
              <a:lnSpc>
                <a:spcPct val="90000"/>
              </a:lnSpc>
            </a:pPr>
            <a:r>
              <a:rPr lang="en-US" dirty="0">
                <a:ea typeface="ＭＳ Ｐゴシック" pitchFamily="34" charset="-128"/>
              </a:rPr>
              <a:t>Role of the Provincial and Territorial Governments</a:t>
            </a:r>
          </a:p>
          <a:p>
            <a:pPr lvl="1">
              <a:lnSpc>
                <a:spcPct val="90000"/>
              </a:lnSpc>
            </a:pPr>
            <a:r>
              <a:rPr lang="en-US" dirty="0">
                <a:ea typeface="ＭＳ Ｐゴシック" pitchFamily="34" charset="-128"/>
              </a:rPr>
              <a:t>administer and deliver insured health care services</a:t>
            </a:r>
          </a:p>
          <a:p>
            <a:pPr lvl="1">
              <a:lnSpc>
                <a:spcPct val="90000"/>
              </a:lnSpc>
            </a:pPr>
            <a:r>
              <a:rPr lang="en-US" dirty="0">
                <a:ea typeface="ＭＳ Ｐゴシック" pitchFamily="34" charset="-128"/>
              </a:rPr>
              <a:t>supplement benefits for certain groups (e.g. seniors, children, social assistance recipients)</a:t>
            </a:r>
          </a:p>
          <a:p>
            <a:pPr lvl="1">
              <a:lnSpc>
                <a:spcPct val="90000"/>
              </a:lnSpc>
            </a:pPr>
            <a:r>
              <a:rPr lang="en-US" dirty="0">
                <a:ea typeface="ＭＳ Ｐゴシック" pitchFamily="34" charset="-128"/>
              </a:rPr>
              <a:t>Supplementary benefits may include drugs prescribed outside hospitals, ambulance costs, hearing aids, vision care, medical equipment and appliances, home care and nursing, and services of other health professionals</a:t>
            </a:r>
            <a:endParaRPr lang="en-US" dirty="0"/>
          </a:p>
        </p:txBody>
      </p:sp>
    </p:spTree>
    <p:extLst>
      <p:ext uri="{BB962C8B-B14F-4D97-AF65-F5344CB8AC3E}">
        <p14:creationId xmlns:p14="http://schemas.microsoft.com/office/powerpoint/2010/main" val="945613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Private Health Insurance</a:t>
            </a:r>
          </a:p>
        </p:txBody>
      </p:sp>
      <p:sp>
        <p:nvSpPr>
          <p:cNvPr id="3" name="Content Placeholder 2"/>
          <p:cNvSpPr>
            <a:spLocks noGrp="1"/>
          </p:cNvSpPr>
          <p:nvPr>
            <p:ph idx="1"/>
          </p:nvPr>
        </p:nvSpPr>
        <p:spPr/>
        <p:txBody>
          <a:bodyPr/>
          <a:lstStyle/>
          <a:p>
            <a:pPr>
              <a:defRPr/>
            </a:pPr>
            <a:r>
              <a:rPr lang="en-US" dirty="0"/>
              <a:t>Provides additional medical coverage through either group or individual supplementary health insurance plans</a:t>
            </a:r>
          </a:p>
          <a:p>
            <a:pPr>
              <a:defRPr/>
            </a:pPr>
            <a:r>
              <a:rPr lang="en-US" dirty="0"/>
              <a:t>Provides coverage for individuals who may not otherwise be insurable through a group plan and/or have insufficient coverage through their province or territory</a:t>
            </a:r>
          </a:p>
        </p:txBody>
      </p:sp>
    </p:spTree>
    <p:extLst>
      <p:ext uri="{BB962C8B-B14F-4D97-AF65-F5344CB8AC3E}">
        <p14:creationId xmlns:p14="http://schemas.microsoft.com/office/powerpoint/2010/main" val="945613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Health Insurance</a:t>
            </a:r>
          </a:p>
        </p:txBody>
      </p:sp>
      <p:sp>
        <p:nvSpPr>
          <p:cNvPr id="3" name="Content Placeholder 2"/>
          <p:cNvSpPr>
            <a:spLocks noGrp="1"/>
          </p:cNvSpPr>
          <p:nvPr>
            <p:ph idx="1"/>
          </p:nvPr>
        </p:nvSpPr>
        <p:spPr/>
        <p:txBody>
          <a:bodyPr/>
          <a:lstStyle/>
          <a:p>
            <a:pPr>
              <a:defRPr/>
            </a:pPr>
            <a:r>
              <a:rPr lang="en-US" dirty="0"/>
              <a:t>Employee perspective: </a:t>
            </a:r>
          </a:p>
          <a:p>
            <a:pPr lvl="1">
              <a:defRPr/>
            </a:pPr>
            <a:r>
              <a:rPr lang="en-US" dirty="0"/>
              <a:t>provides added protection beyond what is available from government plans,</a:t>
            </a:r>
          </a:p>
          <a:p>
            <a:pPr lvl="1">
              <a:defRPr/>
            </a:pPr>
            <a:r>
              <a:rPr lang="en-US" dirty="0"/>
              <a:t>saves money on provincial premiums or the cost of having to purchase individual insurance</a:t>
            </a:r>
          </a:p>
          <a:p>
            <a:pPr>
              <a:defRPr/>
            </a:pPr>
            <a:r>
              <a:rPr lang="en-US" dirty="0"/>
              <a:t>Employer perspective: </a:t>
            </a:r>
          </a:p>
          <a:p>
            <a:pPr lvl="1">
              <a:defRPr/>
            </a:pPr>
            <a:r>
              <a:rPr lang="en-US" dirty="0"/>
              <a:t>Write off premiums as business expenses</a:t>
            </a:r>
          </a:p>
          <a:p>
            <a:pPr lvl="1">
              <a:defRPr/>
            </a:pPr>
            <a:r>
              <a:rPr lang="en-US" dirty="0"/>
              <a:t>Encourages loyalty and trust among employees</a:t>
            </a:r>
          </a:p>
          <a:p>
            <a:pPr lvl="1">
              <a:defRPr/>
            </a:pPr>
            <a:r>
              <a:rPr lang="en-US" dirty="0"/>
              <a:t>Enables better staff retention</a:t>
            </a:r>
          </a:p>
          <a:p>
            <a:pPr lvl="1">
              <a:defRPr/>
            </a:pPr>
            <a:r>
              <a:rPr lang="en-US" dirty="0"/>
              <a:t>Keeps workforce healthy and productive</a:t>
            </a:r>
          </a:p>
        </p:txBody>
      </p:sp>
    </p:spTree>
    <p:extLst>
      <p:ext uri="{BB962C8B-B14F-4D97-AF65-F5344CB8AC3E}">
        <p14:creationId xmlns:p14="http://schemas.microsoft.com/office/powerpoint/2010/main" val="945613123"/>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7648</TotalTime>
  <Words>4350</Words>
  <Application>Microsoft Office PowerPoint</Application>
  <PresentationFormat>On-screen Show (4:3)</PresentationFormat>
  <Paragraphs>314</Paragraphs>
  <Slides>53</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53</vt:i4>
      </vt:variant>
    </vt:vector>
  </HeadingPairs>
  <TitlesOfParts>
    <vt:vector size="64" baseType="lpstr">
      <vt:lpstr>ＭＳ Ｐゴシック</vt:lpstr>
      <vt:lpstr>UniversLTPro-55Roman</vt:lpstr>
      <vt:lpstr>UniversLTPro-65Bold</vt:lpstr>
      <vt:lpstr>UniversLTStd-BoldCn</vt:lpstr>
      <vt:lpstr>UniversLTStd-Cn</vt:lpstr>
      <vt:lpstr>Arial</vt:lpstr>
      <vt:lpstr>Calibri</vt:lpstr>
      <vt:lpstr>Times New Roman</vt:lpstr>
      <vt:lpstr>Verdana</vt:lpstr>
      <vt:lpstr>Wingdings</vt:lpstr>
      <vt:lpstr>508 Lecture</vt:lpstr>
      <vt:lpstr>Personal Finance</vt:lpstr>
      <vt:lpstr>Chapter Objectives</vt:lpstr>
      <vt:lpstr>Background on Health and Life Insurance (1 of 3)</vt:lpstr>
      <vt:lpstr>Background on Health and Life Insurance (2 of 3)</vt:lpstr>
      <vt:lpstr>Background on Health and Life Insurance (3 of 3)</vt:lpstr>
      <vt:lpstr>Canada’s HealthCare System (1 of 2)</vt:lpstr>
      <vt:lpstr>Canada’s HealthCare System (2 of 2)</vt:lpstr>
      <vt:lpstr>Role of Private Health Insurance</vt:lpstr>
      <vt:lpstr>Group Health Insurance</vt:lpstr>
      <vt:lpstr>Group Health Insurance Benefits (1 of 2)</vt:lpstr>
      <vt:lpstr>Group Health Insurance Benefits (2 of 2)</vt:lpstr>
      <vt:lpstr>Individual Health Insurance</vt:lpstr>
      <vt:lpstr>Disability Facts (1 of 2)</vt:lpstr>
      <vt:lpstr>Disability Facts (2 of 2)</vt:lpstr>
      <vt:lpstr>Sources of Disability Insurance (1 of 2)</vt:lpstr>
      <vt:lpstr>Sources of Disability Insurance (2 of 2)</vt:lpstr>
      <vt:lpstr>Individual Disability Insurance</vt:lpstr>
      <vt:lpstr>Disability Insurance Provisions</vt:lpstr>
      <vt:lpstr>Critical Illness Insurance (1 of 2)</vt:lpstr>
      <vt:lpstr>Critical Illness Insurance (2 of 2)</vt:lpstr>
      <vt:lpstr>Long-term Care Insurance (1 of 2)</vt:lpstr>
      <vt:lpstr>Long-term Care Insurance Provisions</vt:lpstr>
      <vt:lpstr>Long-term Care Insurance (2 of 2)</vt:lpstr>
      <vt:lpstr>Life Insurance</vt:lpstr>
      <vt:lpstr>Term Insurance</vt:lpstr>
      <vt:lpstr>Why Premiums for Term Insurance Vary</vt:lpstr>
      <vt:lpstr>Life Insurance Example</vt:lpstr>
      <vt:lpstr>Focus on Ethics: Applying for Life Insurance</vt:lpstr>
      <vt:lpstr>Creditor Insurance</vt:lpstr>
      <vt:lpstr>Credit Insurance vs. Personal Term Insurance</vt:lpstr>
      <vt:lpstr>Group Term Insurance</vt:lpstr>
      <vt:lpstr>Permanent Insurance</vt:lpstr>
      <vt:lpstr>Whole Life Insurance (1 of 2)</vt:lpstr>
      <vt:lpstr>Whole Life Insurance (2 of 2)</vt:lpstr>
      <vt:lpstr>Universal Life Insurance</vt:lpstr>
      <vt:lpstr>Similarities and Differences between Whole Life and Universal Life (1 of 2)</vt:lpstr>
      <vt:lpstr>Similarities and Differences between Whole Life and Universal Life (2 of 2)</vt:lpstr>
      <vt:lpstr>Non-forfeiture Options</vt:lpstr>
      <vt:lpstr>Term to 100 Insurance</vt:lpstr>
      <vt:lpstr>Classifying Life Insurance</vt:lpstr>
      <vt:lpstr>Comparison of Life Insurance Premiums</vt:lpstr>
      <vt:lpstr>Relative Costs of Life Insurance</vt:lpstr>
      <vt:lpstr>Determining the Amount of Life Insurance Needed (1 of 3)</vt:lpstr>
      <vt:lpstr>Determining the Amount of Life Insurance Needed Example (1 of 2)</vt:lpstr>
      <vt:lpstr>Determining the Amount of Life Insurance Needed Example (2 of 2)</vt:lpstr>
      <vt:lpstr>Determining the Amount of Life Insurance Needed (2 of 3)</vt:lpstr>
      <vt:lpstr>Determining the Amount of Life Insurance Needed (3 of 3)</vt:lpstr>
      <vt:lpstr>Determining the Amount of Life Insurance Needed Example (1 of 2)</vt:lpstr>
      <vt:lpstr>Determining the Amount of Life Insurance Needed Example (2 of 2)</vt:lpstr>
      <vt:lpstr>Contents of a Life Insurance Policy (1 of 3)</vt:lpstr>
      <vt:lpstr>Contents of a Life Insurance Policy (2 of 3)</vt:lpstr>
      <vt:lpstr>Contents of a Life Insurance Policy (3 of 3)</vt:lpstr>
      <vt:lpstr>Contents of a Life Insurance Policy Example</vt:lpstr>
    </vt:vector>
  </TitlesOfParts>
  <Manager/>
  <Company>Pearson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Finance, Fourth Canadian Edition</dc:title>
  <dc:subject>Finance</dc:subject>
  <dc:creator>Jeff Madura and Hardeep Singh Gill</dc:creator>
  <cp:keywords>Finance</cp:keywords>
  <dc:description/>
  <cp:lastModifiedBy>setup</cp:lastModifiedBy>
  <cp:revision>602</cp:revision>
  <dcterms:created xsi:type="dcterms:W3CDTF">2014-07-14T20:04:21Z</dcterms:created>
  <dcterms:modified xsi:type="dcterms:W3CDTF">2018-11-29T20:03:54Z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