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handoutMasterIdLst>
    <p:handoutMasterId r:id="rId75"/>
  </p:handoutMasterIdLst>
  <p:sldIdLst>
    <p:sldId id="259" r:id="rId2"/>
    <p:sldId id="260" r:id="rId3"/>
    <p:sldId id="317" r:id="rId4"/>
    <p:sldId id="318" r:id="rId5"/>
    <p:sldId id="319" r:id="rId6"/>
    <p:sldId id="320" r:id="rId7"/>
    <p:sldId id="321" r:id="rId8"/>
    <p:sldId id="323" r:id="rId9"/>
    <p:sldId id="324" r:id="rId10"/>
    <p:sldId id="325" r:id="rId11"/>
    <p:sldId id="326" r:id="rId12"/>
    <p:sldId id="261" r:id="rId13"/>
    <p:sldId id="262" r:id="rId14"/>
    <p:sldId id="263" r:id="rId15"/>
    <p:sldId id="264" r:id="rId16"/>
    <p:sldId id="265" r:id="rId17"/>
    <p:sldId id="266" r:id="rId18"/>
    <p:sldId id="267" r:id="rId19"/>
    <p:sldId id="332" r:id="rId20"/>
    <p:sldId id="268" r:id="rId21"/>
    <p:sldId id="269" r:id="rId22"/>
    <p:sldId id="311" r:id="rId23"/>
    <p:sldId id="270" r:id="rId24"/>
    <p:sldId id="271" r:id="rId25"/>
    <p:sldId id="272" r:id="rId26"/>
    <p:sldId id="273" r:id="rId27"/>
    <p:sldId id="274" r:id="rId28"/>
    <p:sldId id="275" r:id="rId29"/>
    <p:sldId id="315" r:id="rId30"/>
    <p:sldId id="329" r:id="rId31"/>
    <p:sldId id="328" r:id="rId32"/>
    <p:sldId id="276" r:id="rId33"/>
    <p:sldId id="277" r:id="rId34"/>
    <p:sldId id="278" r:id="rId35"/>
    <p:sldId id="279" r:id="rId36"/>
    <p:sldId id="280" r:id="rId37"/>
    <p:sldId id="281" r:id="rId38"/>
    <p:sldId id="282" r:id="rId39"/>
    <p:sldId id="283" r:id="rId40"/>
    <p:sldId id="284" r:id="rId41"/>
    <p:sldId id="285" r:id="rId42"/>
    <p:sldId id="286" r:id="rId43"/>
    <p:sldId id="312" r:id="rId44"/>
    <p:sldId id="313" r:id="rId45"/>
    <p:sldId id="287" r:id="rId46"/>
    <p:sldId id="288" r:id="rId47"/>
    <p:sldId id="289" r:id="rId48"/>
    <p:sldId id="290" r:id="rId49"/>
    <p:sldId id="291" r:id="rId50"/>
    <p:sldId id="292" r:id="rId51"/>
    <p:sldId id="293" r:id="rId52"/>
    <p:sldId id="294" r:id="rId53"/>
    <p:sldId id="314" r:id="rId54"/>
    <p:sldId id="295" r:id="rId55"/>
    <p:sldId id="296" r:id="rId56"/>
    <p:sldId id="297" r:id="rId57"/>
    <p:sldId id="298" r:id="rId58"/>
    <p:sldId id="299" r:id="rId59"/>
    <p:sldId id="300" r:id="rId60"/>
    <p:sldId id="301" r:id="rId61"/>
    <p:sldId id="302" r:id="rId62"/>
    <p:sldId id="303" r:id="rId63"/>
    <p:sldId id="304" r:id="rId64"/>
    <p:sldId id="305" r:id="rId65"/>
    <p:sldId id="306" r:id="rId66"/>
    <p:sldId id="307" r:id="rId67"/>
    <p:sldId id="308" r:id="rId68"/>
    <p:sldId id="309" r:id="rId69"/>
    <p:sldId id="310" r:id="rId70"/>
    <p:sldId id="327" r:id="rId71"/>
    <p:sldId id="330" r:id="rId72"/>
    <p:sldId id="331" r:id="rId7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8" autoAdjust="0"/>
    <p:restoredTop sz="85797"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1438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Auto</a:t>
            </a:r>
            <a:r>
              <a:rPr lang="en-US" baseline="0"/>
              <a:t> Insurance Premium, 2018</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'Ch8'!$A$2:$A$11</c:f>
              <c:strCache>
                <c:ptCount val="10"/>
                <c:pt idx="0">
                  <c:v>Quebec</c:v>
                </c:pt>
                <c:pt idx="1">
                  <c:v>Prince Edward Island</c:v>
                </c:pt>
                <c:pt idx="2">
                  <c:v>New Brunswick</c:v>
                </c:pt>
                <c:pt idx="3">
                  <c:v>Nova Scotia</c:v>
                </c:pt>
                <c:pt idx="4">
                  <c:v>Saskatchewan</c:v>
                </c:pt>
                <c:pt idx="5">
                  <c:v>Manitoba</c:v>
                </c:pt>
                <c:pt idx="6">
                  <c:v>Newfoundland &amp; Labrador</c:v>
                </c:pt>
                <c:pt idx="7">
                  <c:v>Alberta</c:v>
                </c:pt>
                <c:pt idx="8">
                  <c:v>Ontario</c:v>
                </c:pt>
                <c:pt idx="9">
                  <c:v>British Columbia</c:v>
                </c:pt>
              </c:strCache>
            </c:strRef>
          </c:cat>
          <c:val>
            <c:numRef>
              <c:f>'Ch8'!$B$2:$B$11</c:f>
              <c:numCache>
                <c:formatCode>General</c:formatCode>
                <c:ptCount val="10"/>
                <c:pt idx="0">
                  <c:v>642</c:v>
                </c:pt>
                <c:pt idx="1">
                  <c:v>796</c:v>
                </c:pt>
                <c:pt idx="2">
                  <c:v>819</c:v>
                </c:pt>
                <c:pt idx="3">
                  <c:v>842</c:v>
                </c:pt>
                <c:pt idx="4">
                  <c:v>936</c:v>
                </c:pt>
                <c:pt idx="5" formatCode="#,##0">
                  <c:v>1080</c:v>
                </c:pt>
                <c:pt idx="6" formatCode="#,##0">
                  <c:v>1132</c:v>
                </c:pt>
                <c:pt idx="7" formatCode="#,##0">
                  <c:v>1251</c:v>
                </c:pt>
                <c:pt idx="8" formatCode="#,##0">
                  <c:v>1445</c:v>
                </c:pt>
                <c:pt idx="9" formatCode="#,##0">
                  <c:v>1680</c:v>
                </c:pt>
              </c:numCache>
            </c:numRef>
          </c:val>
          <c:extLst>
            <c:ext xmlns:c16="http://schemas.microsoft.com/office/drawing/2014/chart" uri="{C3380CC4-5D6E-409C-BE32-E72D297353CC}">
              <c16:uniqueId val="{00000000-D7C5-4F53-B59D-84393BA60D67}"/>
            </c:ext>
          </c:extLst>
        </c:ser>
        <c:dLbls>
          <c:showLegendKey val="0"/>
          <c:showVal val="0"/>
          <c:showCatName val="0"/>
          <c:showSerName val="0"/>
          <c:showPercent val="0"/>
          <c:showBubbleSize val="0"/>
        </c:dLbls>
        <c:gapWidth val="219"/>
        <c:overlap val="-27"/>
        <c:axId val="543558640"/>
        <c:axId val="543559888"/>
      </c:barChart>
      <c:catAx>
        <c:axId val="543558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3559888"/>
        <c:crosses val="autoZero"/>
        <c:auto val="1"/>
        <c:lblAlgn val="ctr"/>
        <c:lblOffset val="100"/>
        <c:noMultiLvlLbl val="0"/>
      </c:catAx>
      <c:valAx>
        <c:axId val="5435598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3558640"/>
        <c:crosses val="autoZero"/>
        <c:crossBetween val="between"/>
        <c:majorUnit val="45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5" tIns="46587" rIns="93175" bIns="46587" rtlCol="0"/>
          <a:lstStyle>
            <a:lvl1pPr algn="r">
              <a:defRPr sz="1200"/>
            </a:lvl1pPr>
          </a:lstStyle>
          <a:p>
            <a:fld id="{8D8D874E-E9D5-433B-A149-BDF6BFDD40A8}" type="datetimeFigureOut">
              <a:rPr lang="en-US" smtClean="0"/>
              <a:pPr/>
              <a:t>3/9/2020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5" tIns="46587" rIns="93175" bIns="46587"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5" tIns="46587" rIns="93175" bIns="46587" rtlCol="0"/>
          <a:lstStyle>
            <a:lvl1pPr algn="r">
              <a:defRPr sz="1200"/>
            </a:lvl1pPr>
          </a:lstStyle>
          <a:p>
            <a:fld id="{EA051F04-9E25-42C3-8BC5-EC2E8469D95E}" type="datetimeFigureOut">
              <a:rPr lang="en-US" smtClean="0"/>
              <a:pPr/>
              <a:t>3/9/2020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44">
              <a:defRPr/>
            </a:pPr>
            <a:r>
              <a:rPr lang="en-IN" dirty="0" smtClean="0"/>
              <a:t>If this PowerPoint presentation contains mathematical equations, you may need to check that your computer has the following installed:</a:t>
            </a:r>
          </a:p>
          <a:p>
            <a:pPr defTabSz="931744">
              <a:defRPr/>
            </a:pPr>
            <a:r>
              <a:rPr lang="en-IN" dirty="0" smtClean="0"/>
              <a:t>1) </a:t>
            </a:r>
            <a:r>
              <a:rPr lang="en-IN" dirty="0" err="1" smtClean="0"/>
              <a:t>MathType</a:t>
            </a:r>
            <a:r>
              <a:rPr lang="en-IN" dirty="0" smtClean="0"/>
              <a:t> </a:t>
            </a:r>
            <a:r>
              <a:rPr lang="en-IN" dirty="0" err="1" smtClean="0"/>
              <a:t>Plugin</a:t>
            </a:r>
            <a:endParaRPr lang="en-IN" dirty="0" smtClean="0"/>
          </a:p>
          <a:p>
            <a:pPr defTabSz="931744">
              <a:defRPr/>
            </a:pPr>
            <a:r>
              <a:rPr lang="en-IN" dirty="0" smtClean="0"/>
              <a:t>2) Math Player (free versions available)</a:t>
            </a:r>
          </a:p>
          <a:p>
            <a:pPr defTabSz="931744">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3/9/2020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8 -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hyperlink" Target="http://www.ibc.ca/"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8</a:t>
            </a:r>
            <a:endParaRPr lang="en-US" dirty="0"/>
          </a:p>
        </p:txBody>
      </p:sp>
      <p:sp>
        <p:nvSpPr>
          <p:cNvPr id="5" name="Text Placeholder 4"/>
          <p:cNvSpPr>
            <a:spLocks noGrp="1"/>
          </p:cNvSpPr>
          <p:nvPr>
            <p:ph type="body" sz="quarter" idx="15"/>
          </p:nvPr>
        </p:nvSpPr>
        <p:spPr/>
        <p:txBody>
          <a:bodyPr/>
          <a:lstStyle/>
          <a:p>
            <a:r>
              <a:rPr lang="en-US" dirty="0"/>
              <a:t>Auto </a:t>
            </a:r>
            <a:r>
              <a:rPr lang="en-US" dirty="0" smtClean="0"/>
              <a:t>and Homeowner</a:t>
            </a:r>
            <a:r>
              <a:rPr lang="en-US" altLang="en-US" dirty="0" smtClean="0"/>
              <a:t>’</a:t>
            </a:r>
            <a:r>
              <a:rPr lang="en-US" dirty="0" smtClean="0"/>
              <a:t>s Insurance</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pPr marL="0" indent="0">
              <a:buNone/>
            </a:pPr>
            <a:r>
              <a:rPr lang="en-US" dirty="0" smtClean="0"/>
              <a:t>This </a:t>
            </a:r>
            <a:r>
              <a:rPr lang="en-US" dirty="0"/>
              <a:t>happens not only to personal insurance, but also to social insurance. If we are poor, we are more likely to need social insurance. However, more social insurance comes with more taxes. We might get 300 dollar benefit for every 500 dollar tax. There are a lot of costs associated with any program. Over long term, the more social insurance we have, the poorer we will become.</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231011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is not to suggest we shouldn’t buy any insurance, or our society shouldn’t provide any social insurance. We fall on hardship from time to time. Insurance can be invaluable in genuine difficult times. However, it is a sure way to poor house if we insure each and every trifle. When we spend less to buy insurance, we can save more to build up our own financial cushion.</a:t>
            </a:r>
          </a:p>
          <a:p>
            <a:endParaRPr lang="en-US" dirty="0"/>
          </a:p>
        </p:txBody>
      </p:sp>
    </p:spTree>
    <p:extLst>
      <p:ext uri="{BB962C8B-B14F-4D97-AF65-F5344CB8AC3E}">
        <p14:creationId xmlns:p14="http://schemas.microsoft.com/office/powerpoint/2010/main" val="1449251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Insurance </a:t>
            </a:r>
            <a:r>
              <a:rPr lang="en-US" sz="2000" b="0" dirty="0" smtClean="0"/>
              <a:t>(1 of 4)</a:t>
            </a:r>
            <a:endParaRPr lang="en-US" b="0" dirty="0"/>
          </a:p>
        </p:txBody>
      </p:sp>
      <p:sp>
        <p:nvSpPr>
          <p:cNvPr id="3" name="Content Placeholder 2"/>
          <p:cNvSpPr>
            <a:spLocks noGrp="1"/>
          </p:cNvSpPr>
          <p:nvPr>
            <p:ph idx="1"/>
          </p:nvPr>
        </p:nvSpPr>
        <p:spPr/>
        <p:txBody>
          <a:bodyPr/>
          <a:lstStyle/>
          <a:p>
            <a:pPr>
              <a:defRPr/>
            </a:pPr>
            <a:r>
              <a:rPr lang="en-US" dirty="0">
                <a:ea typeface="ＭＳ Ｐゴシック" pitchFamily="34" charset="-128"/>
              </a:rPr>
              <a:t>Property Insurance</a:t>
            </a:r>
          </a:p>
          <a:p>
            <a:pPr lvl="1">
              <a:spcBef>
                <a:spcPts val="1800"/>
              </a:spcBef>
              <a:defRPr/>
            </a:pPr>
            <a:r>
              <a:rPr lang="en-US" dirty="0">
                <a:ea typeface="ＭＳ Ｐゴシック" pitchFamily="34" charset="-128"/>
              </a:rPr>
              <a:t>Ensures that any damages to your auto and home are covered and that your personal assets are protected from any liability</a:t>
            </a:r>
          </a:p>
          <a:p>
            <a:pPr lvl="2">
              <a:spcBef>
                <a:spcPts val="1800"/>
              </a:spcBef>
              <a:defRPr/>
            </a:pPr>
            <a:r>
              <a:rPr lang="en-US" i="1" dirty="0">
                <a:ea typeface="ＭＳ Ｐゴシック" pitchFamily="34" charset="-128"/>
              </a:rPr>
              <a:t>Liability</a:t>
            </a:r>
            <a:r>
              <a:rPr lang="en-US" dirty="0">
                <a:ea typeface="ＭＳ Ｐゴシック" pitchFamily="34" charset="-128"/>
              </a:rPr>
              <a:t> – you may be required to pay someone for damages you caused</a:t>
            </a:r>
          </a:p>
          <a:p>
            <a:pPr>
              <a:defRPr/>
            </a:pPr>
            <a:r>
              <a:rPr lang="en-US" dirty="0">
                <a:ea typeface="ＭＳ Ｐゴシック" pitchFamily="34" charset="-128"/>
              </a:rPr>
              <a:t>Health Insurance</a:t>
            </a:r>
          </a:p>
          <a:p>
            <a:pPr lvl="1">
              <a:spcBef>
                <a:spcPts val="1800"/>
              </a:spcBef>
              <a:defRPr/>
            </a:pPr>
            <a:r>
              <a:rPr lang="en-US" dirty="0">
                <a:ea typeface="ＭＳ Ｐゴシック" pitchFamily="34" charset="-128"/>
              </a:rPr>
              <a:t>Covers health care needs, such as physician, dental, and vision care</a:t>
            </a:r>
            <a:endParaRPr lang="en-US" dirty="0"/>
          </a:p>
        </p:txBody>
      </p:sp>
    </p:spTree>
    <p:extLst>
      <p:ext uri="{BB962C8B-B14F-4D97-AF65-F5344CB8AC3E}">
        <p14:creationId xmlns:p14="http://schemas.microsoft.com/office/powerpoint/2010/main" val="2179780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Insurance </a:t>
            </a:r>
            <a:r>
              <a:rPr lang="en-US" sz="2000" b="0" dirty="0" smtClean="0"/>
              <a:t>(2 </a:t>
            </a:r>
            <a:r>
              <a:rPr lang="en-US" sz="2000" b="0" dirty="0"/>
              <a:t>of 4)</a:t>
            </a:r>
            <a:endParaRPr lang="en-US" dirty="0"/>
          </a:p>
        </p:txBody>
      </p:sp>
      <p:sp>
        <p:nvSpPr>
          <p:cNvPr id="3" name="Content Placeholder 2"/>
          <p:cNvSpPr>
            <a:spLocks noGrp="1"/>
          </p:cNvSpPr>
          <p:nvPr>
            <p:ph idx="1"/>
          </p:nvPr>
        </p:nvSpPr>
        <p:spPr/>
        <p:txBody>
          <a:bodyPr/>
          <a:lstStyle/>
          <a:p>
            <a:pPr>
              <a:defRPr/>
            </a:pPr>
            <a:r>
              <a:rPr lang="en-US" dirty="0"/>
              <a:t>Disability Insurance</a:t>
            </a:r>
          </a:p>
          <a:p>
            <a:pPr lvl="1">
              <a:defRPr/>
            </a:pPr>
            <a:r>
              <a:rPr lang="en-US" dirty="0"/>
              <a:t>Ensures that your monthly income will continue in the event that you are unable to work as a result of any injury or illness</a:t>
            </a:r>
          </a:p>
          <a:p>
            <a:pPr>
              <a:defRPr/>
            </a:pPr>
            <a:r>
              <a:rPr lang="en-US" dirty="0"/>
              <a:t>Critical Illness Insurance</a:t>
            </a:r>
          </a:p>
          <a:p>
            <a:pPr lvl="1">
              <a:defRPr/>
            </a:pPr>
            <a:r>
              <a:rPr lang="en-US" dirty="0"/>
              <a:t>Ensure that you have access to lump sum benefits in the event that you suffer a critical illness, such as a heart attack, stroke, life-threatening cancer</a:t>
            </a:r>
          </a:p>
        </p:txBody>
      </p:sp>
    </p:spTree>
    <p:extLst>
      <p:ext uri="{BB962C8B-B14F-4D97-AF65-F5344CB8AC3E}">
        <p14:creationId xmlns:p14="http://schemas.microsoft.com/office/powerpoint/2010/main" val="1235778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Insurance </a:t>
            </a:r>
            <a:r>
              <a:rPr lang="en-US" sz="2000" b="0" dirty="0" smtClean="0"/>
              <a:t>(3 </a:t>
            </a:r>
            <a:r>
              <a:rPr lang="en-US" sz="2000" b="0" dirty="0"/>
              <a:t>of 4)</a:t>
            </a:r>
            <a:endParaRPr lang="en-US" dirty="0"/>
          </a:p>
        </p:txBody>
      </p:sp>
      <p:sp>
        <p:nvSpPr>
          <p:cNvPr id="3" name="Content Placeholder 2"/>
          <p:cNvSpPr>
            <a:spLocks noGrp="1"/>
          </p:cNvSpPr>
          <p:nvPr>
            <p:ph idx="1"/>
          </p:nvPr>
        </p:nvSpPr>
        <p:spPr/>
        <p:txBody>
          <a:bodyPr/>
          <a:lstStyle/>
          <a:p>
            <a:pPr>
              <a:defRPr/>
            </a:pPr>
            <a:r>
              <a:rPr lang="en-US" dirty="0"/>
              <a:t>Long-Term Care Insurance</a:t>
            </a:r>
          </a:p>
          <a:p>
            <a:pPr lvl="1">
              <a:defRPr/>
            </a:pPr>
            <a:r>
              <a:rPr lang="en-US" dirty="0"/>
              <a:t>Ensures that you have access to benefits that will help to cover added living costs, such as in-home nursing care, when unable to care for yourself due to injury or illness</a:t>
            </a:r>
          </a:p>
          <a:p>
            <a:pPr>
              <a:defRPr/>
            </a:pPr>
            <a:r>
              <a:rPr lang="en-US" dirty="0"/>
              <a:t>Life Insurance</a:t>
            </a:r>
          </a:p>
          <a:p>
            <a:pPr lvl="1">
              <a:defRPr/>
            </a:pPr>
            <a:r>
              <a:rPr lang="en-US" dirty="0"/>
              <a:t>Ensures financial support for </a:t>
            </a:r>
            <a:r>
              <a:rPr lang="en-US" dirty="0" err="1"/>
              <a:t>dependants</a:t>
            </a:r>
            <a:r>
              <a:rPr lang="en-US" dirty="0"/>
              <a:t>, other individuals, charities when you die</a:t>
            </a:r>
          </a:p>
        </p:txBody>
      </p:sp>
    </p:spTree>
    <p:extLst>
      <p:ext uri="{BB962C8B-B14F-4D97-AF65-F5344CB8AC3E}">
        <p14:creationId xmlns:p14="http://schemas.microsoft.com/office/powerpoint/2010/main" val="1235778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Insurance </a:t>
            </a:r>
            <a:r>
              <a:rPr lang="en-US" sz="2000" b="0" dirty="0" smtClean="0"/>
              <a:t>(4 </a:t>
            </a:r>
            <a:r>
              <a:rPr lang="en-US" sz="2000" b="0" dirty="0"/>
              <a:t>of 4)</a:t>
            </a:r>
            <a:endParaRPr lang="en-US" dirty="0"/>
          </a:p>
        </p:txBody>
      </p:sp>
      <p:sp>
        <p:nvSpPr>
          <p:cNvPr id="3" name="Content Placeholder 2"/>
          <p:cNvSpPr>
            <a:spLocks noGrp="1"/>
          </p:cNvSpPr>
          <p:nvPr>
            <p:ph idx="1"/>
          </p:nvPr>
        </p:nvSpPr>
        <p:spPr/>
        <p:txBody>
          <a:bodyPr/>
          <a:lstStyle/>
          <a:p>
            <a:pPr>
              <a:defRPr/>
            </a:pPr>
            <a:r>
              <a:rPr lang="en-US" dirty="0"/>
              <a:t>Primary function of insurance is to maintain your existing level of wealth by protecting against financial losses or liability due to unexpected events</a:t>
            </a:r>
          </a:p>
          <a:p>
            <a:pPr>
              <a:defRPr/>
            </a:pPr>
            <a:r>
              <a:rPr lang="en-US" dirty="0"/>
              <a:t>Insurance is beneficial even when you do not receive any payments from the insurance company; peace of mind from asset protection</a:t>
            </a:r>
          </a:p>
        </p:txBody>
      </p:sp>
    </p:spTree>
    <p:extLst>
      <p:ext uri="{BB962C8B-B14F-4D97-AF65-F5344CB8AC3E}">
        <p14:creationId xmlns:p14="http://schemas.microsoft.com/office/powerpoint/2010/main" val="1235778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Risk</a:t>
            </a:r>
          </a:p>
        </p:txBody>
      </p:sp>
      <p:sp>
        <p:nvSpPr>
          <p:cNvPr id="3" name="Content Placeholder 2"/>
          <p:cNvSpPr>
            <a:spLocks noGrp="1"/>
          </p:cNvSpPr>
          <p:nvPr>
            <p:ph idx="1"/>
          </p:nvPr>
        </p:nvSpPr>
        <p:spPr/>
        <p:txBody>
          <a:bodyPr/>
          <a:lstStyle/>
          <a:p>
            <a:pPr>
              <a:defRPr/>
            </a:pPr>
            <a:r>
              <a:rPr lang="en-US" dirty="0"/>
              <a:t>Risk Management Steps:</a:t>
            </a:r>
          </a:p>
          <a:p>
            <a:pPr marL="914400" lvl="1" indent="-457200">
              <a:spcBef>
                <a:spcPts val="1500"/>
              </a:spcBef>
              <a:buFont typeface="Calibri" charset="0"/>
              <a:buAutoNum type="arabicPeriod"/>
              <a:defRPr/>
            </a:pPr>
            <a:r>
              <a:rPr lang="en-US" dirty="0"/>
              <a:t>Recognize the risks to which you are exposed</a:t>
            </a:r>
          </a:p>
          <a:p>
            <a:pPr marL="914400" lvl="1" indent="-457200">
              <a:spcBef>
                <a:spcPts val="1500"/>
              </a:spcBef>
              <a:buFont typeface="Calibri" charset="0"/>
              <a:buAutoNum type="arabicPeriod"/>
              <a:defRPr/>
            </a:pPr>
            <a:r>
              <a:rPr lang="en-US" dirty="0"/>
              <a:t>Decide whether to protect against those risks</a:t>
            </a:r>
          </a:p>
          <a:p>
            <a:pPr marL="914400" lvl="1" indent="-457200">
              <a:spcBef>
                <a:spcPts val="1500"/>
              </a:spcBef>
              <a:buFont typeface="Calibri" charset="0"/>
              <a:buAutoNum type="arabicPeriod"/>
              <a:defRPr/>
            </a:pPr>
            <a:r>
              <a:rPr lang="en-US" dirty="0"/>
              <a:t>Decide on the amount of coverage you need and the policy provisions you require</a:t>
            </a:r>
          </a:p>
        </p:txBody>
      </p:sp>
    </p:spTree>
    <p:extLst>
      <p:ext uri="{BB962C8B-B14F-4D97-AF65-F5344CB8AC3E}">
        <p14:creationId xmlns:p14="http://schemas.microsoft.com/office/powerpoint/2010/main" val="1235778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 Alternatives</a:t>
            </a:r>
          </a:p>
        </p:txBody>
      </p:sp>
      <p:sp>
        <p:nvSpPr>
          <p:cNvPr id="3" name="Content Placeholder 2"/>
          <p:cNvSpPr>
            <a:spLocks noGrp="1"/>
          </p:cNvSpPr>
          <p:nvPr>
            <p:ph idx="1"/>
          </p:nvPr>
        </p:nvSpPr>
        <p:spPr/>
        <p:txBody>
          <a:bodyPr/>
          <a:lstStyle/>
          <a:p>
            <a:pPr>
              <a:buFont typeface="Arial" charset="0"/>
              <a:buChar char="•"/>
              <a:defRPr/>
            </a:pPr>
            <a:r>
              <a:rPr lang="en-US" dirty="0"/>
              <a:t>Avoid Risk</a:t>
            </a:r>
          </a:p>
          <a:p>
            <a:pPr>
              <a:buFont typeface="Arial" charset="0"/>
              <a:buChar char="•"/>
              <a:defRPr/>
            </a:pPr>
            <a:r>
              <a:rPr lang="en-US" dirty="0"/>
              <a:t>Reduce Risk</a:t>
            </a:r>
          </a:p>
          <a:p>
            <a:pPr>
              <a:buFont typeface="Arial" charset="0"/>
              <a:buChar char="•"/>
              <a:defRPr/>
            </a:pPr>
            <a:r>
              <a:rPr lang="en-US" dirty="0"/>
              <a:t>Accept Risk</a:t>
            </a:r>
          </a:p>
          <a:p>
            <a:pPr lvl="1">
              <a:defRPr/>
            </a:pPr>
            <a:r>
              <a:rPr lang="en-US" dirty="0"/>
              <a:t>Likelihood that an event would cause a financial loss is very low, and</a:t>
            </a:r>
          </a:p>
          <a:p>
            <a:pPr lvl="1">
              <a:defRPr/>
            </a:pPr>
            <a:r>
              <a:rPr lang="en-US" dirty="0"/>
              <a:t>Potential financial loss due to the event is small</a:t>
            </a:r>
          </a:p>
        </p:txBody>
      </p:sp>
    </p:spTree>
    <p:extLst>
      <p:ext uri="{BB962C8B-B14F-4D97-AF65-F5344CB8AC3E}">
        <p14:creationId xmlns:p14="http://schemas.microsoft.com/office/powerpoint/2010/main" val="1235778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Alternative: Share Risk</a:t>
            </a:r>
          </a:p>
        </p:txBody>
      </p:sp>
      <p:sp>
        <p:nvSpPr>
          <p:cNvPr id="3" name="Content Placeholder 2"/>
          <p:cNvSpPr>
            <a:spLocks noGrp="1"/>
          </p:cNvSpPr>
          <p:nvPr>
            <p:ph idx="1"/>
          </p:nvPr>
        </p:nvSpPr>
        <p:spPr/>
        <p:txBody>
          <a:bodyPr/>
          <a:lstStyle/>
          <a:p>
            <a:pPr>
              <a:defRPr/>
            </a:pPr>
            <a:r>
              <a:rPr lang="en-US" dirty="0"/>
              <a:t>Decision to obtain insurance is determined by weighing its costs and benefits</a:t>
            </a:r>
          </a:p>
          <a:p>
            <a:pPr lvl="1">
              <a:defRPr/>
            </a:pPr>
            <a:r>
              <a:rPr lang="en-US" dirty="0"/>
              <a:t>Premium: the cost of obtaining insurance</a:t>
            </a:r>
          </a:p>
          <a:p>
            <a:pPr lvl="1">
              <a:defRPr/>
            </a:pPr>
            <a:r>
              <a:rPr lang="en-US" dirty="0"/>
              <a:t>Insurance can protect your assets or income from events that otherwise might cause financial loss but you cannot insure all types of risks</a:t>
            </a:r>
          </a:p>
          <a:p>
            <a:pPr lvl="1">
              <a:defRPr/>
            </a:pPr>
            <a:r>
              <a:rPr lang="en-US" dirty="0"/>
              <a:t>When high likelihood that an event would cause a financial loss, and potential financial loss due to the event is large, insure</a:t>
            </a:r>
          </a:p>
          <a:p>
            <a:pPr lvl="1">
              <a:defRPr/>
            </a:pPr>
            <a:r>
              <a:rPr lang="en-US" dirty="0"/>
              <a:t>Consider your risk tolerance</a:t>
            </a:r>
          </a:p>
        </p:txBody>
      </p:sp>
    </p:spTree>
    <p:extLst>
      <p:ext uri="{BB962C8B-B14F-4D97-AF65-F5344CB8AC3E}">
        <p14:creationId xmlns:p14="http://schemas.microsoft.com/office/powerpoint/2010/main" val="1235778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a:t>When high likelihood that an event would cause a financial loss</a:t>
            </a:r>
            <a:r>
              <a:rPr lang="en-US" dirty="0" smtClean="0"/>
              <a:t>, should we insure?</a:t>
            </a:r>
          </a:p>
          <a:p>
            <a:r>
              <a:rPr lang="en-US" dirty="0" smtClean="0"/>
              <a:t>Probably we should treat it as a regular cost in life or business.</a:t>
            </a:r>
          </a:p>
          <a:p>
            <a:r>
              <a:rPr lang="en-US" dirty="0" smtClean="0"/>
              <a:t>Calculation in homework three.</a:t>
            </a:r>
            <a:endParaRPr lang="en-US" dirty="0"/>
          </a:p>
        </p:txBody>
      </p:sp>
    </p:spTree>
    <p:extLst>
      <p:ext uri="{BB962C8B-B14F-4D97-AF65-F5344CB8AC3E}">
        <p14:creationId xmlns:p14="http://schemas.microsoft.com/office/powerpoint/2010/main" val="2339863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buSzPct val="100000"/>
              <a:defRPr/>
            </a:pPr>
            <a:r>
              <a:rPr lang="en-US" dirty="0">
                <a:ea typeface="ＭＳ Ｐゴシック" pitchFamily="34" charset="-128"/>
              </a:rPr>
              <a:t>Explain the role of risk management</a:t>
            </a:r>
          </a:p>
          <a:p>
            <a:pPr marL="256032" indent="-256032">
              <a:buSzPct val="100000"/>
              <a:defRPr/>
            </a:pPr>
            <a:r>
              <a:rPr lang="en-US" dirty="0">
                <a:ea typeface="ＭＳ Ｐゴシック" pitchFamily="34" charset="-128"/>
              </a:rPr>
              <a:t>Outline typical provisions of auto insurance</a:t>
            </a:r>
          </a:p>
          <a:p>
            <a:pPr marL="256032" indent="-256032">
              <a:buSzPct val="100000"/>
              <a:defRPr/>
            </a:pPr>
            <a:r>
              <a:rPr lang="en-US" dirty="0">
                <a:ea typeface="ＭＳ Ｐゴシック" pitchFamily="34" charset="-128"/>
              </a:rPr>
              <a:t>Describe financial coverage provided by homeowner</a:t>
            </a:r>
            <a:r>
              <a:rPr lang="en-US" altLang="en-US" dirty="0">
                <a:ea typeface="ＭＳ Ｐゴシック" pitchFamily="34" charset="-128"/>
              </a:rPr>
              <a:t>’</a:t>
            </a:r>
            <a:r>
              <a:rPr lang="en-US" dirty="0">
                <a:ea typeface="ＭＳ Ｐゴシック" pitchFamily="34" charset="-128"/>
              </a:rPr>
              <a:t>s insurance</a:t>
            </a:r>
            <a:endParaRPr lang="en-US" dirty="0"/>
          </a:p>
        </p:txBody>
      </p:sp>
    </p:spTree>
    <p:extLst>
      <p:ext uri="{BB962C8B-B14F-4D97-AF65-F5344CB8AC3E}">
        <p14:creationId xmlns:p14="http://schemas.microsoft.com/office/powerpoint/2010/main" val="598270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Companies</a:t>
            </a:r>
          </a:p>
        </p:txBody>
      </p:sp>
      <p:sp>
        <p:nvSpPr>
          <p:cNvPr id="3" name="Content Placeholder 2"/>
          <p:cNvSpPr>
            <a:spLocks noGrp="1"/>
          </p:cNvSpPr>
          <p:nvPr>
            <p:ph idx="1"/>
          </p:nvPr>
        </p:nvSpPr>
        <p:spPr/>
        <p:txBody>
          <a:bodyPr/>
          <a:lstStyle/>
          <a:p>
            <a:r>
              <a:rPr lang="en-US" dirty="0" smtClean="0">
                <a:ea typeface="ＭＳ Ｐゴシック" pitchFamily="34" charset="-128"/>
              </a:rPr>
              <a:t>Peril</a:t>
            </a:r>
            <a:r>
              <a:rPr lang="en-US" dirty="0">
                <a:ea typeface="ＭＳ Ｐゴシック" pitchFamily="34" charset="-128"/>
              </a:rPr>
              <a:t>: a hazard or risk you face</a:t>
            </a:r>
          </a:p>
          <a:p>
            <a:r>
              <a:rPr lang="en-US" dirty="0">
                <a:ea typeface="ＭＳ Ｐゴシック" pitchFamily="34" charset="-128"/>
              </a:rPr>
              <a:t>Many different types of insurance policies</a:t>
            </a:r>
          </a:p>
          <a:p>
            <a:r>
              <a:rPr lang="en-US" dirty="0">
                <a:ea typeface="ＭＳ Ｐゴシック" pitchFamily="34" charset="-128"/>
              </a:rPr>
              <a:t>Most popular forms of insurance are property and casualty insurance (includes auto and home insurance), life insurance, and health insurance</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Events That Could Cause a Financial Loss </a:t>
            </a:r>
            <a:r>
              <a:rPr lang="en-US" sz="2000" b="0" dirty="0" smtClean="0"/>
              <a:t>(1 of 2)</a:t>
            </a:r>
            <a:endParaRPr lang="en-US" b="0" dirty="0"/>
          </a:p>
        </p:txBody>
      </p:sp>
      <p:sp>
        <p:nvSpPr>
          <p:cNvPr id="3" name="Content Placeholder 2"/>
          <p:cNvSpPr>
            <a:spLocks noGrp="1"/>
          </p:cNvSpPr>
          <p:nvPr>
            <p:ph idx="1"/>
          </p:nvPr>
        </p:nvSpPr>
        <p:spPr>
          <a:xfrm>
            <a:off x="457200" y="1524000"/>
            <a:ext cx="8229600" cy="761999"/>
          </a:xfrm>
        </p:spPr>
        <p:txBody>
          <a:bodyPr/>
          <a:lstStyle/>
          <a:p>
            <a:pPr marL="0" indent="0">
              <a:buNone/>
            </a:pPr>
            <a:r>
              <a:rPr lang="en-US" sz="2400" b="1" dirty="0" smtClean="0"/>
              <a:t>Exhibit 8.1</a:t>
            </a:r>
            <a:r>
              <a:rPr lang="en-US" sz="2400" dirty="0" smtClean="0"/>
              <a:t> </a:t>
            </a:r>
            <a:r>
              <a:rPr lang="en-US" sz="2400" dirty="0"/>
              <a:t>Common Events That Could Cause a Financial Loss</a:t>
            </a:r>
          </a:p>
        </p:txBody>
      </p:sp>
      <p:graphicFrame>
        <p:nvGraphicFramePr>
          <p:cNvPr id="5" name="Table 4"/>
          <p:cNvGraphicFramePr>
            <a:graphicFrameLocks noGrp="1"/>
          </p:cNvGraphicFramePr>
          <p:nvPr>
            <p:extLst>
              <p:ext uri="{D42A27DB-BD31-4B8C-83A1-F6EECF244321}">
                <p14:modId xmlns:p14="http://schemas.microsoft.com/office/powerpoint/2010/main" val="422297938"/>
              </p:ext>
            </p:extLst>
          </p:nvPr>
        </p:nvGraphicFramePr>
        <p:xfrm>
          <a:off x="457200" y="2438400"/>
          <a:ext cx="8229600" cy="3541776"/>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Event </a:t>
                      </a:r>
                      <a:endParaRPr lang="en-US" sz="16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b="1" dirty="0">
                          <a:effectLst/>
                          <a:latin typeface="+mn-lt"/>
                          <a:ea typeface="Calibri"/>
                          <a:cs typeface="UniversLTPro-65Bold"/>
                        </a:rPr>
                        <a:t>Financial loss</a:t>
                      </a:r>
                      <a:endParaRPr lang="en-US" sz="16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b="1" dirty="0">
                          <a:effectLst/>
                          <a:latin typeface="+mn-lt"/>
                          <a:ea typeface="Calibri"/>
                          <a:cs typeface="UniversLTPro-65Bold"/>
                        </a:rPr>
                        <a:t>Protection</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You have a car accident and damage your car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Car repairs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Auto insurance (collision)</a:t>
                      </a:r>
                      <a:endParaRPr lang="en-US" sz="16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You have a car accident in which another person in your car is injured</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Medical bills and liability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Auto insurance (accident benefits)</a:t>
                      </a:r>
                      <a:endParaRPr lang="en-US" sz="16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You have a car accident in which another person in the other driver’s car is injured</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Pro-55Roman"/>
                        </a:rPr>
                        <a:t>Medical bills and liability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Auto insurance (liability)</a:t>
                      </a:r>
                      <a:endParaRPr lang="en-US" sz="16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Your home is damaged by a fire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Pro-55Roman"/>
                        </a:rPr>
                        <a:t>Home repairs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Homeowner’s insurance</a:t>
                      </a:r>
                      <a:endParaRPr lang="en-US" sz="1600" dirty="0">
                        <a:effectLst/>
                        <a:latin typeface="+mn-lt"/>
                        <a:ea typeface="Calibri"/>
                        <a:cs typeface="Times New Roman"/>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5778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Events That Could Cause a Financial </a:t>
            </a:r>
            <a:r>
              <a:rPr lang="en-US" dirty="0" smtClean="0"/>
              <a:t>Loss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524000"/>
            <a:ext cx="8229600" cy="457200"/>
          </a:xfrm>
        </p:spPr>
        <p:txBody>
          <a:bodyPr/>
          <a:lstStyle/>
          <a:p>
            <a:pPr marL="0" indent="0">
              <a:buNone/>
            </a:pPr>
            <a:r>
              <a:rPr lang="en-US" sz="2400" b="1" dirty="0" smtClean="0"/>
              <a:t>Exhibit 8.1</a:t>
            </a:r>
            <a:r>
              <a:rPr lang="en-US" sz="2400" dirty="0" smtClean="0"/>
              <a:t> </a:t>
            </a:r>
            <a:r>
              <a:rPr lang="en-US" sz="2400" i="1" dirty="0" smtClean="0"/>
              <a:t>Continued</a:t>
            </a:r>
            <a:endParaRPr lang="en-US" sz="2400" i="1" dirty="0"/>
          </a:p>
        </p:txBody>
      </p:sp>
      <p:graphicFrame>
        <p:nvGraphicFramePr>
          <p:cNvPr id="5" name="Table 4"/>
          <p:cNvGraphicFramePr>
            <a:graphicFrameLocks noGrp="1"/>
          </p:cNvGraphicFramePr>
          <p:nvPr>
            <p:extLst>
              <p:ext uri="{D42A27DB-BD31-4B8C-83A1-F6EECF244321}">
                <p14:modId xmlns:p14="http://schemas.microsoft.com/office/powerpoint/2010/main" val="4044944611"/>
              </p:ext>
            </p:extLst>
          </p:nvPr>
        </p:nvGraphicFramePr>
        <p:xfrm>
          <a:off x="457200" y="2133600"/>
          <a:ext cx="8229600" cy="3633216"/>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gn="l">
                        <a:lnSpc>
                          <a:spcPct val="115000"/>
                        </a:lnSpc>
                        <a:spcBef>
                          <a:spcPts val="0"/>
                        </a:spcBef>
                        <a:spcAft>
                          <a:spcPts val="0"/>
                        </a:spcAft>
                      </a:pPr>
                      <a:r>
                        <a:rPr lang="en-US" sz="1600" b="1" dirty="0">
                          <a:effectLst/>
                          <a:latin typeface="+mn-lt"/>
                          <a:ea typeface="Calibri"/>
                          <a:cs typeface="UniversLTPro-65Bold"/>
                        </a:rPr>
                        <a:t>Event </a:t>
                      </a:r>
                      <a:endParaRPr lang="en-US" sz="16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b="1" dirty="0">
                          <a:effectLst/>
                          <a:latin typeface="+mn-lt"/>
                          <a:ea typeface="Calibri"/>
                          <a:cs typeface="UniversLTPro-65Bold"/>
                        </a:rPr>
                        <a:t>Financial loss</a:t>
                      </a:r>
                      <a:endParaRPr lang="en-US" sz="16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b="1" dirty="0">
                          <a:effectLst/>
                          <a:latin typeface="+mn-lt"/>
                          <a:ea typeface="Calibri"/>
                          <a:cs typeface="UniversLTPro-65Bold"/>
                        </a:rPr>
                        <a:t>Protection</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Your </a:t>
                      </a:r>
                      <a:r>
                        <a:rPr lang="en-US" sz="1600" dirty="0" err="1">
                          <a:effectLst/>
                          <a:latin typeface="+mn-lt"/>
                          <a:ea typeface="Calibri"/>
                          <a:cs typeface="UniversLTPro-55Roman"/>
                        </a:rPr>
                        <a:t>neighbour</a:t>
                      </a:r>
                      <a:r>
                        <a:rPr lang="en-US" sz="1600" dirty="0">
                          <a:effectLst/>
                          <a:latin typeface="+mn-lt"/>
                          <a:ea typeface="Calibri"/>
                          <a:cs typeface="UniversLTPro-55Roman"/>
                        </a:rPr>
                        <a:t> is injured while in your home</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Medical bills and liability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Homeowner’s insurance (liability)</a:t>
                      </a:r>
                      <a:endParaRPr lang="en-US" sz="16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You become ill and need medical attention</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Prescription drugs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Health insurance</a:t>
                      </a:r>
                      <a:endParaRPr lang="en-US" sz="16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You develop an illness that requires long-term care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Nursing care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Long-term care insurance</a:t>
                      </a:r>
                      <a:endParaRPr lang="en-US" sz="16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You become disabled</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Pro-55Roman"/>
                        </a:rPr>
                        <a:t>Loss of income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Disability insurance</a:t>
                      </a:r>
                      <a:endParaRPr lang="en-US" sz="16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You die while family members rely on your income</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a:effectLst/>
                          <a:latin typeface="+mn-lt"/>
                          <a:ea typeface="Calibri"/>
                          <a:cs typeface="UniversLTPro-55Roman"/>
                        </a:rPr>
                        <a:t>Loss of income </a:t>
                      </a:r>
                      <a:endParaRPr lang="en-US" sz="16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Life insurance</a:t>
                      </a:r>
                      <a:endParaRPr lang="en-US" sz="1600" dirty="0">
                        <a:effectLst/>
                        <a:latin typeface="+mn-lt"/>
                        <a:ea typeface="Calibri"/>
                        <a:cs typeface="Times New Roman"/>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909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Insurance Company Operations</a:t>
            </a:r>
          </a:p>
        </p:txBody>
      </p:sp>
      <p:sp>
        <p:nvSpPr>
          <p:cNvPr id="3" name="Content Placeholder 2"/>
          <p:cNvSpPr>
            <a:spLocks noGrp="1"/>
          </p:cNvSpPr>
          <p:nvPr>
            <p:ph idx="1"/>
          </p:nvPr>
        </p:nvSpPr>
        <p:spPr/>
        <p:txBody>
          <a:bodyPr/>
          <a:lstStyle/>
          <a:p>
            <a:pPr>
              <a:buFont typeface="Arial" charset="0"/>
              <a:buChar char="•"/>
              <a:defRPr/>
            </a:pPr>
            <a:r>
              <a:rPr lang="en-US" dirty="0"/>
              <a:t>Insurance companies pool together a number of insurance policies based on the type of insurance purchased and the characteristics of a group of policy owners</a:t>
            </a:r>
          </a:p>
          <a:p>
            <a:pPr>
              <a:buFont typeface="Arial" charset="0"/>
              <a:buChar char="•"/>
              <a:defRPr/>
            </a:pPr>
            <a:r>
              <a:rPr lang="en-US" dirty="0"/>
              <a:t>Majority of policy owners will not need to file claims</a:t>
            </a:r>
          </a:p>
          <a:p>
            <a:pPr>
              <a:buFont typeface="Arial" charset="0"/>
              <a:buChar char="•"/>
              <a:defRPr/>
            </a:pPr>
            <a:r>
              <a:rPr lang="en-US" dirty="0"/>
              <a:t>The insurance company will sell a number of policies to generate sufficient revenue</a:t>
            </a:r>
          </a:p>
        </p:txBody>
      </p:sp>
    </p:spTree>
    <p:extLst>
      <p:ext uri="{BB962C8B-B14F-4D97-AF65-F5344CB8AC3E}">
        <p14:creationId xmlns:p14="http://schemas.microsoft.com/office/powerpoint/2010/main" val="1235778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between Insurance Company Claims and Premiums</a:t>
            </a:r>
          </a:p>
        </p:txBody>
      </p:sp>
      <p:graphicFrame>
        <p:nvGraphicFramePr>
          <p:cNvPr id="5" name="Object 4"/>
          <p:cNvGraphicFramePr>
            <a:graphicFrameLocks noChangeAspect="1"/>
          </p:cNvGraphicFramePr>
          <p:nvPr>
            <p:extLst>
              <p:ext uri="{D42A27DB-BD31-4B8C-83A1-F6EECF244321}">
                <p14:modId xmlns:p14="http://schemas.microsoft.com/office/powerpoint/2010/main" val="2618802947"/>
              </p:ext>
            </p:extLst>
          </p:nvPr>
        </p:nvGraphicFramePr>
        <p:xfrm>
          <a:off x="504299" y="1856380"/>
          <a:ext cx="8056479" cy="351240"/>
        </p:xfrm>
        <a:graphic>
          <a:graphicData uri="http://schemas.openxmlformats.org/presentationml/2006/ole">
            <mc:AlternateContent xmlns:mc="http://schemas.openxmlformats.org/markup-compatibility/2006">
              <mc:Choice xmlns:v="urn:schemas-microsoft-com:vml" Requires="v">
                <p:oleObj spid="_x0000_s1094" name="Equation" r:id="rId3" imgW="4660900" imgH="203200" progId="Equation.DSMT4">
                  <p:embed/>
                </p:oleObj>
              </mc:Choice>
              <mc:Fallback>
                <p:oleObj name="Equation" r:id="rId3" imgW="4660900" imgH="203200" progId="Equation.DSMT4">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299" y="1856380"/>
                        <a:ext cx="8056479" cy="351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ontent Placeholder 2"/>
          <p:cNvSpPr>
            <a:spLocks noGrp="1"/>
          </p:cNvSpPr>
          <p:nvPr>
            <p:ph idx="1"/>
          </p:nvPr>
        </p:nvSpPr>
        <p:spPr>
          <a:xfrm>
            <a:off x="457200" y="2410899"/>
            <a:ext cx="8229600" cy="3837501"/>
          </a:xfrm>
        </p:spPr>
        <p:txBody>
          <a:bodyPr/>
          <a:lstStyle/>
          <a:p>
            <a:r>
              <a:rPr lang="en-US" dirty="0" smtClean="0">
                <a:ea typeface="ＭＳ Ｐゴシック" pitchFamily="34" charset="-128"/>
              </a:rPr>
              <a:t>Premium </a:t>
            </a:r>
            <a:r>
              <a:rPr lang="en-US" dirty="0">
                <a:ea typeface="ＭＳ Ｐゴシック" pitchFamily="34" charset="-128"/>
              </a:rPr>
              <a:t>would be relatively low for an event that is very unlikely and that could cause minor damage</a:t>
            </a:r>
          </a:p>
          <a:p>
            <a:r>
              <a:rPr lang="en-US" dirty="0">
                <a:ea typeface="ＭＳ Ｐゴシック" pitchFamily="34" charset="-128"/>
              </a:rPr>
              <a:t>Premium would be relatively high for an event that is more likely and that could cause major damage</a:t>
            </a:r>
          </a:p>
          <a:p>
            <a:r>
              <a:rPr lang="en-US" dirty="0">
                <a:ea typeface="ＭＳ Ｐゴシック" pitchFamily="34" charset="-128"/>
              </a:rPr>
              <a:t>A high insurance premium indicates that there is a greater probability that you may use the insurance coverage provided</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Insurance Underwriters</a:t>
            </a:r>
          </a:p>
        </p:txBody>
      </p:sp>
      <p:sp>
        <p:nvSpPr>
          <p:cNvPr id="3" name="Content Placeholder 2"/>
          <p:cNvSpPr>
            <a:spLocks noGrp="1"/>
          </p:cNvSpPr>
          <p:nvPr>
            <p:ph idx="1"/>
          </p:nvPr>
        </p:nvSpPr>
        <p:spPr/>
        <p:txBody>
          <a:bodyPr/>
          <a:lstStyle/>
          <a:p>
            <a:pPr>
              <a:defRPr/>
            </a:pPr>
            <a:r>
              <a:rPr lang="en-US" dirty="0"/>
              <a:t>employees of an insurance company who calculate the risk of specific insurance policies and decide what policies to offer and what premiums to charge</a:t>
            </a:r>
          </a:p>
          <a:p>
            <a:pPr lvl="1">
              <a:defRPr/>
            </a:pPr>
            <a:r>
              <a:rPr lang="en-US" dirty="0"/>
              <a:t>Set premiums that are aligned with anticipated claims</a:t>
            </a:r>
          </a:p>
        </p:txBody>
      </p:sp>
    </p:spTree>
    <p:extLst>
      <p:ext uri="{BB962C8B-B14F-4D97-AF65-F5344CB8AC3E}">
        <p14:creationId xmlns:p14="http://schemas.microsoft.com/office/powerpoint/2010/main" val="12357785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Agents and Brokers</a:t>
            </a:r>
          </a:p>
        </p:txBody>
      </p:sp>
      <p:sp>
        <p:nvSpPr>
          <p:cNvPr id="3" name="Content Placeholder 2"/>
          <p:cNvSpPr>
            <a:spLocks noGrp="1"/>
          </p:cNvSpPr>
          <p:nvPr>
            <p:ph idx="1"/>
          </p:nvPr>
        </p:nvSpPr>
        <p:spPr/>
        <p:txBody>
          <a:bodyPr/>
          <a:lstStyle/>
          <a:p>
            <a:pPr>
              <a:defRPr/>
            </a:pPr>
            <a:r>
              <a:rPr lang="en-US" dirty="0">
                <a:ea typeface="ＭＳ Ｐゴシック" pitchFamily="34" charset="-128"/>
              </a:rPr>
              <a:t>Insurance agent: represents one or more insurance companies and recommends insurance policies that fit customers</a:t>
            </a:r>
            <a:r>
              <a:rPr lang="en-US" altLang="en-US" dirty="0">
                <a:ea typeface="ＭＳ Ｐゴシック" pitchFamily="34" charset="-128"/>
              </a:rPr>
              <a:t>’</a:t>
            </a:r>
            <a:r>
              <a:rPr lang="en-US" dirty="0">
                <a:ea typeface="ＭＳ Ｐゴシック" pitchFamily="34" charset="-128"/>
              </a:rPr>
              <a:t> needs</a:t>
            </a:r>
          </a:p>
          <a:p>
            <a:pPr>
              <a:defRPr/>
            </a:pPr>
            <a:r>
              <a:rPr lang="en-US" dirty="0">
                <a:ea typeface="ＭＳ Ｐゴシック" pitchFamily="34" charset="-128"/>
              </a:rPr>
              <a:t>Captive (or exclusive) insurance agent: works for one particular insurance company</a:t>
            </a:r>
          </a:p>
          <a:p>
            <a:pPr>
              <a:defRPr/>
            </a:pPr>
            <a:r>
              <a:rPr lang="en-US" dirty="0">
                <a:ea typeface="ＭＳ Ｐゴシック" pitchFamily="34" charset="-128"/>
              </a:rPr>
              <a:t>Independent insurance agent: represents many different insurance companies</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 Insurance</a:t>
            </a:r>
          </a:p>
        </p:txBody>
      </p:sp>
      <p:sp>
        <p:nvSpPr>
          <p:cNvPr id="3" name="Content Placeholder 2"/>
          <p:cNvSpPr>
            <a:spLocks noGrp="1"/>
          </p:cNvSpPr>
          <p:nvPr>
            <p:ph idx="1"/>
          </p:nvPr>
        </p:nvSpPr>
        <p:spPr/>
        <p:txBody>
          <a:bodyPr/>
          <a:lstStyle/>
          <a:p>
            <a:r>
              <a:rPr lang="en-US" dirty="0">
                <a:ea typeface="ＭＳ Ｐゴシック" pitchFamily="34" charset="-128"/>
              </a:rPr>
              <a:t>Auto insurance insures against:</a:t>
            </a:r>
          </a:p>
          <a:p>
            <a:pPr lvl="1"/>
            <a:r>
              <a:rPr lang="en-US" dirty="0">
                <a:ea typeface="ＭＳ Ｐゴシック" pitchFamily="34" charset="-128"/>
              </a:rPr>
              <a:t>The legal liability that may arise from causing death or injury to others</a:t>
            </a:r>
          </a:p>
          <a:p>
            <a:pPr lvl="1"/>
            <a:r>
              <a:rPr lang="en-US" dirty="0">
                <a:ea typeface="ＭＳ Ｐゴシック" pitchFamily="34" charset="-128"/>
              </a:rPr>
              <a:t>The expense associated with providing medical care to you, your passengers, and other persons outside your vehicle</a:t>
            </a:r>
          </a:p>
          <a:p>
            <a:pPr lvl="1"/>
            <a:r>
              <a:rPr lang="en-US" dirty="0">
                <a:ea typeface="ＭＳ Ｐゴシック" pitchFamily="34" charset="-128"/>
              </a:rPr>
              <a:t>The costs associated with damage to your automobile</a:t>
            </a:r>
          </a:p>
          <a:p>
            <a:r>
              <a:rPr lang="en-US" dirty="0">
                <a:ea typeface="ＭＳ Ｐゴシック" pitchFamily="34" charset="-128"/>
              </a:rPr>
              <a:t>Provided through a government agency or private property and casualty (P&amp;C) insurance companies (province dependent)</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50652"/>
          </a:xfrm>
        </p:spPr>
        <p:txBody>
          <a:bodyPr/>
          <a:lstStyle/>
          <a:p>
            <a:r>
              <a:rPr lang="en-US" dirty="0"/>
              <a:t>Auto Insurance Premiums</a:t>
            </a:r>
          </a:p>
        </p:txBody>
      </p:sp>
      <p:pic>
        <p:nvPicPr>
          <p:cNvPr id="5" name="Picture 4" descr="EXHIBIT 8.2 Estimated Average Net Automobile Insurance Premium, 2011, by Province&#10;A bar graph illustrates the estimated average net automobile insurance premium, 2011, by Province.&#10;The vertical axis ranges from $0 to $1400, in increments of $200. The horizontal axis lists the provinces from left to right, with the auto insurance premium estimate, as follows: QC - $642; PEI - $695; NB - $728; NS - $736; NL - $749; AB - $1004; MB - $1027; SK - $1049; BC - $1113; and ON - $12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6754" y="1037772"/>
            <a:ext cx="6410492" cy="5393595"/>
          </a:xfrm>
          <a:prstGeom prst="rect">
            <a:avLst/>
          </a:prstGeom>
        </p:spPr>
      </p:pic>
    </p:spTree>
    <p:extLst>
      <p:ext uri="{BB962C8B-B14F-4D97-AF65-F5344CB8AC3E}">
        <p14:creationId xmlns:p14="http://schemas.microsoft.com/office/powerpoint/2010/main" val="1235778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486852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0153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lstStyle/>
          <a:p>
            <a:r>
              <a:rPr lang="en-US" dirty="0"/>
              <a:t>When we buy air tickets, we are asked to buy insurance on the tickets as well. Shall we buy insurance?</a:t>
            </a:r>
            <a:br>
              <a:rPr lang="en-US" dirty="0"/>
            </a:br>
            <a:r>
              <a:rPr lang="en-US" dirty="0"/>
              <a:t/>
            </a:r>
            <a:br>
              <a:rPr lang="en-US" dirty="0"/>
            </a:br>
            <a:r>
              <a:rPr lang="en-US" dirty="0"/>
              <a:t>Suppose an air ticket costs 300 dollars. The insurance on the ticket provides one chance to exchange for a ticket in case you need to change the traveling time. This happens about one out of ten times. The cost of the insurance is 50 dollars.</a:t>
            </a:r>
            <a:br>
              <a:rPr lang="en-US" dirty="0"/>
            </a:br>
            <a:r>
              <a:rPr lang="en-US" dirty="0"/>
              <a:t/>
            </a:r>
            <a:br>
              <a:rPr lang="en-US" dirty="0"/>
            </a:br>
            <a:endParaRPr lang="en-US" dirty="0"/>
          </a:p>
        </p:txBody>
      </p:sp>
    </p:spTree>
    <p:extLst>
      <p:ext uri="{BB962C8B-B14F-4D97-AF65-F5344CB8AC3E}">
        <p14:creationId xmlns:p14="http://schemas.microsoft.com/office/powerpoint/2010/main" val="821660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 insurance premium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2942846"/>
              </p:ext>
            </p:extLst>
          </p:nvPr>
        </p:nvGraphicFramePr>
        <p:xfrm>
          <a:off x="762000" y="1523996"/>
          <a:ext cx="7543800" cy="4800600"/>
        </p:xfrm>
        <a:graphic>
          <a:graphicData uri="http://schemas.openxmlformats.org/drawingml/2006/table">
            <a:tbl>
              <a:tblPr>
                <a:tableStyleId>{3B4B98B0-60AC-42C2-AFA5-B58CD77FA1E5}</a:tableStyleId>
              </a:tblPr>
              <a:tblGrid>
                <a:gridCol w="4310743">
                  <a:extLst>
                    <a:ext uri="{9D8B030D-6E8A-4147-A177-3AD203B41FA5}">
                      <a16:colId xmlns:a16="http://schemas.microsoft.com/office/drawing/2014/main" val="1964988759"/>
                    </a:ext>
                  </a:extLst>
                </a:gridCol>
                <a:gridCol w="3233057">
                  <a:extLst>
                    <a:ext uri="{9D8B030D-6E8A-4147-A177-3AD203B41FA5}">
                      <a16:colId xmlns:a16="http://schemas.microsoft.com/office/drawing/2014/main" val="1555180683"/>
                    </a:ext>
                  </a:extLst>
                </a:gridCol>
              </a:tblGrid>
              <a:tr h="480060">
                <a:tc>
                  <a:txBody>
                    <a:bodyPr/>
                    <a:lstStyle/>
                    <a:p>
                      <a:pPr algn="l" fontAlgn="b"/>
                      <a:r>
                        <a:rPr lang="en-US" sz="2400" u="none" strike="noStrike" dirty="0">
                          <a:effectLst/>
                        </a:rPr>
                        <a:t>Quebec</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642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63169717"/>
                  </a:ext>
                </a:extLst>
              </a:tr>
              <a:tr h="480060">
                <a:tc>
                  <a:txBody>
                    <a:bodyPr/>
                    <a:lstStyle/>
                    <a:p>
                      <a:pPr algn="l" fontAlgn="b"/>
                      <a:r>
                        <a:rPr lang="en-US" sz="2400" u="none" strike="noStrike" dirty="0">
                          <a:effectLst/>
                        </a:rPr>
                        <a:t>Prince Edward Island</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796</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6219498"/>
                  </a:ext>
                </a:extLst>
              </a:tr>
              <a:tr h="480060">
                <a:tc>
                  <a:txBody>
                    <a:bodyPr/>
                    <a:lstStyle/>
                    <a:p>
                      <a:pPr algn="l" fontAlgn="b"/>
                      <a:r>
                        <a:rPr lang="en-US" sz="2400" u="none" strike="noStrike" dirty="0">
                          <a:effectLst/>
                        </a:rPr>
                        <a:t>New Brunswick</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819</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58193557"/>
                  </a:ext>
                </a:extLst>
              </a:tr>
              <a:tr h="480060">
                <a:tc>
                  <a:txBody>
                    <a:bodyPr/>
                    <a:lstStyle/>
                    <a:p>
                      <a:pPr algn="l" fontAlgn="b"/>
                      <a:r>
                        <a:rPr lang="en-US" sz="2400" u="none" strike="noStrike" dirty="0">
                          <a:effectLst/>
                        </a:rPr>
                        <a:t>Nova Scotia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842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00618890"/>
                  </a:ext>
                </a:extLst>
              </a:tr>
              <a:tr h="480060">
                <a:tc>
                  <a:txBody>
                    <a:bodyPr/>
                    <a:lstStyle/>
                    <a:p>
                      <a:pPr algn="l" fontAlgn="b"/>
                      <a:r>
                        <a:rPr lang="en-US" sz="2400" u="none" strike="noStrike" dirty="0">
                          <a:effectLst/>
                        </a:rPr>
                        <a:t>Saskatchewan</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936</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24736305"/>
                  </a:ext>
                </a:extLst>
              </a:tr>
              <a:tr h="480060">
                <a:tc>
                  <a:txBody>
                    <a:bodyPr/>
                    <a:lstStyle/>
                    <a:p>
                      <a:pPr algn="l" fontAlgn="b"/>
                      <a:r>
                        <a:rPr lang="en-US" sz="2400" u="none" strike="noStrike" dirty="0">
                          <a:effectLst/>
                        </a:rPr>
                        <a:t>Manitoba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1,080</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48200966"/>
                  </a:ext>
                </a:extLst>
              </a:tr>
              <a:tr h="480060">
                <a:tc>
                  <a:txBody>
                    <a:bodyPr/>
                    <a:lstStyle/>
                    <a:p>
                      <a:pPr algn="l" fontAlgn="b"/>
                      <a:r>
                        <a:rPr lang="en-US" sz="2400" u="none" strike="noStrike" dirty="0">
                          <a:effectLst/>
                        </a:rPr>
                        <a:t>Newfoundland &amp; Labrador</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1,132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17235770"/>
                  </a:ext>
                </a:extLst>
              </a:tr>
              <a:tr h="480060">
                <a:tc>
                  <a:txBody>
                    <a:bodyPr/>
                    <a:lstStyle/>
                    <a:p>
                      <a:pPr algn="l" fontAlgn="b"/>
                      <a:r>
                        <a:rPr lang="en-US" sz="2400" u="none" strike="noStrike" dirty="0">
                          <a:effectLst/>
                        </a:rPr>
                        <a:t>Alberta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1,251</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28448828"/>
                  </a:ext>
                </a:extLst>
              </a:tr>
              <a:tr h="480060">
                <a:tc>
                  <a:txBody>
                    <a:bodyPr/>
                    <a:lstStyle/>
                    <a:p>
                      <a:pPr algn="l" fontAlgn="b"/>
                      <a:r>
                        <a:rPr lang="en-US" sz="2400" u="none" strike="noStrike">
                          <a:effectLst/>
                        </a:rPr>
                        <a:t>Ontario</a:t>
                      </a:r>
                      <a:endParaRPr lang="en-US" sz="2400" b="1" i="0" u="none" strike="noStrike">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1,445</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1728429"/>
                  </a:ext>
                </a:extLst>
              </a:tr>
              <a:tr h="480060">
                <a:tc>
                  <a:txBody>
                    <a:bodyPr/>
                    <a:lstStyle/>
                    <a:p>
                      <a:pPr algn="l" fontAlgn="b"/>
                      <a:r>
                        <a:rPr lang="en-US" sz="2400" u="none" strike="noStrike">
                          <a:effectLst/>
                        </a:rPr>
                        <a:t>British Columbia</a:t>
                      </a:r>
                      <a:endParaRPr lang="en-US" sz="2400" b="1" i="0" u="none" strike="noStrike">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1,680</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44569970"/>
                  </a:ext>
                </a:extLst>
              </a:tr>
            </a:tbl>
          </a:graphicData>
        </a:graphic>
      </p:graphicFrame>
    </p:spTree>
    <p:extLst>
      <p:ext uri="{BB962C8B-B14F-4D97-AF65-F5344CB8AC3E}">
        <p14:creationId xmlns:p14="http://schemas.microsoft.com/office/powerpoint/2010/main" val="2214097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9882756"/>
              </p:ext>
            </p:extLst>
          </p:nvPr>
        </p:nvGraphicFramePr>
        <p:xfrm>
          <a:off x="1219199" y="1828801"/>
          <a:ext cx="7086601" cy="4211409"/>
        </p:xfrm>
        <a:graphic>
          <a:graphicData uri="http://schemas.openxmlformats.org/drawingml/2006/table">
            <a:tbl>
              <a:tblPr>
                <a:tableStyleId>{3B4B98B0-60AC-42C2-AFA5-B58CD77FA1E5}</a:tableStyleId>
              </a:tblPr>
              <a:tblGrid>
                <a:gridCol w="2705122">
                  <a:extLst>
                    <a:ext uri="{9D8B030D-6E8A-4147-A177-3AD203B41FA5}">
                      <a16:colId xmlns:a16="http://schemas.microsoft.com/office/drawing/2014/main" val="2146805463"/>
                    </a:ext>
                  </a:extLst>
                </a:gridCol>
                <a:gridCol w="1905882">
                  <a:extLst>
                    <a:ext uri="{9D8B030D-6E8A-4147-A177-3AD203B41FA5}">
                      <a16:colId xmlns:a16="http://schemas.microsoft.com/office/drawing/2014/main" val="38181627"/>
                    </a:ext>
                  </a:extLst>
                </a:gridCol>
                <a:gridCol w="2475597">
                  <a:extLst>
                    <a:ext uri="{9D8B030D-6E8A-4147-A177-3AD203B41FA5}">
                      <a16:colId xmlns:a16="http://schemas.microsoft.com/office/drawing/2014/main" val="2625467756"/>
                    </a:ext>
                  </a:extLst>
                </a:gridCol>
              </a:tblGrid>
              <a:tr h="598714">
                <a:tc>
                  <a:txBody>
                    <a:bodyPr/>
                    <a:lstStyle/>
                    <a:p>
                      <a:pPr algn="l" fontAlgn="b"/>
                      <a:r>
                        <a:rPr lang="en-US" sz="2000" u="none" strike="noStrike" dirty="0">
                          <a:effectLst/>
                        </a:rPr>
                        <a:t>car value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20000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20000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3182377"/>
                  </a:ext>
                </a:extLst>
              </a:tr>
              <a:tr h="598714">
                <a:tc>
                  <a:txBody>
                    <a:bodyPr/>
                    <a:lstStyle/>
                    <a:p>
                      <a:pPr algn="l" fontAlgn="b"/>
                      <a:r>
                        <a:rPr lang="en-US" sz="2000" u="none" strike="noStrike" dirty="0">
                          <a:effectLst/>
                        </a:rPr>
                        <a:t>probability of accident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0.02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0.02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4680464"/>
                  </a:ext>
                </a:extLst>
              </a:tr>
              <a:tr h="598714">
                <a:tc>
                  <a:txBody>
                    <a:bodyPr/>
                    <a:lstStyle/>
                    <a:p>
                      <a:pPr algn="l" fontAlgn="b"/>
                      <a:r>
                        <a:rPr lang="en-US" sz="2000" u="none" strike="noStrike" dirty="0">
                          <a:effectLst/>
                        </a:rPr>
                        <a:t>price of auto insurance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74661164"/>
                  </a:ext>
                </a:extLst>
              </a:tr>
              <a:tr h="598714">
                <a:tc>
                  <a:txBody>
                    <a:bodyPr/>
                    <a:lstStyle/>
                    <a:p>
                      <a:pPr algn="l" fontAlgn="b"/>
                      <a:r>
                        <a:rPr lang="en-US" sz="2000" u="none" strike="noStrike">
                          <a:effectLst/>
                        </a:rPr>
                        <a:t>initial wealth</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50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10000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4152711"/>
                  </a:ext>
                </a:extLst>
              </a:tr>
              <a:tr h="598714">
                <a:tc>
                  <a:txBody>
                    <a:bodyPr/>
                    <a:lstStyle/>
                    <a:p>
                      <a:pPr algn="l" fontAlgn="b"/>
                      <a:r>
                        <a:rPr lang="en-US" sz="2000" u="none" strike="noStrike">
                          <a:effectLst/>
                        </a:rPr>
                        <a:t>log utility without insurance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9.786</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10.287</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902250"/>
                  </a:ext>
                </a:extLst>
              </a:tr>
              <a:tr h="598714">
                <a:tc>
                  <a:txBody>
                    <a:bodyPr/>
                    <a:lstStyle/>
                    <a:p>
                      <a:pPr algn="l" fontAlgn="b"/>
                      <a:r>
                        <a:rPr lang="en-US" sz="2000" u="none" strike="noStrike">
                          <a:effectLst/>
                        </a:rPr>
                        <a:t>log utility with insurance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9.855</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10.275</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9252565"/>
                  </a:ext>
                </a:extLst>
              </a:tr>
              <a:tr h="598714">
                <a:tc>
                  <a:txBody>
                    <a:bodyPr/>
                    <a:lstStyle/>
                    <a:p>
                      <a:pPr algn="l" fontAlgn="b"/>
                      <a:r>
                        <a:rPr lang="en-US" sz="2000" u="none" strike="noStrike">
                          <a:effectLst/>
                        </a:rPr>
                        <a:t>difference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0.069</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-0.012</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58902743"/>
                  </a:ext>
                </a:extLst>
              </a:tr>
            </a:tbl>
          </a:graphicData>
        </a:graphic>
      </p:graphicFrame>
    </p:spTree>
    <p:extLst>
      <p:ext uri="{BB962C8B-B14F-4D97-AF65-F5344CB8AC3E}">
        <p14:creationId xmlns:p14="http://schemas.microsoft.com/office/powerpoint/2010/main" val="3657136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 Insurance Policy Provisions</a:t>
            </a:r>
          </a:p>
        </p:txBody>
      </p:sp>
      <p:sp>
        <p:nvSpPr>
          <p:cNvPr id="3" name="Content Placeholder 2"/>
          <p:cNvSpPr>
            <a:spLocks noGrp="1"/>
          </p:cNvSpPr>
          <p:nvPr>
            <p:ph idx="1"/>
          </p:nvPr>
        </p:nvSpPr>
        <p:spPr/>
        <p:txBody>
          <a:bodyPr/>
          <a:lstStyle/>
          <a:p>
            <a:pPr>
              <a:defRPr/>
            </a:pPr>
            <a:r>
              <a:rPr lang="en-US" dirty="0"/>
              <a:t>Insurance policy: contract between an insurance company and the policy owner</a:t>
            </a:r>
          </a:p>
          <a:p>
            <a:pPr>
              <a:defRPr/>
            </a:pPr>
            <a:r>
              <a:rPr lang="en-US" dirty="0"/>
              <a:t>Auto insurance policy: specifies the coverage provided by an insurance company for a particular individual and vehicle</a:t>
            </a:r>
          </a:p>
          <a:p>
            <a:pPr>
              <a:defRPr/>
            </a:pPr>
            <a:r>
              <a:rPr lang="en-US" dirty="0"/>
              <a:t>Three sections:</a:t>
            </a:r>
          </a:p>
          <a:p>
            <a:pPr lvl="1">
              <a:defRPr/>
            </a:pPr>
            <a:r>
              <a:rPr lang="en-US" dirty="0"/>
              <a:t>Third party liability coverage,</a:t>
            </a:r>
          </a:p>
          <a:p>
            <a:pPr lvl="1">
              <a:defRPr/>
            </a:pPr>
            <a:r>
              <a:rPr lang="en-US" dirty="0"/>
              <a:t>Accident benefits, and</a:t>
            </a:r>
          </a:p>
          <a:p>
            <a:pPr lvl="1">
              <a:defRPr/>
            </a:pPr>
            <a:r>
              <a:rPr lang="en-US" dirty="0"/>
              <a:t>Loss or damage to the insured automobile</a:t>
            </a:r>
          </a:p>
        </p:txBody>
      </p:sp>
    </p:spTree>
    <p:extLst>
      <p:ext uri="{BB962C8B-B14F-4D97-AF65-F5344CB8AC3E}">
        <p14:creationId xmlns:p14="http://schemas.microsoft.com/office/powerpoint/2010/main" val="1235778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A: Third Party Liability Coverage</a:t>
            </a:r>
          </a:p>
        </p:txBody>
      </p:sp>
      <p:sp>
        <p:nvSpPr>
          <p:cNvPr id="3" name="Content Placeholder 2"/>
          <p:cNvSpPr>
            <a:spLocks noGrp="1"/>
          </p:cNvSpPr>
          <p:nvPr>
            <p:ph idx="1"/>
          </p:nvPr>
        </p:nvSpPr>
        <p:spPr/>
        <p:txBody>
          <a:bodyPr/>
          <a:lstStyle/>
          <a:p>
            <a:pPr>
              <a:buFont typeface="Arial" charset="0"/>
              <a:buChar char="•"/>
              <a:defRPr/>
            </a:pPr>
            <a:r>
              <a:rPr lang="en-US" dirty="0"/>
              <a:t>Third party liability: a legal term that describes the person(s) who have experienced loss because of the insured</a:t>
            </a:r>
          </a:p>
          <a:p>
            <a:pPr>
              <a:buFont typeface="Arial" charset="0"/>
              <a:buChar char="•"/>
              <a:defRPr/>
            </a:pPr>
            <a:r>
              <a:rPr lang="en-US" dirty="0"/>
              <a:t>Two key components:</a:t>
            </a:r>
          </a:p>
          <a:p>
            <a:pPr lvl="1">
              <a:defRPr/>
            </a:pPr>
            <a:r>
              <a:rPr lang="en-US" dirty="0"/>
              <a:t>Bodily injury liability, and</a:t>
            </a:r>
          </a:p>
          <a:p>
            <a:pPr lvl="1">
              <a:defRPr/>
            </a:pPr>
            <a:r>
              <a:rPr lang="en-US" dirty="0"/>
              <a:t>Property damage liability</a:t>
            </a:r>
          </a:p>
        </p:txBody>
      </p:sp>
    </p:spTree>
    <p:extLst>
      <p:ext uri="{BB962C8B-B14F-4D97-AF65-F5344CB8AC3E}">
        <p14:creationId xmlns:p14="http://schemas.microsoft.com/office/powerpoint/2010/main" val="1235778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Bodily injury liability coverage</a:t>
            </a:r>
          </a:p>
        </p:txBody>
      </p:sp>
      <p:sp>
        <p:nvSpPr>
          <p:cNvPr id="3" name="Content Placeholder 2"/>
          <p:cNvSpPr>
            <a:spLocks noGrp="1"/>
          </p:cNvSpPr>
          <p:nvPr>
            <p:ph idx="1"/>
          </p:nvPr>
        </p:nvSpPr>
        <p:spPr/>
        <p:txBody>
          <a:bodyPr/>
          <a:lstStyle/>
          <a:p>
            <a:pPr>
              <a:defRPr/>
            </a:pPr>
            <a:r>
              <a:rPr lang="en-US" sz="3000" dirty="0">
                <a:ea typeface="ＭＳ Ｐゴシック" pitchFamily="34" charset="-128"/>
              </a:rPr>
              <a:t>protects you against liability associated with injuries you (or family members listed on the policy) cause to others</a:t>
            </a:r>
          </a:p>
          <a:p>
            <a:pPr lvl="1">
              <a:defRPr/>
            </a:pPr>
            <a:r>
              <a:rPr lang="en-US" dirty="0">
                <a:ea typeface="ＭＳ Ｐゴシック" pitchFamily="34" charset="-128"/>
              </a:rPr>
              <a:t>Also covers you (or your family members) if you cause injuries to others while driving someone else</a:t>
            </a:r>
            <a:r>
              <a:rPr lang="en-US" altLang="en-US" dirty="0">
                <a:ea typeface="ＭＳ Ｐゴシック" pitchFamily="34" charset="-128"/>
              </a:rPr>
              <a:t>’</a:t>
            </a:r>
            <a:r>
              <a:rPr lang="en-US" dirty="0">
                <a:ea typeface="ＭＳ Ｐゴシック" pitchFamily="34" charset="-128"/>
              </a:rPr>
              <a:t>s car with their permission</a:t>
            </a:r>
          </a:p>
          <a:p>
            <a:pPr lvl="1">
              <a:defRPr/>
            </a:pPr>
            <a:r>
              <a:rPr lang="en-US" dirty="0">
                <a:ea typeface="ＭＳ Ｐゴシック" pitchFamily="34" charset="-128"/>
              </a:rPr>
              <a:t>Coverage includes medical bills, pain and suffering, and economic loss</a:t>
            </a:r>
          </a:p>
          <a:p>
            <a:pPr lvl="1">
              <a:defRPr/>
            </a:pPr>
            <a:r>
              <a:rPr lang="en-US" dirty="0">
                <a:ea typeface="ＭＳ Ｐゴシック" pitchFamily="34" charset="-128"/>
              </a:rPr>
              <a:t>You should always purchase more than the mandatory minimum required third party liability coverage </a:t>
            </a:r>
            <a:r>
              <a:rPr lang="en-US" dirty="0" smtClean="0">
                <a:ea typeface="ＭＳ Ｐゴシック" pitchFamily="34" charset="-128"/>
              </a:rPr>
              <a:t>amount</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damage liability coverage</a:t>
            </a:r>
          </a:p>
        </p:txBody>
      </p:sp>
      <p:sp>
        <p:nvSpPr>
          <p:cNvPr id="3" name="Content Placeholder 2"/>
          <p:cNvSpPr>
            <a:spLocks noGrp="1"/>
          </p:cNvSpPr>
          <p:nvPr>
            <p:ph idx="1"/>
          </p:nvPr>
        </p:nvSpPr>
        <p:spPr/>
        <p:txBody>
          <a:bodyPr/>
          <a:lstStyle/>
          <a:p>
            <a:pPr>
              <a:defRPr/>
            </a:pPr>
            <a:r>
              <a:rPr lang="en-US" dirty="0">
                <a:ea typeface="ＭＳ Ｐゴシック" pitchFamily="34" charset="-128"/>
              </a:rPr>
              <a:t>protects against losses that result when the policy owner damages another person</a:t>
            </a:r>
            <a:r>
              <a:rPr lang="en-US" altLang="en-US" dirty="0">
                <a:ea typeface="ＭＳ Ｐゴシック" pitchFamily="34" charset="-128"/>
              </a:rPr>
              <a:t>’</a:t>
            </a:r>
            <a:r>
              <a:rPr lang="en-US" dirty="0">
                <a:ea typeface="ＭＳ Ｐゴシック" pitchFamily="34" charset="-128"/>
              </a:rPr>
              <a:t>s property with his or her car</a:t>
            </a:r>
          </a:p>
          <a:p>
            <a:pPr lvl="1">
              <a:defRPr/>
            </a:pPr>
            <a:r>
              <a:rPr lang="en-US" dirty="0">
                <a:ea typeface="ＭＳ Ｐゴシック" pitchFamily="34" charset="-128"/>
              </a:rPr>
              <a:t>Examples: damage to a car, fence, lamppost, or building</a:t>
            </a:r>
          </a:p>
          <a:p>
            <a:pPr lvl="1">
              <a:defRPr/>
            </a:pPr>
            <a:r>
              <a:rPr lang="en-US" dirty="0">
                <a:ea typeface="ＭＳ Ｐゴシック" pitchFamily="34" charset="-128"/>
              </a:rPr>
              <a:t>Does not cover your own car or other property that you own</a:t>
            </a:r>
          </a:p>
          <a:p>
            <a:pPr lvl="1">
              <a:defRPr/>
            </a:pPr>
            <a:r>
              <a:rPr lang="en-US" dirty="0">
                <a:ea typeface="ＭＳ Ｐゴシック" pitchFamily="34" charset="-128"/>
              </a:rPr>
              <a:t>You should always purchase more than the minimum required property damage liability coverage amount</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B: Accident </a:t>
            </a:r>
            <a:r>
              <a:rPr lang="en-US" dirty="0" smtClean="0"/>
              <a:t>Benefits </a:t>
            </a:r>
            <a:r>
              <a:rPr lang="en-US" sz="2000" b="0" dirty="0" smtClean="0"/>
              <a:t>(1 of 2)</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Accident benefits coverage: insures against the cost of medical care for you and other passengers in your car</a:t>
            </a:r>
          </a:p>
          <a:p>
            <a:pPr lvl="1">
              <a:defRPr/>
            </a:pPr>
            <a:r>
              <a:rPr lang="en-US" dirty="0"/>
              <a:t>Provides coverage for medical payments, funeral benefits, loss of income as a result of death or total disability, and uninsured motorist coverage</a:t>
            </a:r>
          </a:p>
          <a:p>
            <a:pPr lvl="1">
              <a:defRPr/>
            </a:pPr>
            <a:r>
              <a:rPr lang="en-US" dirty="0"/>
              <a:t>Mandatory in all provinces except Newfoundland and Labrador</a:t>
            </a:r>
          </a:p>
          <a:p>
            <a:pPr lvl="1">
              <a:defRPr/>
            </a:pPr>
            <a:r>
              <a:rPr lang="en-US" dirty="0"/>
              <a:t>Medical coverage applies only to the passengers and the driver of the insured car</a:t>
            </a:r>
          </a:p>
        </p:txBody>
      </p:sp>
    </p:spTree>
    <p:extLst>
      <p:ext uri="{BB962C8B-B14F-4D97-AF65-F5344CB8AC3E}">
        <p14:creationId xmlns:p14="http://schemas.microsoft.com/office/powerpoint/2010/main" val="1235778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B: Accident Benefits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Uninsured motorist coverage: insures against the cost of bodily injury when an accident is caused by another driver who is not insured</a:t>
            </a:r>
          </a:p>
          <a:p>
            <a:pPr lvl="1">
              <a:defRPr/>
            </a:pPr>
            <a:r>
              <a:rPr lang="en-US" dirty="0"/>
              <a:t>Also applies if you are in an accident caused by:</a:t>
            </a:r>
          </a:p>
          <a:p>
            <a:pPr lvl="2">
              <a:defRPr/>
            </a:pPr>
            <a:r>
              <a:rPr lang="en-US" dirty="0"/>
              <a:t>a hit-and-run driver</a:t>
            </a:r>
          </a:p>
          <a:p>
            <a:pPr lvl="2">
              <a:defRPr/>
            </a:pPr>
            <a:r>
              <a:rPr lang="en-US" dirty="0"/>
              <a:t>a driver who is at fault but whose insurance company goes bankrupt</a:t>
            </a:r>
          </a:p>
        </p:txBody>
      </p:sp>
    </p:spTree>
    <p:extLst>
      <p:ext uri="{BB962C8B-B14F-4D97-AF65-F5344CB8AC3E}">
        <p14:creationId xmlns:p14="http://schemas.microsoft.com/office/powerpoint/2010/main" val="1235778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C: Loss of or Damage to Insured </a:t>
            </a:r>
            <a:r>
              <a:rPr lang="en-US" dirty="0" smtClean="0"/>
              <a:t>Automobile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Coverage is optional in all provinces</a:t>
            </a:r>
          </a:p>
          <a:p>
            <a:pPr>
              <a:defRPr/>
            </a:pPr>
            <a:r>
              <a:rPr lang="en-US" dirty="0"/>
              <a:t>Collision insurance: insures against costs of damage to your car resulting from an accident in which the driver of your car is at fault</a:t>
            </a:r>
          </a:p>
          <a:p>
            <a:pPr>
              <a:defRPr/>
            </a:pPr>
            <a:r>
              <a:rPr lang="en-US" dirty="0"/>
              <a:t>Comprehensive coverage: insures you against damage to your car that results from something other than a collision, such as floods, theft, fire, hail, explosions, riots, vandalism, and various other perils</a:t>
            </a:r>
          </a:p>
        </p:txBody>
      </p:sp>
    </p:spTree>
    <p:extLst>
      <p:ext uri="{BB962C8B-B14F-4D97-AF65-F5344CB8AC3E}">
        <p14:creationId xmlns:p14="http://schemas.microsoft.com/office/powerpoint/2010/main" val="1235778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C: Loss of or Damage to Insured Automobile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lvl="1">
              <a:spcBef>
                <a:spcPts val="1800"/>
              </a:spcBef>
              <a:buFont typeface="Arial" charset="0"/>
              <a:buChar char="•"/>
              <a:defRPr/>
            </a:pPr>
            <a:r>
              <a:rPr lang="en-US" dirty="0" smtClean="0"/>
              <a:t>Collision </a:t>
            </a:r>
            <a:r>
              <a:rPr lang="en-US" dirty="0"/>
              <a:t>coverage does not apply to items that were damaged while in the car</a:t>
            </a:r>
          </a:p>
          <a:p>
            <a:pPr lvl="1">
              <a:spcBef>
                <a:spcPts val="1800"/>
              </a:spcBef>
              <a:buFont typeface="Arial" charset="0"/>
              <a:buChar char="•"/>
              <a:defRPr/>
            </a:pPr>
            <a:r>
              <a:rPr lang="en-US" dirty="0"/>
              <a:t>Deductible: a set dollar amount that you are responsible for paying before any coverage is provided by your insurer</a:t>
            </a:r>
          </a:p>
        </p:txBody>
      </p:sp>
    </p:spTree>
    <p:extLst>
      <p:ext uri="{BB962C8B-B14F-4D97-AF65-F5344CB8AC3E}">
        <p14:creationId xmlns:p14="http://schemas.microsoft.com/office/powerpoint/2010/main" val="123577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average, it costs us 500 dollars to get a 300 dollar coverage. That is how insurance companies make money. The net loss for a customer is 200 dollar. If so, why </a:t>
            </a:r>
            <a:r>
              <a:rPr lang="en-US" dirty="0" smtClean="0"/>
              <a:t>some </a:t>
            </a:r>
            <a:r>
              <a:rPr lang="en-US" dirty="0"/>
              <a:t>people still </a:t>
            </a:r>
            <a:r>
              <a:rPr lang="en-US" dirty="0" smtClean="0"/>
              <a:t>buy </a:t>
            </a:r>
            <a:r>
              <a:rPr lang="en-US" dirty="0"/>
              <a:t>insurance</a:t>
            </a:r>
            <a:r>
              <a:rPr lang="en-US" dirty="0" smtClean="0"/>
              <a:t>?</a:t>
            </a:r>
          </a:p>
          <a:p>
            <a:r>
              <a:rPr lang="en-US" dirty="0"/>
              <a:t>If we are well off, it is no big deal to fork out 300 dollar for a new ticket. However, if your bank account has very little left, it might be tough to dip into your savings. That is when insurance can help. The poorer we get, the more insurance we will crave.</a:t>
            </a:r>
          </a:p>
          <a:p>
            <a:r>
              <a:rPr lang="en-US" dirty="0"/>
              <a:t/>
            </a:r>
            <a:br>
              <a:rPr lang="en-US" dirty="0"/>
            </a:br>
            <a:endParaRPr lang="en-US" dirty="0"/>
          </a:p>
          <a:p>
            <a:endParaRPr lang="en-US" dirty="0"/>
          </a:p>
        </p:txBody>
      </p:sp>
    </p:spTree>
    <p:extLst>
      <p:ext uri="{BB962C8B-B14F-4D97-AF65-F5344CB8AC3E}">
        <p14:creationId xmlns:p14="http://schemas.microsoft.com/office/powerpoint/2010/main" val="33214502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Facility Association</a:t>
            </a:r>
          </a:p>
        </p:txBody>
      </p:sp>
      <p:sp>
        <p:nvSpPr>
          <p:cNvPr id="3" name="Content Placeholder 2"/>
          <p:cNvSpPr>
            <a:spLocks noGrp="1"/>
          </p:cNvSpPr>
          <p:nvPr>
            <p:ph idx="1"/>
          </p:nvPr>
        </p:nvSpPr>
        <p:spPr/>
        <p:txBody>
          <a:bodyPr/>
          <a:lstStyle/>
          <a:p>
            <a:pPr>
              <a:defRPr/>
            </a:pPr>
            <a:r>
              <a:rPr lang="en-US" dirty="0"/>
              <a:t>ensures that drivers unable to obtain insurance with an individual company are able to obtain the coverage they need to operate their vehicles legally</a:t>
            </a:r>
          </a:p>
          <a:p>
            <a:pPr lvl="1">
              <a:defRPr/>
            </a:pPr>
            <a:r>
              <a:rPr lang="en-US" dirty="0"/>
              <a:t>Applies to higher-risk drivers</a:t>
            </a:r>
          </a:p>
        </p:txBody>
      </p:sp>
    </p:spTree>
    <p:extLst>
      <p:ext uri="{BB962C8B-B14F-4D97-AF65-F5344CB8AC3E}">
        <p14:creationId xmlns:p14="http://schemas.microsoft.com/office/powerpoint/2010/main" val="1235778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No-Fault Auto Insurance</a:t>
            </a:r>
          </a:p>
        </p:txBody>
      </p:sp>
      <p:sp>
        <p:nvSpPr>
          <p:cNvPr id="3" name="Content Placeholder 2"/>
          <p:cNvSpPr>
            <a:spLocks noGrp="1"/>
          </p:cNvSpPr>
          <p:nvPr>
            <p:ph idx="1"/>
          </p:nvPr>
        </p:nvSpPr>
        <p:spPr/>
        <p:txBody>
          <a:bodyPr/>
          <a:lstStyle/>
          <a:p>
            <a:r>
              <a:rPr lang="en-US" dirty="0">
                <a:ea typeface="ＭＳ Ｐゴシック" pitchFamily="34" charset="-128"/>
              </a:rPr>
              <a:t>allows policy owners in all provinces to receive immediate medical payments through their own insurance policy, regardless of who is at fault for causing the accident</a:t>
            </a:r>
          </a:p>
          <a:p>
            <a:r>
              <a:rPr lang="en-US" dirty="0">
                <a:ea typeface="ＭＳ Ｐゴシック" pitchFamily="34" charset="-128"/>
              </a:rPr>
              <a:t>The sooner you receive treatment, the sooner you will get better</a:t>
            </a:r>
          </a:p>
          <a:p>
            <a:r>
              <a:rPr lang="en-US" dirty="0">
                <a:ea typeface="ＭＳ Ｐゴシック" pitchFamily="34" charset="-128"/>
              </a:rPr>
              <a:t>Pure no-fault system: you are unable to sue the at-fault driver for pain and suffering and economic loss (Sask., Man., QC)</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Auto Insurance </a:t>
            </a:r>
            <a:r>
              <a:rPr lang="en-US" dirty="0" smtClean="0"/>
              <a:t>Minimums </a:t>
            </a:r>
            <a:r>
              <a:rPr lang="en-US" sz="2000" b="0" dirty="0"/>
              <a:t>(1 of </a:t>
            </a:r>
            <a:r>
              <a:rPr lang="en-US" sz="2000" b="0" dirty="0" smtClean="0"/>
              <a:t>3)</a:t>
            </a:r>
            <a:endParaRPr lang="en-US" dirty="0"/>
          </a:p>
        </p:txBody>
      </p:sp>
      <p:sp>
        <p:nvSpPr>
          <p:cNvPr id="3" name="Content Placeholder 2"/>
          <p:cNvSpPr>
            <a:spLocks noGrp="1"/>
          </p:cNvSpPr>
          <p:nvPr>
            <p:ph idx="1"/>
          </p:nvPr>
        </p:nvSpPr>
        <p:spPr>
          <a:xfrm>
            <a:off x="457200" y="838200"/>
            <a:ext cx="8229600" cy="752475"/>
          </a:xfrm>
        </p:spPr>
        <p:txBody>
          <a:bodyPr/>
          <a:lstStyle/>
          <a:p>
            <a:pPr marL="0" indent="0">
              <a:buNone/>
            </a:pPr>
            <a:r>
              <a:rPr lang="en-US" sz="2400" b="1" dirty="0" smtClean="0"/>
              <a:t>Exhibit 8.3 </a:t>
            </a:r>
            <a:r>
              <a:rPr lang="en-US" sz="2400" dirty="0" smtClean="0"/>
              <a:t>Minimum </a:t>
            </a:r>
            <a:r>
              <a:rPr lang="en-US" sz="2400" dirty="0"/>
              <a:t>Required Auto Insurance Coverage Amounts by Province/Territory</a:t>
            </a:r>
          </a:p>
        </p:txBody>
      </p:sp>
      <p:graphicFrame>
        <p:nvGraphicFramePr>
          <p:cNvPr id="5" name="Table 4"/>
          <p:cNvGraphicFramePr>
            <a:graphicFrameLocks noGrp="1"/>
          </p:cNvGraphicFramePr>
          <p:nvPr>
            <p:extLst>
              <p:ext uri="{D42A27DB-BD31-4B8C-83A1-F6EECF244321}">
                <p14:modId xmlns:p14="http://schemas.microsoft.com/office/powerpoint/2010/main" val="4209430105"/>
              </p:ext>
            </p:extLst>
          </p:nvPr>
        </p:nvGraphicFramePr>
        <p:xfrm>
          <a:off x="457201" y="1752600"/>
          <a:ext cx="8381999" cy="3722624"/>
        </p:xfrm>
        <a:graphic>
          <a:graphicData uri="http://schemas.openxmlformats.org/drawingml/2006/table">
            <a:tbl>
              <a:tblPr firstRow="1">
                <a:tableStyleId>{3B4B98B0-60AC-42C2-AFA5-B58CD77FA1E5}</a:tableStyleId>
              </a:tblPr>
              <a:tblGrid>
                <a:gridCol w="1785055">
                  <a:extLst>
                    <a:ext uri="{9D8B030D-6E8A-4147-A177-3AD203B41FA5}">
                      <a16:colId xmlns:a16="http://schemas.microsoft.com/office/drawing/2014/main" val="20000"/>
                    </a:ext>
                  </a:extLst>
                </a:gridCol>
                <a:gridCol w="1241778">
                  <a:extLst>
                    <a:ext uri="{9D8B030D-6E8A-4147-A177-3AD203B41FA5}">
                      <a16:colId xmlns:a16="http://schemas.microsoft.com/office/drawing/2014/main" val="20001"/>
                    </a:ext>
                  </a:extLst>
                </a:gridCol>
                <a:gridCol w="1008944">
                  <a:extLst>
                    <a:ext uri="{9D8B030D-6E8A-4147-A177-3AD203B41FA5}">
                      <a16:colId xmlns:a16="http://schemas.microsoft.com/office/drawing/2014/main" val="20002"/>
                    </a:ext>
                  </a:extLst>
                </a:gridCol>
                <a:gridCol w="1241778">
                  <a:extLst>
                    <a:ext uri="{9D8B030D-6E8A-4147-A177-3AD203B41FA5}">
                      <a16:colId xmlns:a16="http://schemas.microsoft.com/office/drawing/2014/main" val="20003"/>
                    </a:ext>
                  </a:extLst>
                </a:gridCol>
                <a:gridCol w="1629833">
                  <a:extLst>
                    <a:ext uri="{9D8B030D-6E8A-4147-A177-3AD203B41FA5}">
                      <a16:colId xmlns:a16="http://schemas.microsoft.com/office/drawing/2014/main" val="20004"/>
                    </a:ext>
                  </a:extLst>
                </a:gridCol>
                <a:gridCol w="1474611">
                  <a:extLst>
                    <a:ext uri="{9D8B030D-6E8A-4147-A177-3AD203B41FA5}">
                      <a16:colId xmlns:a16="http://schemas.microsoft.com/office/drawing/2014/main" val="20005"/>
                    </a:ext>
                  </a:extLst>
                </a:gridCol>
              </a:tblGrid>
              <a:tr h="370840">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Province/Territory</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Compulsory Minimum Third Party Liability</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Accident Benefits (Per Person)*</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Right </a:t>
                      </a:r>
                      <a:r>
                        <a:rPr lang="en-US" sz="1200" b="1" dirty="0">
                          <a:effectLst/>
                          <a:latin typeface="+mn-lt"/>
                          <a:ea typeface="Calibri"/>
                          <a:cs typeface="UniversLTStd-BoldCn"/>
                        </a:rPr>
                        <a:t>to Sue for Pain and Suffering?</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Right to Sue for Economic Loss in Excess of No-Fault Benefits? </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Administration</a:t>
                      </a:r>
                      <a:endParaRPr lang="en-US" sz="12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200">
                          <a:effectLst/>
                          <a:latin typeface="+mn-lt"/>
                          <a:ea typeface="Calibri"/>
                          <a:cs typeface="UniversLTStd-Cn"/>
                        </a:rPr>
                        <a:t>Alberta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$200 000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$50 000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Yes, with conditions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Yes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200">
                          <a:effectLst/>
                          <a:latin typeface="+mn-lt"/>
                          <a:ea typeface="Calibri"/>
                          <a:cs typeface="UniversLTStd-Cn"/>
                        </a:rPr>
                        <a:t>British Columbia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$150 000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Government</a:t>
                      </a:r>
                      <a:endParaRPr lang="en-US" sz="12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200">
                          <a:effectLst/>
                          <a:latin typeface="+mn-lt"/>
                          <a:ea typeface="Calibri"/>
                          <a:cs typeface="UniversLTStd-Cn"/>
                        </a:rPr>
                        <a:t>Manitoba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No time or amount limit</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No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No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Government</a:t>
                      </a:r>
                      <a:endParaRPr lang="en-US" sz="12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200">
                          <a:effectLst/>
                          <a:latin typeface="+mn-lt"/>
                          <a:ea typeface="Calibri"/>
                          <a:cs typeface="UniversLTStd-Cn"/>
                        </a:rPr>
                        <a:t>New Brunswick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$50 000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Yes, with conditions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Yes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Newfoundland &amp; Labrador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$25 000 (optional)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Yes, with conditions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200" b="0" dirty="0">
                          <a:effectLst/>
                          <a:latin typeface="+mn-lt"/>
                          <a:ea typeface="Calibri"/>
                          <a:cs typeface="UniversLTStd-Cn"/>
                        </a:rPr>
                        <a:t>Northwest Territories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$200 000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$25 000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Yes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Yes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Private</a:t>
                      </a:r>
                      <a:endParaRPr lang="en-US" sz="1200" b="0" dirty="0">
                        <a:effectLst/>
                        <a:latin typeface="+mn-lt"/>
                        <a:ea typeface="Calibri"/>
                        <a:cs typeface="Times New Roman"/>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357785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smtClean="0"/>
              <a:t>Auto Insurance Minimums </a:t>
            </a:r>
            <a:r>
              <a:rPr lang="en-US" sz="2000" b="0" dirty="0" smtClean="0"/>
              <a:t>(2 of 3)</a:t>
            </a:r>
            <a:endParaRPr lang="en-US" b="0" dirty="0"/>
          </a:p>
        </p:txBody>
      </p:sp>
      <p:sp>
        <p:nvSpPr>
          <p:cNvPr id="3" name="Content Placeholder 2"/>
          <p:cNvSpPr>
            <a:spLocks noGrp="1"/>
          </p:cNvSpPr>
          <p:nvPr>
            <p:ph idx="1"/>
          </p:nvPr>
        </p:nvSpPr>
        <p:spPr>
          <a:xfrm>
            <a:off x="457200" y="1219200"/>
            <a:ext cx="8229600" cy="419100"/>
          </a:xfrm>
        </p:spPr>
        <p:txBody>
          <a:bodyPr/>
          <a:lstStyle/>
          <a:p>
            <a:pPr marL="0" indent="0">
              <a:buNone/>
            </a:pPr>
            <a:r>
              <a:rPr lang="en-US" sz="2400" b="1" dirty="0" smtClean="0"/>
              <a:t>Exhibit 8.3 </a:t>
            </a:r>
            <a:r>
              <a:rPr lang="en-US" sz="2400" i="1" dirty="0" smtClean="0"/>
              <a:t>Continued</a:t>
            </a:r>
            <a:endParaRPr lang="en-US" sz="2400" i="1" dirty="0"/>
          </a:p>
        </p:txBody>
      </p:sp>
      <p:graphicFrame>
        <p:nvGraphicFramePr>
          <p:cNvPr id="5" name="Table 4"/>
          <p:cNvGraphicFramePr>
            <a:graphicFrameLocks noGrp="1"/>
          </p:cNvGraphicFramePr>
          <p:nvPr>
            <p:extLst>
              <p:ext uri="{D42A27DB-BD31-4B8C-83A1-F6EECF244321}">
                <p14:modId xmlns:p14="http://schemas.microsoft.com/office/powerpoint/2010/main" val="1700847921"/>
              </p:ext>
            </p:extLst>
          </p:nvPr>
        </p:nvGraphicFramePr>
        <p:xfrm>
          <a:off x="457200" y="1809748"/>
          <a:ext cx="8458200" cy="4129024"/>
        </p:xfrm>
        <a:graphic>
          <a:graphicData uri="http://schemas.openxmlformats.org/drawingml/2006/table">
            <a:tbl>
              <a:tblPr firstRow="1">
                <a:tableStyleId>{3B4B98B0-60AC-42C2-AFA5-B58CD77FA1E5}</a:tableStyleId>
              </a:tblPr>
              <a:tblGrid>
                <a:gridCol w="1722967">
                  <a:extLst>
                    <a:ext uri="{9D8B030D-6E8A-4147-A177-3AD203B41FA5}">
                      <a16:colId xmlns:a16="http://schemas.microsoft.com/office/drawing/2014/main" val="20000"/>
                    </a:ext>
                  </a:extLst>
                </a:gridCol>
                <a:gridCol w="1253067">
                  <a:extLst>
                    <a:ext uri="{9D8B030D-6E8A-4147-A177-3AD203B41FA5}">
                      <a16:colId xmlns:a16="http://schemas.microsoft.com/office/drawing/2014/main" val="20001"/>
                    </a:ext>
                  </a:extLst>
                </a:gridCol>
                <a:gridCol w="1174750">
                  <a:extLst>
                    <a:ext uri="{9D8B030D-6E8A-4147-A177-3AD203B41FA5}">
                      <a16:colId xmlns:a16="http://schemas.microsoft.com/office/drawing/2014/main" val="20002"/>
                    </a:ext>
                  </a:extLst>
                </a:gridCol>
                <a:gridCol w="1174750">
                  <a:extLst>
                    <a:ext uri="{9D8B030D-6E8A-4147-A177-3AD203B41FA5}">
                      <a16:colId xmlns:a16="http://schemas.microsoft.com/office/drawing/2014/main" val="20003"/>
                    </a:ext>
                  </a:extLst>
                </a:gridCol>
                <a:gridCol w="1566333">
                  <a:extLst>
                    <a:ext uri="{9D8B030D-6E8A-4147-A177-3AD203B41FA5}">
                      <a16:colId xmlns:a16="http://schemas.microsoft.com/office/drawing/2014/main" val="20004"/>
                    </a:ext>
                  </a:extLst>
                </a:gridCol>
                <a:gridCol w="1566333">
                  <a:extLst>
                    <a:ext uri="{9D8B030D-6E8A-4147-A177-3AD203B41FA5}">
                      <a16:colId xmlns:a16="http://schemas.microsoft.com/office/drawing/2014/main" val="20005"/>
                    </a:ext>
                  </a:extLst>
                </a:gridCol>
              </a:tblGrid>
              <a:tr h="370840">
                <a:tc>
                  <a:txBody>
                    <a:bodyPr/>
                    <a:lstStyle/>
                    <a:p>
                      <a:pPr marL="0" marR="0" algn="l">
                        <a:lnSpc>
                          <a:spcPct val="115000"/>
                        </a:lnSpc>
                        <a:spcBef>
                          <a:spcPts val="0"/>
                        </a:spcBef>
                        <a:spcAft>
                          <a:spcPts val="0"/>
                        </a:spcAft>
                      </a:pPr>
                      <a:r>
                        <a:rPr lang="en-US" sz="1200" b="1" spc="-10" baseline="0" dirty="0" smtClean="0">
                          <a:effectLst/>
                          <a:latin typeface="+mn-lt"/>
                          <a:ea typeface="Calibri"/>
                          <a:cs typeface="UniversLTStd-BoldCn"/>
                        </a:rPr>
                        <a:t>Province/Territory</a:t>
                      </a:r>
                      <a:endParaRPr lang="en-US" sz="1200" spc="-10" baseline="0" dirty="0">
                        <a:effectLst/>
                        <a:latin typeface="+mn-lt"/>
                        <a:ea typeface="Calibri"/>
                        <a:cs typeface="Times New Roman"/>
                      </a:endParaRPr>
                    </a:p>
                  </a:txBody>
                  <a:tcPr marR="0"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Compulsory Minimum Third Party Liability</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Accident Benefits (Per Person)*</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Right </a:t>
                      </a:r>
                      <a:r>
                        <a:rPr lang="en-US" sz="1200" b="1" dirty="0">
                          <a:effectLst/>
                          <a:latin typeface="+mn-lt"/>
                          <a:ea typeface="Calibri"/>
                          <a:cs typeface="UniversLTStd-BoldCn"/>
                        </a:rPr>
                        <a:t>to Sue for Pain and Suffering?</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Right to Sue for Economic Loss in Excess of No-Fault Benefits? </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Administration</a:t>
                      </a:r>
                      <a:endParaRPr lang="en-US" sz="12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200" b="0" dirty="0">
                          <a:effectLst/>
                          <a:latin typeface="+mn-lt"/>
                          <a:ea typeface="Calibri"/>
                          <a:cs typeface="UniversLTStd-Cn"/>
                        </a:rPr>
                        <a:t>Nova Scotia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$500 000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$50 000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Yes, with conditions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Yes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Private</a:t>
                      </a:r>
                      <a:endParaRPr lang="en-US" sz="1200" b="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Nunavut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$200 000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$25 000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Ontario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$3500 </a:t>
                      </a:r>
                      <a:r>
                        <a:rPr lang="en-US" sz="1200" dirty="0" smtClean="0">
                          <a:effectLst/>
                          <a:latin typeface="+mn-lt"/>
                          <a:ea typeface="Calibri"/>
                          <a:cs typeface="UniversLTStd-Cn"/>
                        </a:rPr>
                        <a:t>– </a:t>
                      </a:r>
                      <a:r>
                        <a:rPr lang="en-US" sz="1200" dirty="0">
                          <a:effectLst/>
                          <a:latin typeface="+mn-lt"/>
                          <a:ea typeface="Calibri"/>
                          <a:cs typeface="UniversLTStd-Cn"/>
                        </a:rPr>
                        <a:t>minor injury $65 000 – </a:t>
                      </a:r>
                      <a:r>
                        <a:rPr lang="en-US" sz="1200" dirty="0" smtClean="0">
                          <a:effectLst/>
                          <a:latin typeface="+mn-lt"/>
                          <a:ea typeface="Calibri"/>
                          <a:cs typeface="UniversLTStd-Cn"/>
                        </a:rPr>
                        <a:t>non minor </a:t>
                      </a:r>
                      <a:r>
                        <a:rPr lang="en-US" sz="1200" dirty="0">
                          <a:effectLst/>
                          <a:latin typeface="+mn-lt"/>
                          <a:ea typeface="Calibri"/>
                          <a:cs typeface="UniversLTStd-Cn"/>
                        </a:rPr>
                        <a:t>injury; non-catastrophic injury $1 000 000 – catastrophic injury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Yes, with conditions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Yes, with conditions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Prince Edward Island </a:t>
                      </a:r>
                      <a:endParaRPr lang="en-US" sz="1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$200 000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$50 000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Yes, with conditions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latin typeface="+mn-lt"/>
                          <a:ea typeface="Calibri"/>
                          <a:cs typeface="UniversLTStd-Cn"/>
                        </a:rPr>
                        <a:t>Yes </a:t>
                      </a:r>
                      <a:endParaRPr lang="en-US" sz="1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003079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4486"/>
            <a:ext cx="8229600" cy="622828"/>
          </a:xfrm>
        </p:spPr>
        <p:txBody>
          <a:bodyPr anchor="t"/>
          <a:lstStyle/>
          <a:p>
            <a:r>
              <a:rPr lang="en-US" dirty="0"/>
              <a:t>Auto Insurance </a:t>
            </a:r>
            <a:r>
              <a:rPr lang="en-US" dirty="0" smtClean="0"/>
              <a:t>Minimums </a:t>
            </a:r>
            <a:r>
              <a:rPr lang="en-US" sz="2000" b="0" dirty="0" smtClean="0"/>
              <a:t>(3 </a:t>
            </a:r>
            <a:r>
              <a:rPr lang="en-US" sz="2000" b="0" dirty="0"/>
              <a:t>of 3)</a:t>
            </a:r>
            <a:endParaRPr lang="en-US" dirty="0"/>
          </a:p>
        </p:txBody>
      </p:sp>
      <p:sp>
        <p:nvSpPr>
          <p:cNvPr id="3" name="Content Placeholder 2"/>
          <p:cNvSpPr>
            <a:spLocks noGrp="1"/>
          </p:cNvSpPr>
          <p:nvPr>
            <p:ph idx="1"/>
          </p:nvPr>
        </p:nvSpPr>
        <p:spPr>
          <a:xfrm>
            <a:off x="457200" y="827314"/>
            <a:ext cx="8229600" cy="457200"/>
          </a:xfrm>
        </p:spPr>
        <p:txBody>
          <a:bodyPr/>
          <a:lstStyle/>
          <a:p>
            <a:pPr marL="0" indent="0">
              <a:buNone/>
            </a:pPr>
            <a:r>
              <a:rPr lang="en-US" sz="2400" b="1" dirty="0" smtClean="0"/>
              <a:t>Exhibit 8.3 </a:t>
            </a:r>
            <a:r>
              <a:rPr lang="en-US" sz="2400" i="1" dirty="0" smtClean="0"/>
              <a:t>Continued</a:t>
            </a:r>
            <a:endParaRPr lang="en-US" sz="2400" i="1" dirty="0"/>
          </a:p>
        </p:txBody>
      </p:sp>
      <p:graphicFrame>
        <p:nvGraphicFramePr>
          <p:cNvPr id="5" name="Table 4"/>
          <p:cNvGraphicFramePr>
            <a:graphicFrameLocks noGrp="1"/>
          </p:cNvGraphicFramePr>
          <p:nvPr>
            <p:extLst>
              <p:ext uri="{D42A27DB-BD31-4B8C-83A1-F6EECF244321}">
                <p14:modId xmlns:p14="http://schemas.microsoft.com/office/powerpoint/2010/main" val="594703377"/>
              </p:ext>
            </p:extLst>
          </p:nvPr>
        </p:nvGraphicFramePr>
        <p:xfrm>
          <a:off x="457200" y="1358208"/>
          <a:ext cx="8458201" cy="4101592"/>
        </p:xfrm>
        <a:graphic>
          <a:graphicData uri="http://schemas.openxmlformats.org/drawingml/2006/table">
            <a:tbl>
              <a:tblPr firstRow="1">
                <a:tableStyleId>{3B4B98B0-60AC-42C2-AFA5-B58CD77FA1E5}</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182193">
                  <a:extLst>
                    <a:ext uri="{9D8B030D-6E8A-4147-A177-3AD203B41FA5}">
                      <a16:colId xmlns:a16="http://schemas.microsoft.com/office/drawing/2014/main" val="20003"/>
                    </a:ext>
                  </a:extLst>
                </a:gridCol>
                <a:gridCol w="1618704">
                  <a:extLst>
                    <a:ext uri="{9D8B030D-6E8A-4147-A177-3AD203B41FA5}">
                      <a16:colId xmlns:a16="http://schemas.microsoft.com/office/drawing/2014/main" val="20004"/>
                    </a:ext>
                  </a:extLst>
                </a:gridCol>
                <a:gridCol w="1618704">
                  <a:extLst>
                    <a:ext uri="{9D8B030D-6E8A-4147-A177-3AD203B41FA5}">
                      <a16:colId xmlns:a16="http://schemas.microsoft.com/office/drawing/2014/main" val="20005"/>
                    </a:ext>
                  </a:extLst>
                </a:gridCol>
              </a:tblGrid>
              <a:tr h="370840">
                <a:tc>
                  <a:txBody>
                    <a:bodyPr/>
                    <a:lstStyle/>
                    <a:p>
                      <a:pPr marL="0" marR="0" algn="l">
                        <a:lnSpc>
                          <a:spcPct val="115000"/>
                        </a:lnSpc>
                        <a:spcBef>
                          <a:spcPts val="0"/>
                        </a:spcBef>
                        <a:spcAft>
                          <a:spcPts val="0"/>
                        </a:spcAft>
                      </a:pPr>
                      <a:r>
                        <a:rPr lang="en-US" sz="1200" b="1" spc="-10" baseline="0" dirty="0" smtClean="0">
                          <a:effectLst/>
                          <a:latin typeface="+mn-lt"/>
                          <a:ea typeface="Calibri"/>
                          <a:cs typeface="UniversLTStd-BoldCn"/>
                        </a:rPr>
                        <a:t>Province/Territory</a:t>
                      </a:r>
                      <a:endParaRPr lang="en-US" sz="1200" spc="-10" baseline="0" dirty="0">
                        <a:effectLst/>
                        <a:latin typeface="+mn-lt"/>
                        <a:ea typeface="Calibri"/>
                        <a:cs typeface="Times New Roman"/>
                      </a:endParaRPr>
                    </a:p>
                  </a:txBody>
                  <a:tcPr marR="0"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Compulsory Minimum Third Party Liability</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Accident Benefits (Per Person)*</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Right </a:t>
                      </a:r>
                      <a:r>
                        <a:rPr lang="en-US" sz="1200" b="1" dirty="0">
                          <a:effectLst/>
                          <a:latin typeface="+mn-lt"/>
                          <a:ea typeface="Calibri"/>
                          <a:cs typeface="UniversLTStd-BoldCn"/>
                        </a:rPr>
                        <a:t>to Sue for Pain and Suffering?</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Right to Sue for Economic Loss in Excess of No-Fault Benefits? </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smtClean="0">
                          <a:effectLst/>
                          <a:latin typeface="+mn-lt"/>
                          <a:ea typeface="Calibri"/>
                          <a:cs typeface="UniversLTStd-BoldCn"/>
                        </a:rPr>
                        <a:t>Administration</a:t>
                      </a:r>
                      <a:endParaRPr lang="en-US" sz="12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200" b="0" dirty="0">
                          <a:effectLst/>
                          <a:latin typeface="+mn-lt"/>
                          <a:ea typeface="Calibri"/>
                          <a:cs typeface="UniversLTStd-Cn"/>
                        </a:rPr>
                        <a:t>Quebec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$50 000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No time or amount limit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No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a:effectLst/>
                          <a:latin typeface="+mn-lt"/>
                          <a:ea typeface="Calibri"/>
                          <a:cs typeface="UniversLTStd-Cn"/>
                        </a:rPr>
                        <a:t>No </a:t>
                      </a:r>
                      <a:endParaRPr lang="en-US" sz="12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Bodily injury: </a:t>
                      </a:r>
                      <a:r>
                        <a:rPr lang="en-US" sz="1200" b="0" dirty="0">
                          <a:effectLst/>
                          <a:latin typeface="+mn-lt"/>
                          <a:ea typeface="Calibri"/>
                          <a:cs typeface="UniversLTStd-Cn"/>
                        </a:rPr>
                        <a:t>Government </a:t>
                      </a:r>
                      <a:r>
                        <a:rPr lang="en-US" sz="1200" b="1" dirty="0">
                          <a:effectLst/>
                          <a:latin typeface="+mn-lt"/>
                          <a:ea typeface="Calibri"/>
                          <a:cs typeface="UniversLTStd-BoldCn"/>
                        </a:rPr>
                        <a:t>Property damage: </a:t>
                      </a:r>
                      <a:r>
                        <a:rPr lang="en-US" sz="1200" b="0" dirty="0">
                          <a:effectLst/>
                          <a:latin typeface="+mn-lt"/>
                          <a:ea typeface="Calibri"/>
                          <a:cs typeface="UniversLTStd-Cn"/>
                        </a:rPr>
                        <a:t>Private</a:t>
                      </a:r>
                      <a:endParaRPr lang="en-US" sz="1200" b="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Saskatchewan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$200 000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No-fault option: </a:t>
                      </a:r>
                      <a:r>
                        <a:rPr lang="en-US" sz="1200" dirty="0">
                          <a:effectLst/>
                          <a:latin typeface="+mn-lt"/>
                          <a:ea typeface="Calibri"/>
                          <a:cs typeface="UniversLTStd-Cn"/>
                        </a:rPr>
                        <a:t>$6 719 606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No-fault option: </a:t>
                      </a:r>
                      <a:r>
                        <a:rPr lang="en-US" sz="1200" dirty="0">
                          <a:effectLst/>
                          <a:latin typeface="+mn-lt"/>
                          <a:ea typeface="Calibri"/>
                          <a:cs typeface="UniversLTStd-Cn"/>
                        </a:rPr>
                        <a:t>No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a:effectLst/>
                          <a:latin typeface="+mn-lt"/>
                          <a:ea typeface="Calibri"/>
                          <a:cs typeface="UniversLTStd-BoldCn"/>
                        </a:rPr>
                        <a:t>No-fault option: </a:t>
                      </a:r>
                      <a:r>
                        <a:rPr lang="en-US" sz="1200">
                          <a:effectLst/>
                          <a:latin typeface="+mn-lt"/>
                          <a:ea typeface="Calibri"/>
                          <a:cs typeface="UniversLTStd-Cn"/>
                        </a:rPr>
                        <a:t>Yes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No-fault option: </a:t>
                      </a:r>
                      <a:r>
                        <a:rPr lang="en-US" sz="1200" dirty="0">
                          <a:effectLst/>
                          <a:latin typeface="+mn-lt"/>
                          <a:ea typeface="Calibri"/>
                          <a:cs typeface="UniversLTStd-Cn"/>
                        </a:rPr>
                        <a:t>Government</a:t>
                      </a:r>
                      <a:endParaRPr lang="en-US" sz="12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r>
                        <a:rPr lang="en-US" dirty="0" smtClean="0">
                          <a:solidFill>
                            <a:schemeClr val="bg1"/>
                          </a:solidFill>
                        </a:rPr>
                        <a:t>Blank</a:t>
                      </a:r>
                      <a:endParaRPr lang="en-US"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Blank</a:t>
                      </a:r>
                      <a:endParaRPr lang="en-US" dirty="0">
                        <a:solidFill>
                          <a:schemeClr val="bg1"/>
                        </a:solidFill>
                      </a:endParaRPr>
                    </a:p>
                  </a:txBody>
                  <a:tcPr/>
                </a:tc>
                <a:tc>
                  <a:txBody>
                    <a:bodyPr/>
                    <a:lstStyle/>
                    <a:p>
                      <a:pPr marL="0" marR="0">
                        <a:lnSpc>
                          <a:spcPct val="115000"/>
                        </a:lnSpc>
                        <a:spcBef>
                          <a:spcPts val="0"/>
                        </a:spcBef>
                        <a:spcAft>
                          <a:spcPts val="0"/>
                        </a:spcAft>
                      </a:pPr>
                      <a:r>
                        <a:rPr lang="en-US" sz="1200" b="1" dirty="0">
                          <a:effectLst/>
                          <a:latin typeface="+mn-lt"/>
                          <a:ea typeface="Calibri"/>
                          <a:cs typeface="UniversLTStd-BoldCn"/>
                        </a:rPr>
                        <a:t>Tort option: </a:t>
                      </a:r>
                      <a:r>
                        <a:rPr lang="en-US" sz="1200" dirty="0">
                          <a:effectLst/>
                          <a:latin typeface="+mn-lt"/>
                          <a:ea typeface="Calibri"/>
                          <a:cs typeface="UniversLTStd-Cn"/>
                        </a:rPr>
                        <a:t>Up to $26 273 for </a:t>
                      </a:r>
                      <a:r>
                        <a:rPr lang="en-US" sz="1200" dirty="0" err="1">
                          <a:effectLst/>
                          <a:latin typeface="+mn-lt"/>
                          <a:ea typeface="Calibri"/>
                          <a:cs typeface="UniversLTStd-Cn"/>
                        </a:rPr>
                        <a:t>noncatastrophic</a:t>
                      </a:r>
                      <a:r>
                        <a:rPr lang="en-US" sz="1200" dirty="0">
                          <a:effectLst/>
                          <a:latin typeface="+mn-lt"/>
                          <a:ea typeface="Calibri"/>
                          <a:cs typeface="UniversLTStd-Cn"/>
                        </a:rPr>
                        <a:t> injury, up to $197 056 for catastrophic injury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Tort option: </a:t>
                      </a:r>
                      <a:r>
                        <a:rPr lang="en-US" sz="1200" dirty="0">
                          <a:effectLst/>
                          <a:latin typeface="+mn-lt"/>
                          <a:ea typeface="Calibri"/>
                          <a:cs typeface="UniversLTStd-Cn"/>
                        </a:rPr>
                        <a:t>Yes, subject to deductible of $5,000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Tort option: </a:t>
                      </a:r>
                      <a:r>
                        <a:rPr lang="en-US" sz="1200" dirty="0">
                          <a:effectLst/>
                          <a:latin typeface="+mn-lt"/>
                          <a:ea typeface="Calibri"/>
                          <a:cs typeface="UniversLTStd-Cn"/>
                        </a:rPr>
                        <a:t>Yes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Tort option: </a:t>
                      </a:r>
                      <a:r>
                        <a:rPr lang="en-US" sz="1200" dirty="0">
                          <a:effectLst/>
                          <a:latin typeface="+mn-lt"/>
                          <a:ea typeface="Calibri"/>
                          <a:cs typeface="UniversLTStd-Cn"/>
                        </a:rPr>
                        <a:t>Government</a:t>
                      </a:r>
                      <a:endParaRPr lang="en-US" sz="12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200">
                          <a:effectLst/>
                          <a:latin typeface="+mn-lt"/>
                          <a:ea typeface="Calibri"/>
                          <a:cs typeface="UniversLTStd-Cn"/>
                        </a:rPr>
                        <a:t>Yukon </a:t>
                      </a:r>
                      <a:endParaRPr lang="en-US" sz="12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$200 000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$10 000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Yes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Yes </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dirty="0">
                          <a:effectLst/>
                          <a:latin typeface="+mn-lt"/>
                          <a:ea typeface="Calibri"/>
                          <a:cs typeface="UniversLTStd-Cn"/>
                        </a:rPr>
                        <a:t>Private</a:t>
                      </a:r>
                      <a:endParaRPr lang="en-US" sz="1200" dirty="0">
                        <a:effectLst/>
                        <a:latin typeface="+mn-lt"/>
                        <a:ea typeface="Calibri"/>
                        <a:cs typeface="Times New Roman"/>
                      </a:endParaRPr>
                    </a:p>
                  </a:txBody>
                  <a:tcPr/>
                </a:tc>
                <a:extLst>
                  <a:ext uri="{0D108BD9-81ED-4DB2-BD59-A6C34878D82A}">
                    <a16:rowId xmlns:a16="http://schemas.microsoft.com/office/drawing/2014/main" val="10004"/>
                  </a:ext>
                </a:extLst>
              </a:tr>
            </a:tbl>
          </a:graphicData>
        </a:graphic>
      </p:graphicFrame>
      <p:sp>
        <p:nvSpPr>
          <p:cNvPr id="4" name="Content Placeholder 3"/>
          <p:cNvSpPr>
            <a:spLocks noGrp="1"/>
          </p:cNvSpPr>
          <p:nvPr>
            <p:ph idx="13"/>
          </p:nvPr>
        </p:nvSpPr>
        <p:spPr>
          <a:xfrm>
            <a:off x="457200" y="5510665"/>
            <a:ext cx="8229600" cy="792163"/>
          </a:xfrm>
        </p:spPr>
        <p:txBody>
          <a:bodyPr/>
          <a:lstStyle/>
          <a:p>
            <a:pPr marL="0" indent="0">
              <a:spcBef>
                <a:spcPts val="600"/>
              </a:spcBef>
              <a:buNone/>
            </a:pPr>
            <a:r>
              <a:rPr lang="en-US" sz="1200" dirty="0"/>
              <a:t>*In most cases, amount includes coverage for rehabilitation and excludes coverage from health insurance and other medical plans. Time limit for payments and other conditions may apply.</a:t>
            </a:r>
          </a:p>
          <a:p>
            <a:pPr marL="0" indent="0">
              <a:spcBef>
                <a:spcPts val="600"/>
              </a:spcBef>
              <a:buNone/>
            </a:pPr>
            <a:r>
              <a:rPr lang="en-US" sz="1200" i="1" dirty="0"/>
              <a:t>Source: </a:t>
            </a:r>
            <a:r>
              <a:rPr lang="en-US" sz="1200" dirty="0"/>
              <a:t>Based on Insurance Bureau of Canada, </a:t>
            </a:r>
            <a:r>
              <a:rPr lang="en-US" sz="1200" dirty="0">
                <a:hlinkClick r:id="rId2"/>
              </a:rPr>
              <a:t>http://www.ibc.ca/</a:t>
            </a:r>
            <a:endParaRPr lang="en-US" sz="1200" dirty="0"/>
          </a:p>
        </p:txBody>
      </p:sp>
    </p:spTree>
    <p:extLst>
      <p:ext uri="{BB962C8B-B14F-4D97-AF65-F5344CB8AC3E}">
        <p14:creationId xmlns:p14="http://schemas.microsoft.com/office/powerpoint/2010/main" val="12381624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Endorsement </a:t>
            </a:r>
            <a:r>
              <a:rPr lang="en-US" dirty="0" smtClean="0"/>
              <a:t>Forms (optional </a:t>
            </a:r>
            <a:r>
              <a:rPr lang="en-US" dirty="0" err="1"/>
              <a:t>coverages</a:t>
            </a:r>
            <a:r>
              <a:rPr lang="en-US" dirty="0"/>
              <a:t>)</a:t>
            </a:r>
          </a:p>
        </p:txBody>
      </p:sp>
      <p:sp>
        <p:nvSpPr>
          <p:cNvPr id="3" name="Content Placeholder 2"/>
          <p:cNvSpPr>
            <a:spLocks noGrp="1"/>
          </p:cNvSpPr>
          <p:nvPr>
            <p:ph idx="1"/>
          </p:nvPr>
        </p:nvSpPr>
        <p:spPr>
          <a:xfrm>
            <a:off x="457200" y="1600200"/>
            <a:ext cx="8229600" cy="4648200"/>
          </a:xfrm>
        </p:spPr>
        <p:txBody>
          <a:bodyPr/>
          <a:lstStyle/>
          <a:p>
            <a:pPr>
              <a:lnSpc>
                <a:spcPct val="90000"/>
              </a:lnSpc>
            </a:pPr>
            <a:r>
              <a:rPr lang="en-US" sz="2500" dirty="0">
                <a:ea typeface="ＭＳ Ｐゴシック" pitchFamily="34" charset="-128"/>
              </a:rPr>
              <a:t>Loss of vehicle use (cost of a rental car)</a:t>
            </a:r>
          </a:p>
          <a:p>
            <a:pPr>
              <a:lnSpc>
                <a:spcPct val="90000"/>
              </a:lnSpc>
            </a:pPr>
            <a:r>
              <a:rPr lang="en-US" sz="2500" dirty="0">
                <a:ea typeface="ＭＳ Ｐゴシック" pitchFamily="34" charset="-128"/>
              </a:rPr>
              <a:t>Towing</a:t>
            </a:r>
          </a:p>
          <a:p>
            <a:pPr>
              <a:lnSpc>
                <a:spcPct val="90000"/>
              </a:lnSpc>
            </a:pPr>
            <a:r>
              <a:rPr lang="en-US" sz="2500" dirty="0">
                <a:ea typeface="ＭＳ Ｐゴシック" pitchFamily="34" charset="-128"/>
              </a:rPr>
              <a:t>Damage to non-owned automobile (rental car insurance)</a:t>
            </a:r>
          </a:p>
          <a:p>
            <a:pPr>
              <a:lnSpc>
                <a:spcPct val="90000"/>
              </a:lnSpc>
            </a:pPr>
            <a:r>
              <a:rPr lang="en-US" sz="2500" dirty="0">
                <a:ea typeface="ＭＳ Ｐゴシック" pitchFamily="34" charset="-128"/>
              </a:rPr>
              <a:t>Family protection coverage (coverage for an accident with an underinsured, uninsured, or hit-and-run driver)</a:t>
            </a:r>
          </a:p>
          <a:p>
            <a:pPr lvl="1">
              <a:lnSpc>
                <a:spcPct val="90000"/>
              </a:lnSpc>
            </a:pPr>
            <a:r>
              <a:rPr lang="en-US" dirty="0">
                <a:ea typeface="ＭＳ Ｐゴシック" pitchFamily="34" charset="-128"/>
              </a:rPr>
              <a:t>Underinsured motorist coverage: insures against the additional cost of bodily injury when an accident is caused by a driver who has insufficient coverage</a:t>
            </a:r>
          </a:p>
          <a:p>
            <a:pPr>
              <a:lnSpc>
                <a:spcPct val="90000"/>
              </a:lnSpc>
            </a:pPr>
            <a:r>
              <a:rPr lang="en-US" sz="2500" dirty="0">
                <a:ea typeface="ＭＳ Ｐゴシック" pitchFamily="34" charset="-128"/>
              </a:rPr>
              <a:t>Exclusions: a term appearing in insurance contracts or policies that describes items or circumstances that are specifically excluded from insurance coverage</a:t>
            </a:r>
            <a:endParaRPr lang="en-US" sz="2500" dirty="0"/>
          </a:p>
        </p:txBody>
      </p:sp>
    </p:spTree>
    <p:extLst>
      <p:ext uri="{BB962C8B-B14F-4D97-AF65-F5344CB8AC3E}">
        <p14:creationId xmlns:p14="http://schemas.microsoft.com/office/powerpoint/2010/main" val="12357785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26852"/>
          </a:xfrm>
        </p:spPr>
        <p:txBody>
          <a:bodyPr/>
          <a:lstStyle/>
          <a:p>
            <a:r>
              <a:rPr lang="en-US" dirty="0"/>
              <a:t>Summary of Auto Insurance Provisions</a:t>
            </a:r>
          </a:p>
        </p:txBody>
      </p:sp>
      <p:sp>
        <p:nvSpPr>
          <p:cNvPr id="3" name="Content Placeholder 2"/>
          <p:cNvSpPr>
            <a:spLocks noGrp="1"/>
          </p:cNvSpPr>
          <p:nvPr>
            <p:ph idx="1"/>
          </p:nvPr>
        </p:nvSpPr>
        <p:spPr>
          <a:xfrm>
            <a:off x="457200" y="1066800"/>
            <a:ext cx="8229600" cy="685800"/>
          </a:xfrm>
        </p:spPr>
        <p:txBody>
          <a:bodyPr/>
          <a:lstStyle/>
          <a:p>
            <a:pPr marL="0" indent="0">
              <a:buNone/>
            </a:pPr>
            <a:r>
              <a:rPr lang="en-US" sz="2400" b="1" dirty="0" smtClean="0"/>
              <a:t>Exhibit 8.4 </a:t>
            </a:r>
            <a:r>
              <a:rPr lang="en-US" sz="2400" dirty="0" smtClean="0"/>
              <a:t>Summary </a:t>
            </a:r>
            <a:r>
              <a:rPr lang="en-US" sz="2400" dirty="0"/>
              <a:t>of Auto Insurance Provisions</a:t>
            </a:r>
          </a:p>
        </p:txBody>
      </p:sp>
      <p:graphicFrame>
        <p:nvGraphicFramePr>
          <p:cNvPr id="5" name="Table 4"/>
          <p:cNvGraphicFramePr>
            <a:graphicFrameLocks noGrp="1"/>
          </p:cNvGraphicFramePr>
          <p:nvPr>
            <p:extLst>
              <p:ext uri="{D42A27DB-BD31-4B8C-83A1-F6EECF244321}">
                <p14:modId xmlns:p14="http://schemas.microsoft.com/office/powerpoint/2010/main" val="656845265"/>
              </p:ext>
            </p:extLst>
          </p:nvPr>
        </p:nvGraphicFramePr>
        <p:xfrm>
          <a:off x="457200" y="1600200"/>
          <a:ext cx="8229600" cy="4713224"/>
        </p:xfrm>
        <a:graphic>
          <a:graphicData uri="http://schemas.openxmlformats.org/drawingml/2006/table">
            <a:tbl>
              <a:tblPr firstRow="1">
                <a:tableStyleId>{3B4B98B0-60AC-42C2-AFA5-B58CD77FA1E5}</a:tableStyleId>
              </a:tblPr>
              <a:tblGrid>
                <a:gridCol w="5638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Pro-65Bold"/>
                        </a:rPr>
                        <a:t>Financial Damages Related to Your Car in an Accident </a:t>
                      </a:r>
                      <a:endParaRPr lang="en-US" sz="1400" dirty="0">
                        <a:solidFill>
                          <a:schemeClr val="tx1"/>
                        </a:solidFill>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Pro-65Bold"/>
                        </a:rPr>
                        <a:t>Auto Insurance Provision</a:t>
                      </a:r>
                      <a:endParaRPr lang="en-US" sz="1400" dirty="0">
                        <a:solidFill>
                          <a:schemeClr val="tx1"/>
                        </a:solidFill>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Pro-55Roman"/>
                        </a:rPr>
                        <a:t>Liability due to passengers in your car when you are at fault</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Bodily injury liability</a:t>
                      </a:r>
                      <a:endParaRPr lang="en-US" sz="14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Liability due to passengers in your car when you are not at fault but driver of other car is uninsured or underinsured</a:t>
                      </a:r>
                      <a:endParaRPr lang="en-US" sz="14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Uninsured/underinsured motorist coverage</a:t>
                      </a:r>
                      <a:endParaRPr lang="en-US" sz="14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Damage to your own car </a:t>
                      </a:r>
                      <a:endParaRPr lang="en-US" sz="14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Collision</a:t>
                      </a:r>
                      <a:endParaRPr lang="en-US" sz="14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Treatment of injuries to driver and passengers of your car</a:t>
                      </a:r>
                      <a:endParaRPr lang="en-US" sz="14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Accident benefits</a:t>
                      </a:r>
                      <a:endParaRPr lang="en-US" sz="14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Pro-65Bold"/>
                        </a:rPr>
                        <a:t>Financial Damages Related to the Other Car or Other Property in an Accident</a:t>
                      </a:r>
                      <a:endParaRPr lang="en-US" sz="1400" dirty="0">
                        <a:solidFill>
                          <a:schemeClr val="tx1"/>
                        </a:solidFill>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UniversLTPro-65Bold"/>
                        </a:rPr>
                        <a:t> </a:t>
                      </a:r>
                      <a:r>
                        <a:rPr lang="en-US" sz="1400" b="1" dirty="0" smtClean="0">
                          <a:solidFill>
                            <a:schemeClr val="bg1"/>
                          </a:solidFill>
                          <a:effectLst/>
                          <a:latin typeface="+mn-lt"/>
                          <a:ea typeface="Calibri"/>
                          <a:cs typeface="UniversLTPro-65Bold"/>
                        </a:rPr>
                        <a:t>Blank</a:t>
                      </a:r>
                      <a:endParaRPr lang="en-US" sz="1400" dirty="0">
                        <a:solidFill>
                          <a:schemeClr val="bg1"/>
                        </a:solidFill>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Pro-55Roman"/>
                        </a:rPr>
                        <a:t>Liability due to passengers in the other car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Bodily injury liability</a:t>
                      </a:r>
                      <a:endParaRPr lang="en-US" sz="140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Liability due to damage to the other car</a:t>
                      </a:r>
                      <a:endParaRPr lang="en-US" sz="14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Property damage liability</a:t>
                      </a:r>
                      <a:endParaRPr lang="en-US" sz="140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Liability due to damage to the other property</a:t>
                      </a:r>
                      <a:endParaRPr lang="en-US" sz="14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a:solidFill>
                            <a:srgbClr val="000000"/>
                          </a:solidFill>
                          <a:effectLst/>
                          <a:latin typeface="+mn-lt"/>
                          <a:ea typeface="Calibri"/>
                          <a:cs typeface="UniversLTPro-55Roman"/>
                        </a:rPr>
                        <a:t>Property damage liability</a:t>
                      </a:r>
                      <a:endParaRPr lang="en-US" sz="140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UniversLTPro-65Bold"/>
                        </a:rPr>
                        <a:t>Financial Damages Related to Your Car When Not in an Accident</a:t>
                      </a:r>
                      <a:endParaRPr lang="en-US" sz="1400" dirty="0">
                        <a:solidFill>
                          <a:schemeClr val="tx1"/>
                        </a:solidFill>
                        <a:effectLst/>
                        <a:latin typeface="+mn-lt"/>
                        <a:ea typeface="Calibri"/>
                        <a:cs typeface="Times New Roman"/>
                      </a:endParaRPr>
                    </a:p>
                  </a:txBody>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smtClean="0">
                          <a:solidFill>
                            <a:schemeClr val="bg1"/>
                          </a:solidFill>
                          <a:effectLst/>
                          <a:latin typeface="+mn-lt"/>
                          <a:ea typeface="Calibri"/>
                          <a:cs typeface="UniversLTPro-65Bold"/>
                        </a:rPr>
                        <a:t> Blank</a:t>
                      </a:r>
                      <a:endParaRPr lang="en-US" sz="1400" dirty="0" smtClean="0">
                        <a:solidFill>
                          <a:schemeClr val="bg1"/>
                        </a:solidFill>
                        <a:effectLst/>
                        <a:latin typeface="+mn-lt"/>
                        <a:ea typeface="Calibri"/>
                        <a:cs typeface="Times New Roman"/>
                      </a:endParaRPr>
                    </a:p>
                  </a:txBody>
                  <a:tcPr/>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Pro-55Roman"/>
                        </a:rPr>
                        <a:t>Damage to your car as a result of theft, fire, vandalism, or other non-accident events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dirty="0">
                          <a:solidFill>
                            <a:srgbClr val="000000"/>
                          </a:solidFill>
                          <a:effectLst/>
                          <a:latin typeface="+mn-lt"/>
                          <a:ea typeface="Calibri"/>
                          <a:cs typeface="UniversLTPro-55Roman"/>
                        </a:rPr>
                        <a:t>Comprehensive</a:t>
                      </a:r>
                      <a:endParaRPr lang="en-US" sz="1400" dirty="0">
                        <a:effectLst/>
                        <a:latin typeface="+mn-lt"/>
                        <a:ea typeface="Calibri"/>
                        <a:cs typeface="Times New Roman"/>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35778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Affect Your Auto Insurance Premiums</a:t>
            </a:r>
          </a:p>
        </p:txBody>
      </p:sp>
      <p:sp>
        <p:nvSpPr>
          <p:cNvPr id="3" name="Content Placeholder 2"/>
          <p:cNvSpPr>
            <a:spLocks noGrp="1"/>
          </p:cNvSpPr>
          <p:nvPr>
            <p:ph idx="1"/>
          </p:nvPr>
        </p:nvSpPr>
        <p:spPr/>
        <p:txBody>
          <a:bodyPr/>
          <a:lstStyle/>
          <a:p>
            <a:pPr>
              <a:defRPr/>
            </a:pPr>
            <a:r>
              <a:rPr lang="en-US" dirty="0"/>
              <a:t>Likelihood that you will submit claims</a:t>
            </a:r>
          </a:p>
          <a:p>
            <a:pPr>
              <a:defRPr/>
            </a:pPr>
            <a:r>
              <a:rPr lang="en-US" dirty="0"/>
              <a:t>Estimated cost to cover those claims</a:t>
            </a:r>
          </a:p>
          <a:p>
            <a:pPr>
              <a:defRPr/>
            </a:pPr>
            <a:r>
              <a:rPr lang="en-US" dirty="0"/>
              <a:t>Amount of liability coverage</a:t>
            </a:r>
          </a:p>
          <a:p>
            <a:pPr>
              <a:defRPr/>
            </a:pPr>
            <a:r>
              <a:rPr lang="en-US" dirty="0"/>
              <a:t>Amount of deductible</a:t>
            </a:r>
          </a:p>
        </p:txBody>
      </p:sp>
    </p:spTree>
    <p:extLst>
      <p:ext uri="{BB962C8B-B14F-4D97-AF65-F5344CB8AC3E}">
        <p14:creationId xmlns:p14="http://schemas.microsoft.com/office/powerpoint/2010/main" val="1235778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Factors That Affect Your Auto Insurance Premiums</a:t>
            </a:r>
          </a:p>
        </p:txBody>
      </p:sp>
      <p:sp>
        <p:nvSpPr>
          <p:cNvPr id="3" name="Content Placeholder 2"/>
          <p:cNvSpPr>
            <a:spLocks noGrp="1"/>
          </p:cNvSpPr>
          <p:nvPr>
            <p:ph idx="1"/>
          </p:nvPr>
        </p:nvSpPr>
        <p:spPr/>
        <p:txBody>
          <a:bodyPr/>
          <a:lstStyle/>
          <a:p>
            <a:pPr>
              <a:defRPr/>
            </a:pPr>
            <a:r>
              <a:rPr lang="en-US" dirty="0"/>
              <a:t>How you use your vehicle (to and from work?)</a:t>
            </a:r>
          </a:p>
          <a:p>
            <a:pPr>
              <a:defRPr/>
            </a:pPr>
            <a:r>
              <a:rPr lang="en-US" dirty="0"/>
              <a:t>Value of car</a:t>
            </a:r>
          </a:p>
          <a:p>
            <a:pPr>
              <a:defRPr/>
            </a:pPr>
            <a:r>
              <a:rPr lang="en-US" dirty="0"/>
              <a:t>Repair record of your car</a:t>
            </a:r>
          </a:p>
          <a:p>
            <a:pPr>
              <a:defRPr/>
            </a:pPr>
            <a:r>
              <a:rPr lang="en-US" dirty="0"/>
              <a:t>Your location (urban versus rural areas)</a:t>
            </a:r>
          </a:p>
          <a:p>
            <a:pPr lvl="1">
              <a:defRPr/>
            </a:pPr>
            <a:r>
              <a:rPr lang="en-US" dirty="0"/>
              <a:t>does not apply in Saskatchewan</a:t>
            </a:r>
          </a:p>
        </p:txBody>
      </p:sp>
    </p:spTree>
    <p:extLst>
      <p:ext uri="{BB962C8B-B14F-4D97-AF65-F5344CB8AC3E}">
        <p14:creationId xmlns:p14="http://schemas.microsoft.com/office/powerpoint/2010/main" val="12357785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Factors That Affect Your Auto Insurance </a:t>
            </a:r>
            <a:r>
              <a:rPr lang="en-US" dirty="0" smtClean="0"/>
              <a:t>Premiums </a:t>
            </a:r>
            <a:r>
              <a:rPr lang="en-US" sz="2000" b="0" dirty="0" smtClean="0"/>
              <a:t>(1 of 2)</a:t>
            </a:r>
            <a:endParaRPr lang="en-US" b="0" dirty="0"/>
          </a:p>
        </p:txBody>
      </p:sp>
      <p:sp>
        <p:nvSpPr>
          <p:cNvPr id="3" name="Content Placeholder 2"/>
          <p:cNvSpPr>
            <a:spLocks noGrp="1"/>
          </p:cNvSpPr>
          <p:nvPr>
            <p:ph idx="1"/>
          </p:nvPr>
        </p:nvSpPr>
        <p:spPr/>
        <p:txBody>
          <a:bodyPr/>
          <a:lstStyle/>
          <a:p>
            <a:pPr>
              <a:spcBef>
                <a:spcPts val="2688"/>
              </a:spcBef>
              <a:buFont typeface="Arial" charset="0"/>
              <a:buChar char="•"/>
            </a:pPr>
            <a:r>
              <a:rPr lang="en-US" dirty="0"/>
              <a:t>Your driver training</a:t>
            </a:r>
          </a:p>
          <a:p>
            <a:pPr>
              <a:spcBef>
                <a:spcPts val="1800"/>
              </a:spcBef>
              <a:buFont typeface="Arial" charset="0"/>
              <a:buChar char="•"/>
            </a:pPr>
            <a:r>
              <a:rPr lang="en-US" dirty="0"/>
              <a:t>Your driving record</a:t>
            </a:r>
          </a:p>
          <a:p>
            <a:pPr>
              <a:spcBef>
                <a:spcPts val="1800"/>
              </a:spcBef>
              <a:buFont typeface="Arial" charset="0"/>
              <a:buChar char="•"/>
            </a:pPr>
            <a:r>
              <a:rPr lang="en-US" dirty="0"/>
              <a:t>Provinces that offer auto insurance through </a:t>
            </a:r>
            <a:r>
              <a:rPr lang="en-US" dirty="0" smtClean="0"/>
              <a:t>private </a:t>
            </a:r>
            <a:r>
              <a:rPr lang="en-US" dirty="0"/>
              <a:t>insurers may also consider the following:</a:t>
            </a:r>
          </a:p>
          <a:p>
            <a:pPr lvl="1">
              <a:spcBef>
                <a:spcPts val="1800"/>
              </a:spcBef>
            </a:pPr>
            <a:r>
              <a:rPr lang="en-US" dirty="0"/>
              <a:t>your age and sex</a:t>
            </a:r>
          </a:p>
          <a:p>
            <a:pPr lvl="1">
              <a:spcBef>
                <a:spcPts val="1800"/>
              </a:spcBef>
            </a:pPr>
            <a:r>
              <a:rPr lang="en-US" dirty="0"/>
              <a:t>your driving distance</a:t>
            </a:r>
          </a:p>
        </p:txBody>
      </p:sp>
    </p:spTree>
    <p:extLst>
      <p:ext uri="{BB962C8B-B14F-4D97-AF65-F5344CB8AC3E}">
        <p14:creationId xmlns:p14="http://schemas.microsoft.com/office/powerpoint/2010/main" val="1235778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insurance</a:t>
            </a:r>
            <a:endParaRPr lang="en-US" dirty="0"/>
          </a:p>
        </p:txBody>
      </p:sp>
      <p:sp>
        <p:nvSpPr>
          <p:cNvPr id="3" name="Content Placeholder 2"/>
          <p:cNvSpPr>
            <a:spLocks noGrp="1"/>
          </p:cNvSpPr>
          <p:nvPr>
            <p:ph idx="1"/>
          </p:nvPr>
        </p:nvSpPr>
        <p:spPr/>
        <p:txBody>
          <a:bodyPr/>
          <a:lstStyle/>
          <a:p>
            <a:r>
              <a:rPr lang="en-US" dirty="0"/>
              <a:t>In the following, we will give a more quantitative analysis. In the year of 1738, Daniel Bernoulli published a paper on why one would buy insurance. In that paper, he introduce the concept of utility function. His utility function is a logarithm function. We will apply his method to our problem.</a:t>
            </a:r>
          </a:p>
          <a:p>
            <a:r>
              <a:rPr lang="en-US" dirty="0"/>
              <a:t/>
            </a:r>
            <a:br>
              <a:rPr lang="en-US" dirty="0"/>
            </a:br>
            <a:endParaRPr lang="en-US" dirty="0"/>
          </a:p>
        </p:txBody>
      </p:sp>
    </p:spTree>
    <p:extLst>
      <p:ext uri="{BB962C8B-B14F-4D97-AF65-F5344CB8AC3E}">
        <p14:creationId xmlns:p14="http://schemas.microsoft.com/office/powerpoint/2010/main" val="35509473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Premiums among Insurance Companies</a:t>
            </a:r>
          </a:p>
        </p:txBody>
      </p:sp>
      <p:sp>
        <p:nvSpPr>
          <p:cNvPr id="4" name="Content Placeholder 3"/>
          <p:cNvSpPr>
            <a:spLocks noGrp="1"/>
          </p:cNvSpPr>
          <p:nvPr>
            <p:ph idx="1"/>
          </p:nvPr>
        </p:nvSpPr>
        <p:spPr/>
        <p:txBody>
          <a:bodyPr/>
          <a:lstStyle/>
          <a:p>
            <a:pPr>
              <a:buFont typeface="Arial" charset="0"/>
              <a:buChar char="•"/>
              <a:defRPr/>
            </a:pPr>
            <a:r>
              <a:rPr lang="en-US" dirty="0"/>
              <a:t>Premiums can vary substantially among insurance companies</a:t>
            </a:r>
          </a:p>
          <a:p>
            <a:pPr>
              <a:buFont typeface="Arial" charset="0"/>
              <a:buChar char="•"/>
              <a:defRPr/>
            </a:pPr>
            <a:r>
              <a:rPr lang="en-US" dirty="0"/>
              <a:t>Compare </a:t>
            </a:r>
            <a:r>
              <a:rPr lang="en-CA" dirty="0"/>
              <a:t>auto insurance prices among companies before renewing your policy</a:t>
            </a:r>
            <a:endParaRPr lang="en-US" dirty="0"/>
          </a:p>
        </p:txBody>
      </p:sp>
      <p:sp>
        <p:nvSpPr>
          <p:cNvPr id="5" name="Content Placeholder 4"/>
          <p:cNvSpPr>
            <a:spLocks noGrp="1"/>
          </p:cNvSpPr>
          <p:nvPr>
            <p:ph idx="13"/>
          </p:nvPr>
        </p:nvSpPr>
        <p:spPr>
          <a:xfrm>
            <a:off x="6248400" y="3962401"/>
            <a:ext cx="2438400" cy="1143000"/>
          </a:xfrm>
          <a:solidFill>
            <a:schemeClr val="bg2">
              <a:lumMod val="20000"/>
              <a:lumOff val="80000"/>
            </a:schemeClr>
          </a:solidFill>
          <a:ln>
            <a:solidFill>
              <a:schemeClr val="bg2"/>
            </a:solidFill>
          </a:ln>
        </p:spPr>
        <p:txBody>
          <a:bodyPr lIns="91440" tIns="91440" rIns="91440" bIns="91440" anchor="t" anchorCtr="1"/>
          <a:lstStyle/>
          <a:p>
            <a:pPr marL="0" indent="0">
              <a:buNone/>
            </a:pPr>
            <a:r>
              <a:rPr lang="en-US" altLang="en-US" sz="2000" dirty="0"/>
              <a:t>Free App: </a:t>
            </a:r>
            <a:r>
              <a:rPr lang="en-US" altLang="en-US" sz="2000" i="1" dirty="0" err="1"/>
              <a:t>Kanetix</a:t>
            </a:r>
            <a:r>
              <a:rPr lang="en-US" altLang="en-US" sz="2000" i="1" dirty="0"/>
              <a:t> Car Insurance Quick Quote</a:t>
            </a:r>
            <a:endParaRPr lang="en-US" sz="2000" dirty="0"/>
          </a:p>
        </p:txBody>
      </p:sp>
    </p:spTree>
    <p:extLst>
      <p:ext uri="{BB962C8B-B14F-4D97-AF65-F5344CB8AC3E}">
        <p14:creationId xmlns:p14="http://schemas.microsoft.com/office/powerpoint/2010/main" val="12357785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In An Auto </a:t>
            </a:r>
            <a:r>
              <a:rPr lang="en-US" dirty="0" smtClean="0"/>
              <a:t>Accident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t>Contact the police immediately if any of the following apply:</a:t>
            </a:r>
          </a:p>
          <a:p>
            <a:pPr lvl="1">
              <a:defRPr/>
            </a:pPr>
            <a:r>
              <a:rPr lang="en-US" dirty="0"/>
              <a:t>Someone has sustained an injury</a:t>
            </a:r>
          </a:p>
          <a:p>
            <a:pPr lvl="1">
              <a:defRPr/>
            </a:pPr>
            <a:r>
              <a:rPr lang="en-US" dirty="0"/>
              <a:t>You think the other driver may be guilty of a Criminal Code offence, such as drinking and driving</a:t>
            </a:r>
          </a:p>
          <a:p>
            <a:pPr lvl="1">
              <a:defRPr/>
            </a:pPr>
            <a:r>
              <a:rPr lang="en-US" dirty="0"/>
              <a:t>There is significant property </a:t>
            </a:r>
            <a:r>
              <a:rPr lang="en-US" dirty="0" smtClean="0"/>
              <a:t>damage</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In An Auto Accident </a:t>
            </a:r>
            <a:r>
              <a:rPr lang="mr-IN" dirty="0"/>
              <a:t>–</a:t>
            </a:r>
            <a:r>
              <a:rPr lang="en-US" dirty="0"/>
              <a:t> Info </a:t>
            </a:r>
            <a:r>
              <a:rPr lang="en-US" dirty="0" smtClean="0"/>
              <a:t>Checklist </a:t>
            </a:r>
            <a:r>
              <a:rPr lang="en-US" sz="2000" b="0" dirty="0"/>
              <a:t>(1 of </a:t>
            </a:r>
            <a:r>
              <a:rPr lang="en-US" sz="2000" b="0" dirty="0" smtClean="0"/>
              <a:t>2)</a:t>
            </a:r>
            <a:endParaRPr lang="en-US" dirty="0"/>
          </a:p>
        </p:txBody>
      </p:sp>
      <p:sp>
        <p:nvSpPr>
          <p:cNvPr id="3" name="Content Placeholder 2"/>
          <p:cNvSpPr>
            <a:spLocks noGrp="1"/>
          </p:cNvSpPr>
          <p:nvPr>
            <p:ph idx="1"/>
          </p:nvPr>
        </p:nvSpPr>
        <p:spPr>
          <a:xfrm>
            <a:off x="457200" y="1447800"/>
            <a:ext cx="8229600" cy="533400"/>
          </a:xfrm>
        </p:spPr>
        <p:txBody>
          <a:bodyPr/>
          <a:lstStyle/>
          <a:p>
            <a:pPr marL="0" indent="0">
              <a:buNone/>
            </a:pPr>
            <a:r>
              <a:rPr lang="en-US" sz="2400" b="1" dirty="0" smtClean="0"/>
              <a:t>Exhibit 8.5 </a:t>
            </a:r>
            <a:r>
              <a:rPr lang="en-US" sz="2400" dirty="0" smtClean="0"/>
              <a:t>Information </a:t>
            </a:r>
            <a:r>
              <a:rPr lang="en-US" sz="2400" dirty="0"/>
              <a:t>Checklist</a:t>
            </a:r>
          </a:p>
        </p:txBody>
      </p:sp>
      <p:sp>
        <p:nvSpPr>
          <p:cNvPr id="5" name="Content Placeholder 4"/>
          <p:cNvSpPr>
            <a:spLocks noGrp="1"/>
          </p:cNvSpPr>
          <p:nvPr>
            <p:ph idx="13"/>
          </p:nvPr>
        </p:nvSpPr>
        <p:spPr>
          <a:xfrm>
            <a:off x="457200" y="1981200"/>
            <a:ext cx="8229600" cy="4114800"/>
          </a:xfrm>
        </p:spPr>
        <p:txBody>
          <a:bodyPr/>
          <a:lstStyle/>
          <a:p>
            <a:pPr lvl="0"/>
            <a:r>
              <a:rPr lang="en-US" sz="2000" dirty="0" smtClean="0"/>
              <a:t>Date, Time, and Location of Accident</a:t>
            </a:r>
          </a:p>
          <a:p>
            <a:pPr lvl="0"/>
            <a:r>
              <a:rPr lang="en-US" sz="2000" dirty="0" smtClean="0"/>
              <a:t>Driver’s Name</a:t>
            </a:r>
          </a:p>
          <a:p>
            <a:pPr lvl="0"/>
            <a:r>
              <a:rPr lang="en-US" sz="2000" dirty="0" smtClean="0"/>
              <a:t>Driver’s </a:t>
            </a:r>
            <a:r>
              <a:rPr lang="en-US" sz="2000" dirty="0" err="1" smtClean="0"/>
              <a:t>Licence</a:t>
            </a:r>
            <a:r>
              <a:rPr lang="en-US" sz="2000" dirty="0" smtClean="0"/>
              <a:t> Number</a:t>
            </a:r>
          </a:p>
          <a:p>
            <a:pPr lvl="0"/>
            <a:r>
              <a:rPr lang="en-US" sz="2000" dirty="0" smtClean="0"/>
              <a:t>Home Address</a:t>
            </a:r>
          </a:p>
          <a:p>
            <a:pPr lvl="0"/>
            <a:r>
              <a:rPr lang="en-US" sz="2000" dirty="0" smtClean="0"/>
              <a:t>Phone Number (home, cell, business)</a:t>
            </a:r>
          </a:p>
          <a:p>
            <a:pPr lvl="0"/>
            <a:r>
              <a:rPr lang="en-US" sz="2000" dirty="0" smtClean="0"/>
              <a:t>Insurance Information (company, policy no., expiry)</a:t>
            </a:r>
          </a:p>
          <a:p>
            <a:pPr lvl="0"/>
            <a:r>
              <a:rPr lang="en-US" sz="2000" dirty="0" smtClean="0"/>
              <a:t>Make and Model of Vehicle</a:t>
            </a:r>
          </a:p>
        </p:txBody>
      </p:sp>
    </p:spTree>
    <p:extLst>
      <p:ext uri="{BB962C8B-B14F-4D97-AF65-F5344CB8AC3E}">
        <p14:creationId xmlns:p14="http://schemas.microsoft.com/office/powerpoint/2010/main" val="1235778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In An Auto Accident </a:t>
            </a:r>
            <a:r>
              <a:rPr lang="mr-IN" dirty="0"/>
              <a:t>–</a:t>
            </a:r>
            <a:r>
              <a:rPr lang="en-US" dirty="0"/>
              <a:t> Info </a:t>
            </a:r>
            <a:r>
              <a:rPr lang="en-US" dirty="0" smtClean="0"/>
              <a:t>Checklist </a:t>
            </a:r>
            <a:r>
              <a:rPr lang="en-US" sz="2000" b="0" dirty="0" smtClean="0"/>
              <a:t>(2 </a:t>
            </a:r>
            <a:r>
              <a:rPr lang="en-US" sz="2000" b="0" dirty="0"/>
              <a:t>of </a:t>
            </a:r>
            <a:r>
              <a:rPr lang="en-US" sz="2000" b="0" dirty="0" smtClean="0"/>
              <a:t>2)</a:t>
            </a:r>
            <a:endParaRPr lang="en-US" dirty="0"/>
          </a:p>
        </p:txBody>
      </p:sp>
      <p:sp>
        <p:nvSpPr>
          <p:cNvPr id="3" name="Content Placeholder 2"/>
          <p:cNvSpPr>
            <a:spLocks noGrp="1"/>
          </p:cNvSpPr>
          <p:nvPr>
            <p:ph idx="1"/>
          </p:nvPr>
        </p:nvSpPr>
        <p:spPr>
          <a:xfrm>
            <a:off x="457200" y="1447800"/>
            <a:ext cx="8229600" cy="533400"/>
          </a:xfrm>
        </p:spPr>
        <p:txBody>
          <a:bodyPr/>
          <a:lstStyle/>
          <a:p>
            <a:pPr marL="0" indent="0">
              <a:buNone/>
            </a:pPr>
            <a:r>
              <a:rPr lang="en-US" sz="2400" b="1" dirty="0" smtClean="0"/>
              <a:t>Exhibit 8.5 </a:t>
            </a:r>
            <a:r>
              <a:rPr lang="en-US" sz="2400" i="1" dirty="0"/>
              <a:t>Continued</a:t>
            </a:r>
          </a:p>
        </p:txBody>
      </p:sp>
      <p:sp>
        <p:nvSpPr>
          <p:cNvPr id="5" name="Content Placeholder 4"/>
          <p:cNvSpPr>
            <a:spLocks noGrp="1"/>
          </p:cNvSpPr>
          <p:nvPr>
            <p:ph idx="13"/>
          </p:nvPr>
        </p:nvSpPr>
        <p:spPr>
          <a:xfrm>
            <a:off x="457200" y="2027237"/>
            <a:ext cx="8229600" cy="3840163"/>
          </a:xfrm>
        </p:spPr>
        <p:txBody>
          <a:bodyPr/>
          <a:lstStyle/>
          <a:p>
            <a:r>
              <a:rPr lang="en-US" sz="1800" dirty="0" smtClean="0"/>
              <a:t>Plate Number (province where issued)</a:t>
            </a:r>
          </a:p>
          <a:p>
            <a:r>
              <a:rPr lang="en-US" sz="1800" dirty="0" smtClean="0"/>
              <a:t>Is There Damage to Other Vehicle? (provide details)</a:t>
            </a:r>
          </a:p>
          <a:p>
            <a:r>
              <a:rPr lang="en-US" sz="1800" dirty="0" smtClean="0"/>
              <a:t>How Many Passengers Were in Other Vehicle?</a:t>
            </a:r>
          </a:p>
          <a:p>
            <a:r>
              <a:rPr lang="en-US" sz="1800" dirty="0" smtClean="0"/>
              <a:t>Description of What Happened</a:t>
            </a:r>
          </a:p>
          <a:p>
            <a:r>
              <a:rPr lang="en-US" sz="1800" dirty="0" smtClean="0"/>
              <a:t>Were There Any Independent Witnesses?</a:t>
            </a:r>
          </a:p>
          <a:p>
            <a:r>
              <a:rPr lang="en-US" sz="1800" dirty="0" smtClean="0"/>
              <a:t>Is There a Police Report? (If so, get a copy.)</a:t>
            </a:r>
          </a:p>
        </p:txBody>
      </p:sp>
    </p:spTree>
    <p:extLst>
      <p:ext uri="{BB962C8B-B14F-4D97-AF65-F5344CB8AC3E}">
        <p14:creationId xmlns:p14="http://schemas.microsoft.com/office/powerpoint/2010/main" val="4276237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In An Auto Accident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pPr>
              <a:defRPr/>
            </a:pPr>
            <a:r>
              <a:rPr lang="en-US" dirty="0"/>
              <a:t>File a claim with your insurance company immediately</a:t>
            </a:r>
          </a:p>
          <a:p>
            <a:pPr>
              <a:defRPr/>
            </a:pPr>
            <a:r>
              <a:rPr lang="en-US" dirty="0"/>
              <a:t>Claims adjuster may investigate the accident details and attempt to determine how much you should be paid</a:t>
            </a:r>
          </a:p>
          <a:p>
            <a:pPr>
              <a:defRPr/>
            </a:pPr>
            <a:r>
              <a:rPr lang="en-US" dirty="0"/>
              <a:t>Save receipts for any car repairs and medical expenses and submit to insurance company for reimbursement</a:t>
            </a:r>
          </a:p>
        </p:txBody>
      </p:sp>
    </p:spTree>
    <p:extLst>
      <p:ext uri="{BB962C8B-B14F-4D97-AF65-F5344CB8AC3E}">
        <p14:creationId xmlns:p14="http://schemas.microsoft.com/office/powerpoint/2010/main" val="12357785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In An Auto Accident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If the other driver is at fault, your insurance company should seek damages from the other driver</a:t>
            </a:r>
            <a:r>
              <a:rPr lang="en-US" altLang="en-US" dirty="0">
                <a:ea typeface="ＭＳ Ｐゴシック" pitchFamily="34" charset="-128"/>
              </a:rPr>
              <a:t>’</a:t>
            </a:r>
            <a:r>
              <a:rPr lang="en-US" dirty="0">
                <a:ea typeface="ＭＳ Ｐゴシック" pitchFamily="34" charset="-128"/>
              </a:rPr>
              <a:t>s insurance company</a:t>
            </a:r>
          </a:p>
          <a:p>
            <a:pPr>
              <a:defRPr/>
            </a:pPr>
            <a:r>
              <a:rPr lang="en-US" dirty="0">
                <a:ea typeface="ＭＳ Ｐゴシック" pitchFamily="34" charset="-128"/>
              </a:rPr>
              <a:t>If the other driver is not insured, your insurance company will pay accident benefits up to your policy limits</a:t>
            </a:r>
          </a:p>
          <a:p>
            <a:pPr lvl="1">
              <a:defRPr/>
            </a:pPr>
            <a:r>
              <a:rPr lang="en-US" dirty="0">
                <a:ea typeface="ＭＳ Ｐゴシック" pitchFamily="34" charset="-128"/>
              </a:rPr>
              <a:t>For any amounts above this, you will receive benefits from the Motor Vehicle Accident Claims Fund in your province</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Homeowner</a:t>
            </a:r>
            <a:r>
              <a:rPr lang="en-US" altLang="en-US" dirty="0"/>
              <a:t>’</a:t>
            </a:r>
            <a:r>
              <a:rPr lang="en-US" dirty="0"/>
              <a:t>s Insurance</a:t>
            </a:r>
          </a:p>
        </p:txBody>
      </p:sp>
      <p:sp>
        <p:nvSpPr>
          <p:cNvPr id="3" name="Content Placeholder 2"/>
          <p:cNvSpPr>
            <a:spLocks noGrp="1"/>
          </p:cNvSpPr>
          <p:nvPr>
            <p:ph idx="1"/>
          </p:nvPr>
        </p:nvSpPr>
        <p:spPr/>
        <p:txBody>
          <a:bodyPr/>
          <a:lstStyle/>
          <a:p>
            <a:r>
              <a:rPr lang="en-US" dirty="0">
                <a:ea typeface="ＭＳ Ｐゴシック" pitchFamily="34" charset="-128"/>
              </a:rPr>
              <a:t>Homeowner</a:t>
            </a:r>
            <a:r>
              <a:rPr lang="en-US" altLang="en-US" dirty="0">
                <a:ea typeface="ＭＳ Ｐゴシック" pitchFamily="34" charset="-128"/>
              </a:rPr>
              <a:t>’</a:t>
            </a:r>
            <a:r>
              <a:rPr lang="en-US" dirty="0">
                <a:ea typeface="ＭＳ Ｐゴシック" pitchFamily="34" charset="-128"/>
              </a:rPr>
              <a:t>s insurance: provides insurance in the event of property damage, theft, or personal and third party liability relating to home ownership</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Perils Covered by Homeowner</a:t>
            </a:r>
            <a:r>
              <a:rPr lang="en-US" altLang="en-US" dirty="0"/>
              <a:t>’</a:t>
            </a:r>
            <a:r>
              <a:rPr lang="en-US" dirty="0"/>
              <a:t>s Insurance</a:t>
            </a:r>
          </a:p>
        </p:txBody>
      </p:sp>
      <p:sp>
        <p:nvSpPr>
          <p:cNvPr id="3" name="Content Placeholder 2"/>
          <p:cNvSpPr>
            <a:spLocks noGrp="1"/>
          </p:cNvSpPr>
          <p:nvPr>
            <p:ph idx="1"/>
          </p:nvPr>
        </p:nvSpPr>
        <p:spPr/>
        <p:txBody>
          <a:bodyPr/>
          <a:lstStyle/>
          <a:p>
            <a:pPr>
              <a:defRPr/>
            </a:pPr>
            <a:r>
              <a:rPr lang="en-US" dirty="0">
                <a:ea typeface="ＭＳ Ｐゴシック" pitchFamily="34" charset="-128"/>
              </a:rPr>
              <a:t>All perils coverage: protects the home and any other structures on the property against all events except those that are specifically excluded by the policy</a:t>
            </a:r>
          </a:p>
          <a:p>
            <a:pPr>
              <a:defRPr/>
            </a:pPr>
            <a:r>
              <a:rPr lang="en-US" dirty="0">
                <a:ea typeface="ＭＳ Ｐゴシック" pitchFamily="34" charset="-128"/>
              </a:rPr>
              <a:t>Named perils coverage: protects the home and any other structures on the property against only those events named in the policy</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Homeowner</a:t>
            </a:r>
            <a:r>
              <a:rPr lang="en-US" altLang="en-US" dirty="0"/>
              <a:t>’</a:t>
            </a:r>
            <a:r>
              <a:rPr lang="en-US" dirty="0"/>
              <a:t>s Insurance Policy Provisions- Perils</a:t>
            </a:r>
          </a:p>
        </p:txBody>
      </p:sp>
      <p:sp>
        <p:nvSpPr>
          <p:cNvPr id="3" name="Content Placeholder 2"/>
          <p:cNvSpPr>
            <a:spLocks noGrp="1"/>
          </p:cNvSpPr>
          <p:nvPr>
            <p:ph idx="1"/>
          </p:nvPr>
        </p:nvSpPr>
        <p:spPr>
          <a:xfrm>
            <a:off x="457200" y="1600201"/>
            <a:ext cx="8229600" cy="762000"/>
          </a:xfrm>
        </p:spPr>
        <p:txBody>
          <a:bodyPr/>
          <a:lstStyle/>
          <a:p>
            <a:pPr marL="0" indent="0">
              <a:buNone/>
            </a:pPr>
            <a:r>
              <a:rPr lang="en-US" sz="2400" b="1" dirty="0" smtClean="0"/>
              <a:t>Exhibit 8.6 </a:t>
            </a:r>
            <a:r>
              <a:rPr lang="en-US" sz="2400" dirty="0" smtClean="0"/>
              <a:t>Types </a:t>
            </a:r>
            <a:r>
              <a:rPr lang="en-US" sz="2400" dirty="0"/>
              <a:t>of Perils Protected by Various Types of Homeowner’s Insurance Policies</a:t>
            </a:r>
          </a:p>
        </p:txBody>
      </p:sp>
      <p:graphicFrame>
        <p:nvGraphicFramePr>
          <p:cNvPr id="5" name="Table 4"/>
          <p:cNvGraphicFramePr>
            <a:graphicFrameLocks noGrp="1"/>
          </p:cNvGraphicFramePr>
          <p:nvPr>
            <p:extLst>
              <p:ext uri="{D42A27DB-BD31-4B8C-83A1-F6EECF244321}">
                <p14:modId xmlns:p14="http://schemas.microsoft.com/office/powerpoint/2010/main" val="3857743236"/>
              </p:ext>
            </p:extLst>
          </p:nvPr>
        </p:nvGraphicFramePr>
        <p:xfrm>
          <a:off x="457200" y="2514600"/>
          <a:ext cx="8229600" cy="1859280"/>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gn="ctr">
                        <a:lnSpc>
                          <a:spcPct val="115000"/>
                        </a:lnSpc>
                        <a:spcBef>
                          <a:spcPts val="0"/>
                        </a:spcBef>
                        <a:spcAft>
                          <a:spcPts val="0"/>
                        </a:spcAft>
                      </a:pPr>
                      <a:r>
                        <a:rPr lang="en-US" sz="1600" b="1" dirty="0">
                          <a:solidFill>
                            <a:schemeClr val="bg1"/>
                          </a:solidFill>
                          <a:effectLst/>
                          <a:latin typeface="+mn-lt"/>
                          <a:ea typeface="Calibri"/>
                          <a:cs typeface="UniversLTPro-65Bold"/>
                        </a:rPr>
                        <a:t> </a:t>
                      </a:r>
                      <a:r>
                        <a:rPr lang="en-US" sz="1600" b="1" dirty="0" smtClean="0">
                          <a:solidFill>
                            <a:schemeClr val="bg1"/>
                          </a:solidFill>
                          <a:effectLst/>
                          <a:latin typeface="+mn-lt"/>
                          <a:ea typeface="Calibri"/>
                          <a:cs typeface="UniversLTPro-65Bold"/>
                        </a:rPr>
                        <a:t>Blank</a:t>
                      </a:r>
                      <a:endParaRPr lang="en-US" sz="2800" dirty="0">
                        <a:solidFill>
                          <a:schemeClr val="bg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b="1" dirty="0">
                          <a:effectLst/>
                          <a:latin typeface="+mn-lt"/>
                          <a:ea typeface="Calibri"/>
                          <a:cs typeface="UniversLTPro-65Bold"/>
                        </a:rPr>
                        <a:t>Level of Coverage</a:t>
                      </a:r>
                      <a:endParaRPr lang="en-US" sz="2800" dirty="0">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b="1" dirty="0" smtClean="0">
                          <a:solidFill>
                            <a:schemeClr val="bg1"/>
                          </a:solidFill>
                          <a:effectLst/>
                          <a:latin typeface="+mn-lt"/>
                          <a:ea typeface="Calibri"/>
                          <a:cs typeface="UniversLTPro-65Bold"/>
                        </a:rPr>
                        <a:t> Blank</a:t>
                      </a:r>
                      <a:endParaRPr lang="en-US" sz="2800" dirty="0" smtClean="0">
                        <a:solidFill>
                          <a:schemeClr val="bg1"/>
                        </a:solidFill>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Policy Type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Pro-65Bold"/>
                        </a:rPr>
                        <a:t>Building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Pro-65Bold"/>
                        </a:rPr>
                        <a:t>Contents</a:t>
                      </a:r>
                      <a:endParaRPr lang="en-US" sz="28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Comprehensive Coverage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all perils</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all perils</a:t>
                      </a:r>
                      <a:endParaRPr lang="en-US" sz="28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Basic Coverage</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named perils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named perils</a:t>
                      </a:r>
                      <a:endParaRPr lang="en-US" sz="28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Broad Coverage </a:t>
                      </a:r>
                      <a:endParaRPr lang="en-US" sz="28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all perils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dirty="0">
                          <a:effectLst/>
                          <a:latin typeface="+mn-lt"/>
                          <a:ea typeface="Calibri"/>
                          <a:cs typeface="UniversLTPro-55Roman"/>
                        </a:rPr>
                        <a:t>named perils</a:t>
                      </a:r>
                      <a:endParaRPr lang="en-US" sz="2800" dirty="0">
                        <a:effectLst/>
                        <a:latin typeface="+mn-lt"/>
                        <a:ea typeface="Calibri"/>
                        <a:cs typeface="Times New Roman"/>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57785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(Property Damage</a:t>
            </a:r>
            <a:r>
              <a:rPr lang="en-US" dirty="0" smtClean="0"/>
              <a:t>) </a:t>
            </a:r>
            <a:r>
              <a:rPr lang="en-US" sz="2000" b="0" dirty="0" smtClean="0"/>
              <a:t>(1 of 2)</a:t>
            </a:r>
            <a:endParaRPr lang="en-US" b="0" dirty="0"/>
          </a:p>
        </p:txBody>
      </p:sp>
      <p:sp>
        <p:nvSpPr>
          <p:cNvPr id="3" name="Content Placeholder 2"/>
          <p:cNvSpPr>
            <a:spLocks noGrp="1"/>
          </p:cNvSpPr>
          <p:nvPr>
            <p:ph idx="1"/>
          </p:nvPr>
        </p:nvSpPr>
        <p:spPr>
          <a:xfrm>
            <a:off x="457200" y="1600200"/>
            <a:ext cx="8229600" cy="4648200"/>
          </a:xfrm>
        </p:spPr>
        <p:txBody>
          <a:bodyPr/>
          <a:lstStyle/>
          <a:p>
            <a:pPr>
              <a:defRPr/>
            </a:pPr>
            <a:r>
              <a:rPr lang="en-US" dirty="0">
                <a:ea typeface="ＭＳ Ｐゴシック" pitchFamily="34" charset="-128"/>
              </a:rPr>
              <a:t>Cash-value policy: pays you the value of the damaged property after considering its depreciation</a:t>
            </a:r>
          </a:p>
          <a:p>
            <a:pPr>
              <a:defRPr/>
            </a:pPr>
            <a:r>
              <a:rPr lang="en-US" dirty="0">
                <a:ea typeface="ＭＳ Ｐゴシック" pitchFamily="34" charset="-128"/>
              </a:rPr>
              <a:t>Replacement-cost policy: pays you the cost of replacing the damaged property with an item of a similar brand and quality</a:t>
            </a:r>
          </a:p>
          <a:p>
            <a:pPr>
              <a:defRPr/>
            </a:pPr>
            <a:r>
              <a:rPr lang="en-US" dirty="0">
                <a:ea typeface="ＭＳ Ｐゴシック" pitchFamily="34" charset="-128"/>
              </a:rPr>
              <a:t>Minimum Limit</a:t>
            </a:r>
          </a:p>
          <a:p>
            <a:pPr lvl="1">
              <a:defRPr/>
            </a:pPr>
            <a:r>
              <a:rPr lang="en-US" dirty="0">
                <a:ea typeface="ＭＳ Ｐゴシック" pitchFamily="34" charset="-128"/>
              </a:rPr>
              <a:t>many require at least 80% of full replacement cost</a:t>
            </a:r>
          </a:p>
          <a:p>
            <a:pPr lvl="1">
              <a:defRPr/>
            </a:pPr>
            <a:r>
              <a:rPr lang="en-US" dirty="0">
                <a:ea typeface="ＭＳ Ｐゴシック" pitchFamily="34" charset="-128"/>
              </a:rPr>
              <a:t>your mortgage </a:t>
            </a:r>
            <a:r>
              <a:rPr lang="en-US" dirty="0" smtClean="0">
                <a:ea typeface="ＭＳ Ｐゴシック" pitchFamily="34" charset="-128"/>
              </a:rPr>
              <a:t>provider likely </a:t>
            </a:r>
            <a:r>
              <a:rPr lang="en-US" dirty="0">
                <a:ea typeface="ＭＳ Ｐゴシック" pitchFamily="34" charset="-128"/>
              </a:rPr>
              <a:t>will require insurance at least equal to your mortgage</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Suppose the initial wealth of a person is w. For a person who buys insurance, his final wealth is always w – 50, where 50 is the cost of insurance. For a person who does not buy insurance, his final wealth is w 90% of the time, when he doesn’t change his travelling schedule, and w – 300 10% of the time,  when he changes his travelling schedule and buy an extra ticket.</a:t>
            </a:r>
          </a:p>
          <a:p>
            <a:r>
              <a:rPr lang="en-US" dirty="0"/>
              <a:t/>
            </a:r>
            <a:br>
              <a:rPr lang="en-US" dirty="0"/>
            </a:br>
            <a:endParaRPr lang="en-US" dirty="0"/>
          </a:p>
        </p:txBody>
      </p:sp>
    </p:spTree>
    <p:extLst>
      <p:ext uri="{BB962C8B-B14F-4D97-AF65-F5344CB8AC3E}">
        <p14:creationId xmlns:p14="http://schemas.microsoft.com/office/powerpoint/2010/main" val="37472177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(Property Damage)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0"/>
            <a:ext cx="8229600" cy="4648200"/>
          </a:xfrm>
        </p:spPr>
        <p:txBody>
          <a:bodyPr/>
          <a:lstStyle/>
          <a:p>
            <a:pPr>
              <a:defRPr/>
            </a:pPr>
            <a:r>
              <a:rPr lang="en-US" dirty="0"/>
              <a:t>Other Structures on Property</a:t>
            </a:r>
          </a:p>
          <a:p>
            <a:pPr lvl="1">
              <a:defRPr/>
            </a:pPr>
            <a:r>
              <a:rPr lang="en-US" dirty="0"/>
              <a:t>Coverage may include separate structures such as a garage, shed, swimming pool, or trees and shrubs</a:t>
            </a:r>
          </a:p>
          <a:p>
            <a:pPr>
              <a:defRPr/>
            </a:pPr>
            <a:r>
              <a:rPr lang="en-US" dirty="0"/>
              <a:t>Contents (Personal Property)</a:t>
            </a:r>
          </a:p>
          <a:p>
            <a:pPr lvl="1">
              <a:defRPr/>
            </a:pPr>
            <a:r>
              <a:rPr lang="en-US" dirty="0"/>
              <a:t>Policy normally covers personal assets such as furniture, computers, or clothing up to a specified maximum amount</a:t>
            </a:r>
          </a:p>
          <a:p>
            <a:pPr lvl="2">
              <a:defRPr/>
            </a:pPr>
            <a:r>
              <a:rPr lang="en-US" dirty="0"/>
              <a:t>Coverage amount is a percentage of the dwelling value</a:t>
            </a:r>
          </a:p>
          <a:p>
            <a:pPr lvl="1">
              <a:defRPr/>
            </a:pPr>
            <a:r>
              <a:rPr lang="en-US" dirty="0"/>
              <a:t>Home inventory: contains detailed information about your personal property that can be used when filing a claim</a:t>
            </a:r>
          </a:p>
        </p:txBody>
      </p:sp>
    </p:spTree>
    <p:extLst>
      <p:ext uri="{BB962C8B-B14F-4D97-AF65-F5344CB8AC3E}">
        <p14:creationId xmlns:p14="http://schemas.microsoft.com/office/powerpoint/2010/main" val="12357785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Limits and Exclusions</a:t>
            </a:r>
          </a:p>
        </p:txBody>
      </p:sp>
      <p:sp>
        <p:nvSpPr>
          <p:cNvPr id="3" name="Content Placeholder 2"/>
          <p:cNvSpPr>
            <a:spLocks noGrp="1"/>
          </p:cNvSpPr>
          <p:nvPr>
            <p:ph idx="1"/>
          </p:nvPr>
        </p:nvSpPr>
        <p:spPr/>
        <p:txBody>
          <a:bodyPr/>
          <a:lstStyle/>
          <a:p>
            <a:pPr>
              <a:defRPr/>
            </a:pPr>
            <a:r>
              <a:rPr lang="en-US" dirty="0">
                <a:ea typeface="ＭＳ Ｐゴシック" pitchFamily="34" charset="-128"/>
              </a:rPr>
              <a:t>Personal Property Replacement Cost Coverage</a:t>
            </a:r>
          </a:p>
          <a:p>
            <a:pPr lvl="1">
              <a:defRPr/>
            </a:pPr>
            <a:r>
              <a:rPr lang="en-US" dirty="0">
                <a:ea typeface="ＭＳ Ｐゴシック" pitchFamily="34" charset="-128"/>
              </a:rPr>
              <a:t>coverage at replacement cost rather than actual cash value</a:t>
            </a:r>
          </a:p>
          <a:p>
            <a:pPr>
              <a:defRPr/>
            </a:pPr>
            <a:r>
              <a:rPr lang="en-US" dirty="0">
                <a:ea typeface="ＭＳ Ｐゴシック" pitchFamily="34" charset="-128"/>
              </a:rPr>
              <a:t>Personal Property Floater</a:t>
            </a:r>
          </a:p>
          <a:p>
            <a:pPr lvl="1">
              <a:defRPr/>
            </a:pPr>
            <a:r>
              <a:rPr lang="en-US" dirty="0">
                <a:ea typeface="ＭＳ Ｐゴシック" pitchFamily="34" charset="-128"/>
              </a:rPr>
              <a:t>an extension that allows you to itemize your valuables</a:t>
            </a:r>
          </a:p>
          <a:p>
            <a:pPr>
              <a:defRPr/>
            </a:pPr>
            <a:r>
              <a:rPr lang="en-US" dirty="0">
                <a:ea typeface="ＭＳ Ｐゴシック" pitchFamily="34" charset="-128"/>
              </a:rPr>
              <a:t>Home Office Provision</a:t>
            </a:r>
          </a:p>
          <a:p>
            <a:pPr lvl="1">
              <a:defRPr/>
            </a:pPr>
            <a:r>
              <a:rPr lang="en-US" dirty="0">
                <a:ea typeface="ＭＳ Ｐゴシック" pitchFamily="34" charset="-128"/>
              </a:rPr>
              <a:t>Generally not covered, can request and pay for</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Liability</a:t>
            </a:r>
          </a:p>
        </p:txBody>
      </p:sp>
      <p:sp>
        <p:nvSpPr>
          <p:cNvPr id="3" name="Content Placeholder 2"/>
          <p:cNvSpPr>
            <a:spLocks noGrp="1"/>
          </p:cNvSpPr>
          <p:nvPr>
            <p:ph idx="1"/>
          </p:nvPr>
        </p:nvSpPr>
        <p:spPr/>
        <p:txBody>
          <a:bodyPr/>
          <a:lstStyle/>
          <a:p>
            <a:pPr>
              <a:buFont typeface="Arial" charset="0"/>
              <a:buChar char="•"/>
              <a:defRPr/>
            </a:pPr>
            <a:r>
              <a:rPr lang="en-US" sz="2600" dirty="0"/>
              <a:t>Specifies coverage in the event that you are sued as the result of something that occurs in your home or on your property</a:t>
            </a:r>
          </a:p>
          <a:p>
            <a:pPr>
              <a:buFont typeface="Arial" charset="0"/>
              <a:buChar char="•"/>
              <a:defRPr/>
            </a:pPr>
            <a:r>
              <a:rPr lang="en-US" sz="2600" dirty="0"/>
              <a:t>Also extends to events that occur away from your home</a:t>
            </a:r>
          </a:p>
          <a:p>
            <a:pPr>
              <a:buFont typeface="Arial" charset="0"/>
              <a:buChar char="•"/>
              <a:defRPr/>
            </a:pPr>
            <a:r>
              <a:rPr lang="en-US" sz="2600" dirty="0"/>
              <a:t>Coverage amount is not tied to the value of your home (can include court costs and awards granted due to injury)</a:t>
            </a:r>
          </a:p>
          <a:p>
            <a:pPr>
              <a:buFont typeface="Arial" charset="0"/>
              <a:buChar char="•"/>
              <a:defRPr/>
            </a:pPr>
            <a:r>
              <a:rPr lang="en-US" sz="2600" dirty="0"/>
              <a:t>Medical payments and voluntary property damage are also covered</a:t>
            </a:r>
          </a:p>
        </p:txBody>
      </p:sp>
    </p:spTree>
    <p:extLst>
      <p:ext uri="{BB962C8B-B14F-4D97-AF65-F5344CB8AC3E}">
        <p14:creationId xmlns:p14="http://schemas.microsoft.com/office/powerpoint/2010/main" val="12357785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Homeowner</a:t>
            </a:r>
            <a:r>
              <a:rPr lang="en-US" altLang="en-US" dirty="0"/>
              <a:t>’</a:t>
            </a:r>
            <a:r>
              <a:rPr lang="en-US" dirty="0"/>
              <a:t>s Insurance Claims</a:t>
            </a:r>
          </a:p>
        </p:txBody>
      </p:sp>
      <p:pic>
        <p:nvPicPr>
          <p:cNvPr id="3" name="Picture 2" descr="EXHIBIT 8.7 Expense Allocation for Homeowner’s Insurance Companies&#10;A pie chart illustrates expense allocation for homeowner's insurance companies.&#10;The information is as follows:&#10;Claims due to fire and lightning, 21 percent&#10;Cost of settling claims, 11 percent&#10;Claims for other reasons, 7 percent&#10;Claims due to water damage and freezing, 13 percent&#10;Claims due to wind and hail, 13 percent&#10;Insurance company operating expenses, 27 percent&#10;Claims due to bodily injury, 5 percent&#10;Claims due to theft, 3 percen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1178" y="826839"/>
            <a:ext cx="6941644" cy="5602642"/>
          </a:xfrm>
          <a:prstGeom prst="rect">
            <a:avLst/>
          </a:prstGeom>
        </p:spPr>
      </p:pic>
    </p:spTree>
    <p:extLst>
      <p:ext uri="{BB962C8B-B14F-4D97-AF65-F5344CB8AC3E}">
        <p14:creationId xmlns:p14="http://schemas.microsoft.com/office/powerpoint/2010/main" val="12357785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Affect Homeowner</a:t>
            </a:r>
            <a:r>
              <a:rPr lang="en-US" altLang="en-US" dirty="0"/>
              <a:t>’</a:t>
            </a:r>
            <a:r>
              <a:rPr lang="en-US" dirty="0"/>
              <a:t>s Insurance Premiums</a:t>
            </a:r>
          </a:p>
        </p:txBody>
      </p:sp>
      <p:sp>
        <p:nvSpPr>
          <p:cNvPr id="3" name="Content Placeholder 2"/>
          <p:cNvSpPr>
            <a:spLocks noGrp="1"/>
          </p:cNvSpPr>
          <p:nvPr>
            <p:ph idx="1"/>
          </p:nvPr>
        </p:nvSpPr>
        <p:spPr/>
        <p:txBody>
          <a:bodyPr/>
          <a:lstStyle/>
          <a:p>
            <a:pPr>
              <a:defRPr/>
            </a:pPr>
            <a:r>
              <a:rPr lang="en-US" dirty="0">
                <a:ea typeface="ＭＳ Ｐゴシック" pitchFamily="34" charset="-128"/>
              </a:rPr>
              <a:t>Value of Insured Home</a:t>
            </a:r>
          </a:p>
          <a:p>
            <a:pPr>
              <a:defRPr/>
            </a:pPr>
            <a:r>
              <a:rPr lang="en-US" dirty="0">
                <a:ea typeface="ＭＳ Ｐゴシック" pitchFamily="34" charset="-128"/>
              </a:rPr>
              <a:t>Deductible</a:t>
            </a:r>
          </a:p>
          <a:p>
            <a:pPr>
              <a:defRPr/>
            </a:pPr>
            <a:r>
              <a:rPr lang="en-US" dirty="0">
                <a:ea typeface="ＭＳ Ｐゴシック" pitchFamily="34" charset="-128"/>
              </a:rPr>
              <a:t>Location</a:t>
            </a:r>
          </a:p>
          <a:p>
            <a:pPr>
              <a:defRPr/>
            </a:pPr>
            <a:r>
              <a:rPr lang="en-US" dirty="0">
                <a:ea typeface="ＭＳ Ｐゴシック" pitchFamily="34" charset="-128"/>
              </a:rPr>
              <a:t>Degree of protection</a:t>
            </a:r>
          </a:p>
          <a:p>
            <a:pPr>
              <a:defRPr/>
            </a:pPr>
            <a:r>
              <a:rPr lang="en-US" dirty="0">
                <a:ea typeface="ＭＳ Ｐゴシック" pitchFamily="34" charset="-128"/>
              </a:rPr>
              <a:t>Discounts (alarm system, fire extinguisher, lump sum payment vs. monthly, multiple insurance same vendor)</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Your Homeowner</a:t>
            </a:r>
            <a:r>
              <a:rPr lang="en-US" altLang="en-US" dirty="0"/>
              <a:t>’</a:t>
            </a:r>
            <a:r>
              <a:rPr lang="en-US" dirty="0"/>
              <a:t>s Insurance Premium</a:t>
            </a:r>
          </a:p>
        </p:txBody>
      </p:sp>
      <p:sp>
        <p:nvSpPr>
          <p:cNvPr id="3" name="Content Placeholder 2"/>
          <p:cNvSpPr>
            <a:spLocks noGrp="1"/>
          </p:cNvSpPr>
          <p:nvPr>
            <p:ph idx="1"/>
          </p:nvPr>
        </p:nvSpPr>
        <p:spPr/>
        <p:txBody>
          <a:bodyPr/>
          <a:lstStyle/>
          <a:p>
            <a:pPr>
              <a:defRPr/>
            </a:pPr>
            <a:r>
              <a:rPr lang="en-US" dirty="0">
                <a:ea typeface="ＭＳ Ｐゴシック" pitchFamily="34" charset="-128"/>
              </a:rPr>
              <a:t>Increase your deductible</a:t>
            </a:r>
          </a:p>
          <a:p>
            <a:pPr>
              <a:defRPr/>
            </a:pPr>
            <a:r>
              <a:rPr lang="en-US" dirty="0">
                <a:ea typeface="ＭＳ Ｐゴシック" pitchFamily="34" charset="-128"/>
              </a:rPr>
              <a:t>Improve protection (e.g. security system, fire extinguisher)</a:t>
            </a:r>
          </a:p>
          <a:p>
            <a:pPr>
              <a:defRPr/>
            </a:pPr>
            <a:r>
              <a:rPr lang="en-US" dirty="0">
                <a:ea typeface="ＭＳ Ｐゴシック" pitchFamily="34" charset="-128"/>
              </a:rPr>
              <a:t>Use one insurer (company) for all types of insurance</a:t>
            </a:r>
          </a:p>
          <a:p>
            <a:pPr>
              <a:defRPr/>
            </a:pPr>
            <a:r>
              <a:rPr lang="en-US" dirty="0">
                <a:ea typeface="ＭＳ Ｐゴシック" pitchFamily="34" charset="-128"/>
              </a:rPr>
              <a:t>Stay with the same insurance company </a:t>
            </a:r>
          </a:p>
          <a:p>
            <a:pPr>
              <a:defRPr/>
            </a:pPr>
            <a:r>
              <a:rPr lang="en-US" dirty="0">
                <a:ea typeface="ＭＳ Ｐゴシック" pitchFamily="34" charset="-128"/>
              </a:rPr>
              <a:t>Shop around (compare closely)</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a Claim</a:t>
            </a:r>
          </a:p>
        </p:txBody>
      </p:sp>
      <p:sp>
        <p:nvSpPr>
          <p:cNvPr id="4" name="Content Placeholder 3"/>
          <p:cNvSpPr>
            <a:spLocks noGrp="1"/>
          </p:cNvSpPr>
          <p:nvPr>
            <p:ph idx="1"/>
          </p:nvPr>
        </p:nvSpPr>
        <p:spPr>
          <a:xfrm>
            <a:off x="457200" y="1600200"/>
            <a:ext cx="8229600" cy="3048000"/>
          </a:xfrm>
        </p:spPr>
        <p:txBody>
          <a:bodyPr/>
          <a:lstStyle/>
          <a:p>
            <a:pPr>
              <a:defRPr/>
            </a:pPr>
            <a:r>
              <a:rPr lang="en-US" dirty="0"/>
              <a:t>Contact your insurance company immediately</a:t>
            </a:r>
          </a:p>
          <a:p>
            <a:pPr>
              <a:defRPr/>
            </a:pPr>
            <a:r>
              <a:rPr lang="en-US" dirty="0"/>
              <a:t>Claims adjuster estimates damage</a:t>
            </a:r>
          </a:p>
          <a:p>
            <a:pPr>
              <a:defRPr/>
            </a:pPr>
            <a:r>
              <a:rPr lang="en-US" dirty="0"/>
              <a:t>Provide claims adjuster with your home inventory</a:t>
            </a:r>
          </a:p>
          <a:p>
            <a:pPr>
              <a:defRPr/>
            </a:pPr>
            <a:r>
              <a:rPr lang="en-US" dirty="0"/>
              <a:t>Consider obtaining an independent estimate</a:t>
            </a:r>
          </a:p>
          <a:p>
            <a:pPr>
              <a:defRPr/>
            </a:pPr>
            <a:r>
              <a:rPr lang="en-US" dirty="0"/>
              <a:t>Appeal low estimates by insurance company</a:t>
            </a:r>
          </a:p>
        </p:txBody>
      </p:sp>
      <p:sp>
        <p:nvSpPr>
          <p:cNvPr id="5" name="Content Placeholder 4"/>
          <p:cNvSpPr>
            <a:spLocks noGrp="1"/>
          </p:cNvSpPr>
          <p:nvPr>
            <p:ph idx="13"/>
          </p:nvPr>
        </p:nvSpPr>
        <p:spPr>
          <a:xfrm>
            <a:off x="6400800" y="4953000"/>
            <a:ext cx="2286000" cy="1295400"/>
          </a:xfrm>
          <a:solidFill>
            <a:schemeClr val="bg2">
              <a:lumMod val="20000"/>
              <a:lumOff val="80000"/>
            </a:schemeClr>
          </a:solidFill>
          <a:ln>
            <a:solidFill>
              <a:schemeClr val="bg2"/>
            </a:solidFill>
          </a:ln>
        </p:spPr>
        <p:txBody>
          <a:bodyPr anchor="ctr" anchorCtr="1"/>
          <a:lstStyle/>
          <a:p>
            <a:pPr marL="0" indent="0">
              <a:spcBef>
                <a:spcPts val="0"/>
              </a:spcBef>
              <a:buNone/>
            </a:pPr>
            <a:r>
              <a:rPr lang="en-US" altLang="en-US" sz="2000" dirty="0"/>
              <a:t>Free App: </a:t>
            </a:r>
            <a:endParaRPr lang="en-US" altLang="en-US" sz="2000" i="1" dirty="0"/>
          </a:p>
          <a:p>
            <a:pPr marL="0" indent="0">
              <a:spcBef>
                <a:spcPts val="0"/>
              </a:spcBef>
              <a:buNone/>
            </a:pPr>
            <a:r>
              <a:rPr lang="en-US" altLang="en-US" sz="2000" i="1" dirty="0" err="1"/>
              <a:t>SureSafe</a:t>
            </a:r>
            <a:r>
              <a:rPr lang="en-US" altLang="en-US" sz="2000" i="1" dirty="0"/>
              <a:t> app (to document home inventory)</a:t>
            </a:r>
            <a:endParaRPr lang="en-US" sz="2000" dirty="0"/>
          </a:p>
        </p:txBody>
      </p:sp>
    </p:spTree>
    <p:extLst>
      <p:ext uri="{BB962C8B-B14F-4D97-AF65-F5344CB8AC3E}">
        <p14:creationId xmlns:p14="http://schemas.microsoft.com/office/powerpoint/2010/main" val="1235778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a:t>
            </a:r>
            <a:r>
              <a:rPr lang="en-US" altLang="en-US" dirty="0"/>
              <a:t>’</a:t>
            </a:r>
            <a:r>
              <a:rPr lang="en-US" dirty="0"/>
              <a:t>s Insurance</a:t>
            </a:r>
          </a:p>
        </p:txBody>
      </p:sp>
      <p:sp>
        <p:nvSpPr>
          <p:cNvPr id="3" name="Content Placeholder 2"/>
          <p:cNvSpPr>
            <a:spLocks noGrp="1"/>
          </p:cNvSpPr>
          <p:nvPr>
            <p:ph idx="1"/>
          </p:nvPr>
        </p:nvSpPr>
        <p:spPr/>
        <p:txBody>
          <a:bodyPr/>
          <a:lstStyle/>
          <a:p>
            <a:pPr>
              <a:defRPr/>
            </a:pPr>
            <a:r>
              <a:rPr lang="en-US" dirty="0">
                <a:ea typeface="ＭＳ Ｐゴシック" pitchFamily="34" charset="-128"/>
              </a:rPr>
              <a:t>an insurance policy that protects your possessions within a house, condominium, or apartment that you are renting</a:t>
            </a:r>
          </a:p>
          <a:p>
            <a:pPr lvl="1">
              <a:defRPr/>
            </a:pPr>
            <a:r>
              <a:rPr lang="en-US" dirty="0">
                <a:ea typeface="ＭＳ Ｐゴシック" pitchFamily="34" charset="-128"/>
              </a:rPr>
              <a:t>Does not insure the structure itself</a:t>
            </a:r>
          </a:p>
          <a:p>
            <a:pPr lvl="1">
              <a:defRPr/>
            </a:pPr>
            <a:r>
              <a:rPr lang="en-US" dirty="0">
                <a:ea typeface="ＭＳ Ｐゴシック" pitchFamily="34" charset="-128"/>
              </a:rPr>
              <a:t>Covers personal assets</a:t>
            </a:r>
          </a:p>
          <a:p>
            <a:pPr lvl="1">
              <a:defRPr/>
            </a:pPr>
            <a:r>
              <a:rPr lang="en-US" dirty="0">
                <a:ea typeface="ＭＳ Ｐゴシック" pitchFamily="34" charset="-128"/>
              </a:rPr>
              <a:t>Can cover living expenses</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a:t>
            </a:r>
            <a:r>
              <a:rPr lang="en-US" altLang="en-US" dirty="0"/>
              <a:t>’</a:t>
            </a:r>
            <a:r>
              <a:rPr lang="en-US" dirty="0"/>
              <a:t>s Insurance Policy Provisions</a:t>
            </a:r>
          </a:p>
        </p:txBody>
      </p:sp>
      <p:sp>
        <p:nvSpPr>
          <p:cNvPr id="3" name="Content Placeholder 2"/>
          <p:cNvSpPr>
            <a:spLocks noGrp="1"/>
          </p:cNvSpPr>
          <p:nvPr>
            <p:ph idx="1"/>
          </p:nvPr>
        </p:nvSpPr>
        <p:spPr/>
        <p:txBody>
          <a:bodyPr/>
          <a:lstStyle/>
          <a:p>
            <a:pPr>
              <a:defRPr/>
            </a:pPr>
            <a:r>
              <a:rPr lang="en-US" dirty="0">
                <a:ea typeface="ＭＳ Ｐゴシック" pitchFamily="34" charset="-128"/>
              </a:rPr>
              <a:t>Specifies the maximum amount of coverage for your personal assets</a:t>
            </a:r>
          </a:p>
          <a:p>
            <a:pPr lvl="1">
              <a:defRPr/>
            </a:pPr>
            <a:r>
              <a:rPr lang="en-US" dirty="0">
                <a:ea typeface="ＭＳ Ｐゴシック" pitchFamily="34" charset="-128"/>
              </a:rPr>
              <a:t>May be maximums for specific items like </a:t>
            </a:r>
            <a:r>
              <a:rPr lang="en-US" dirty="0" err="1">
                <a:ea typeface="ＭＳ Ｐゴシック" pitchFamily="34" charset="-128"/>
              </a:rPr>
              <a:t>jewellery</a:t>
            </a:r>
            <a:endParaRPr lang="en-US" dirty="0">
              <a:ea typeface="ＭＳ Ｐゴシック" pitchFamily="34" charset="-128"/>
            </a:endParaRPr>
          </a:p>
          <a:p>
            <a:pPr lvl="1">
              <a:defRPr/>
            </a:pPr>
            <a:r>
              <a:rPr lang="en-US" dirty="0">
                <a:ea typeface="ＭＳ Ｐゴシック" pitchFamily="34" charset="-128"/>
              </a:rPr>
              <a:t>Also covers liability resulting from injury to a person while on your premises</a:t>
            </a:r>
          </a:p>
          <a:p>
            <a:pPr>
              <a:defRPr/>
            </a:pPr>
            <a:r>
              <a:rPr lang="en-US" dirty="0">
                <a:ea typeface="ＭＳ Ｐゴシック" pitchFamily="34" charset="-128"/>
              </a:rPr>
              <a:t>Policies vary so check yours closely to ensure it is appropriate for you</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Umbrella Personal Liability Policy</a:t>
            </a:r>
          </a:p>
        </p:txBody>
      </p:sp>
      <p:sp>
        <p:nvSpPr>
          <p:cNvPr id="3" name="Content Placeholder 2"/>
          <p:cNvSpPr>
            <a:spLocks noGrp="1"/>
          </p:cNvSpPr>
          <p:nvPr>
            <p:ph idx="1"/>
          </p:nvPr>
        </p:nvSpPr>
        <p:spPr/>
        <p:txBody>
          <a:bodyPr/>
          <a:lstStyle/>
          <a:p>
            <a:pPr>
              <a:defRPr/>
            </a:pPr>
            <a:r>
              <a:rPr lang="en-US" dirty="0">
                <a:ea typeface="ＭＳ Ｐゴシック" pitchFamily="34" charset="-128"/>
              </a:rPr>
              <a:t>a supplement to auto and homeowner</a:t>
            </a:r>
            <a:r>
              <a:rPr lang="en-US" altLang="en-US" dirty="0">
                <a:ea typeface="ＭＳ Ｐゴシック" pitchFamily="34" charset="-128"/>
              </a:rPr>
              <a:t>’</a:t>
            </a:r>
            <a:r>
              <a:rPr lang="en-US" dirty="0">
                <a:ea typeface="ＭＳ Ｐゴシック" pitchFamily="34" charset="-128"/>
              </a:rPr>
              <a:t>s insurance that provides additional personal liability coverage</a:t>
            </a:r>
          </a:p>
          <a:p>
            <a:pPr lvl="1">
              <a:spcBef>
                <a:spcPts val="1500"/>
              </a:spcBef>
              <a:defRPr/>
            </a:pPr>
            <a:r>
              <a:rPr lang="en-US" dirty="0">
                <a:ea typeface="ＭＳ Ｐゴシック" pitchFamily="34" charset="-128"/>
              </a:rPr>
              <a:t>Intended to provide additional insurance</a:t>
            </a:r>
          </a:p>
          <a:p>
            <a:pPr lvl="1">
              <a:spcBef>
                <a:spcPts val="1500"/>
              </a:spcBef>
              <a:defRPr/>
            </a:pPr>
            <a:r>
              <a:rPr lang="en-US" dirty="0">
                <a:ea typeface="ＭＳ Ｐゴシック" pitchFamily="34" charset="-128"/>
              </a:rPr>
              <a:t>Must show proof of existing coverage</a:t>
            </a:r>
          </a:p>
          <a:p>
            <a:pPr lvl="1">
              <a:spcBef>
                <a:spcPts val="1500"/>
              </a:spcBef>
              <a:defRPr/>
            </a:pPr>
            <a:r>
              <a:rPr lang="en-US" dirty="0">
                <a:ea typeface="ＭＳ Ｐゴシック" pitchFamily="34" charset="-128"/>
              </a:rPr>
              <a:t>Useful when you have personal assets beyond a car and home that you wish to protect from liability</a:t>
            </a:r>
            <a:endParaRPr lang="en-US" dirty="0"/>
          </a:p>
        </p:txBody>
      </p:sp>
    </p:spTree>
    <p:extLst>
      <p:ext uri="{BB962C8B-B14F-4D97-AF65-F5344CB8AC3E}">
        <p14:creationId xmlns:p14="http://schemas.microsoft.com/office/powerpoint/2010/main" val="1235778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r>
              <a:rPr lang="en-US" dirty="0"/>
              <a:t>His utility when he buys insurance is ln (w – 50). His utility when he doesn’t buy insurance is 0.9*ln (w) + 0.1*ln(w – 300). When the initial wealth is 310 or 1000, the utility values can be calculated and listed in the following table</a:t>
            </a:r>
          </a:p>
          <a:p>
            <a:endParaRPr lang="en-US" dirty="0"/>
          </a:p>
          <a:p>
            <a:endParaRPr lang="en-US" dirty="0"/>
          </a:p>
          <a:p>
            <a:endParaRPr lang="en-US" dirty="0"/>
          </a:p>
        </p:txBody>
      </p:sp>
    </p:spTree>
    <p:extLst>
      <p:ext uri="{BB962C8B-B14F-4D97-AF65-F5344CB8AC3E}">
        <p14:creationId xmlns:p14="http://schemas.microsoft.com/office/powerpoint/2010/main" val="23564499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1</a:t>
            </a:r>
            <a:endParaRPr lang="en-US" dirty="0"/>
          </a:p>
        </p:txBody>
      </p:sp>
      <p:sp>
        <p:nvSpPr>
          <p:cNvPr id="3" name="Content Placeholder 2"/>
          <p:cNvSpPr>
            <a:spLocks noGrp="1"/>
          </p:cNvSpPr>
          <p:nvPr>
            <p:ph idx="1"/>
          </p:nvPr>
        </p:nvSpPr>
        <p:spPr/>
        <p:txBody>
          <a:bodyPr/>
          <a:lstStyle/>
          <a:p>
            <a:r>
              <a:rPr lang="en-US" dirty="0"/>
              <a:t>Suppose an air ticket costs 300 dollars. The insurance on the ticket provides one chance to exchange for a ticket in case you need to change the traveling time. This happens about one out of ten times. </a:t>
            </a:r>
            <a:r>
              <a:rPr lang="en-US" dirty="0" smtClean="0"/>
              <a:t>A passenger’s initial wealth is 500 dollars. If the </a:t>
            </a:r>
            <a:r>
              <a:rPr lang="en-US" dirty="0"/>
              <a:t>cost of the insurance is </a:t>
            </a:r>
            <a:r>
              <a:rPr lang="en-US" dirty="0" smtClean="0"/>
              <a:t>35 dollars, should he buy insurance? What if the </a:t>
            </a:r>
            <a:r>
              <a:rPr lang="en-US" dirty="0"/>
              <a:t>cost of the insurance is </a:t>
            </a:r>
            <a:r>
              <a:rPr lang="en-US" dirty="0" smtClean="0"/>
              <a:t>55 dollars? Please base your conclusion on calculated logarithm utility values.</a:t>
            </a:r>
            <a:r>
              <a:rPr lang="en-US" dirty="0"/>
              <a:t/>
            </a:r>
            <a:br>
              <a:rPr lang="en-US" dirty="0"/>
            </a:br>
            <a:endParaRPr lang="en-US" dirty="0"/>
          </a:p>
        </p:txBody>
      </p:sp>
    </p:spTree>
    <p:extLst>
      <p:ext uri="{BB962C8B-B14F-4D97-AF65-F5344CB8AC3E}">
        <p14:creationId xmlns:p14="http://schemas.microsoft.com/office/powerpoint/2010/main" val="11815958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lstStyle/>
          <a:p>
            <a:r>
              <a:rPr lang="en-US" sz="2400" dirty="0"/>
              <a:t>Suppose one has 1% chance of losing job every year. On average, unemployment will last for 6 months. Your salary is 8000 dollar a month. Your wealth is 50,000 dollar. The unemployment insurance, which will cover 6 month lost income, costs 1000 dollar a year. Assume your monthly expense is 8000 dollar. If your monthly expense remains 8000 dollar during unemployment, will you buy insurance? If your monthly expense can be reduced to 4000 dollar during unemployment, will you buy insurance?  Please base your conclusion on calculated logarithm utility values. </a:t>
            </a:r>
          </a:p>
          <a:p>
            <a:endParaRPr lang="en-US" dirty="0"/>
          </a:p>
        </p:txBody>
      </p:sp>
    </p:spTree>
    <p:extLst>
      <p:ext uri="{BB962C8B-B14F-4D97-AF65-F5344CB8AC3E}">
        <p14:creationId xmlns:p14="http://schemas.microsoft.com/office/powerpoint/2010/main" val="10083344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r>
              <a:rPr lang="en-US" sz="2000" dirty="0"/>
              <a:t>On average, one will experience type A accident in one of twelve months. The cost of each type A accident is 2,000 dollar.   On average, one will experience type B accident in two of twelve months. The cost of each type B accident is 1,000 dollar.   Your wealth is 2500 dollar. The insurance premiums for either type A or B accident is 250 dollar a year.  Please calculate logarithm utility values when one buys type A or B insurance and compare the utility values when one doesn’t buy insurance. Should one buy or not buy insurance for type A or B accident? The utility value for one with insurance in either case is ln(2500-250). The utility value related to accident A for one without insurance is 1/12*ln(2500-2000)+11/12*ln(2500). The utility value related to accident B for one without insurance is 2/12*ln(2500-1000)+10/12*ln(2500).</a:t>
            </a:r>
          </a:p>
          <a:p>
            <a:endParaRPr lang="en-US" dirty="0"/>
          </a:p>
        </p:txBody>
      </p:sp>
    </p:spTree>
    <p:extLst>
      <p:ext uri="{BB962C8B-B14F-4D97-AF65-F5344CB8AC3E}">
        <p14:creationId xmlns:p14="http://schemas.microsoft.com/office/powerpoint/2010/main" val="241024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3847470"/>
              </p:ext>
            </p:extLst>
          </p:nvPr>
        </p:nvGraphicFramePr>
        <p:xfrm>
          <a:off x="762000" y="1904999"/>
          <a:ext cx="7620000" cy="4357928"/>
        </p:xfrm>
        <a:graphic>
          <a:graphicData uri="http://schemas.openxmlformats.org/drawingml/2006/table">
            <a:tbl>
              <a:tblPr/>
              <a:tblGrid>
                <a:gridCol w="5217101">
                  <a:extLst>
                    <a:ext uri="{9D8B030D-6E8A-4147-A177-3AD203B41FA5}">
                      <a16:colId xmlns:a16="http://schemas.microsoft.com/office/drawing/2014/main" val="1937673062"/>
                    </a:ext>
                  </a:extLst>
                </a:gridCol>
                <a:gridCol w="1450399">
                  <a:extLst>
                    <a:ext uri="{9D8B030D-6E8A-4147-A177-3AD203B41FA5}">
                      <a16:colId xmlns:a16="http://schemas.microsoft.com/office/drawing/2014/main" val="1021096831"/>
                    </a:ext>
                  </a:extLst>
                </a:gridCol>
                <a:gridCol w="952500">
                  <a:extLst>
                    <a:ext uri="{9D8B030D-6E8A-4147-A177-3AD203B41FA5}">
                      <a16:colId xmlns:a16="http://schemas.microsoft.com/office/drawing/2014/main" val="81009429"/>
                    </a:ext>
                  </a:extLst>
                </a:gridCol>
              </a:tblGrid>
              <a:tr h="600143">
                <a:tc>
                  <a:txBody>
                    <a:bodyPr/>
                    <a:lstStyle/>
                    <a:p>
                      <a:r>
                        <a:rPr lang="en-US" sz="2400" dirty="0">
                          <a:effectLst/>
                          <a:latin typeface="Arial" panose="020B0604020202020204" pitchFamily="34" charset="0"/>
                        </a:rPr>
                        <a:t>ticket cost</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300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300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3758789"/>
                  </a:ext>
                </a:extLst>
              </a:tr>
              <a:tr h="600143">
                <a:tc>
                  <a:txBody>
                    <a:bodyPr/>
                    <a:lstStyle/>
                    <a:p>
                      <a:r>
                        <a:rPr lang="en-US" sz="2400" dirty="0">
                          <a:effectLst/>
                          <a:latin typeface="Arial" panose="020B0604020202020204" pitchFamily="34" charset="0"/>
                        </a:rPr>
                        <a:t>probability of change</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0.1</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0.1</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06156172"/>
                  </a:ext>
                </a:extLst>
              </a:tr>
              <a:tr h="365760">
                <a:tc>
                  <a:txBody>
                    <a:bodyPr/>
                    <a:lstStyle/>
                    <a:p>
                      <a:r>
                        <a:rPr lang="en-US" sz="2400" dirty="0">
                          <a:effectLst/>
                          <a:latin typeface="Arial" panose="020B0604020202020204" pitchFamily="34" charset="0"/>
                        </a:rPr>
                        <a:t>price of insurance</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50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50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3616685"/>
                  </a:ext>
                </a:extLst>
              </a:tr>
              <a:tr h="617941">
                <a:tc>
                  <a:txBody>
                    <a:bodyPr/>
                    <a:lstStyle/>
                    <a:p>
                      <a:r>
                        <a:rPr lang="en-US" sz="2400" dirty="0">
                          <a:effectLst/>
                          <a:latin typeface="Arial" panose="020B0604020202020204" pitchFamily="34" charset="0"/>
                        </a:rPr>
                        <a:t>initial wealth</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310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1000</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6623449"/>
                  </a:ext>
                </a:extLst>
              </a:tr>
              <a:tr h="607396">
                <a:tc>
                  <a:txBody>
                    <a:bodyPr/>
                    <a:lstStyle/>
                    <a:p>
                      <a:r>
                        <a:rPr lang="en-US" sz="2400" dirty="0">
                          <a:effectLst/>
                          <a:latin typeface="Arial" panose="020B0604020202020204" pitchFamily="34" charset="0"/>
                        </a:rPr>
                        <a:t>log utility without   insurance</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5.39</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6.87</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04208883"/>
                  </a:ext>
                </a:extLst>
              </a:tr>
              <a:tr h="607396">
                <a:tc>
                  <a:txBody>
                    <a:bodyPr/>
                    <a:lstStyle/>
                    <a:p>
                      <a:r>
                        <a:rPr lang="en-US" sz="2400" dirty="0">
                          <a:effectLst/>
                          <a:latin typeface="Arial" panose="020B0604020202020204" pitchFamily="34" charset="0"/>
                        </a:rPr>
                        <a:t>log utility with   insurance</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dirty="0">
                          <a:effectLst/>
                          <a:latin typeface="Arial" panose="020B0604020202020204" pitchFamily="34" charset="0"/>
                        </a:rPr>
                        <a:t>5.56</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a:effectLst/>
                          <a:latin typeface="Arial" panose="020B0604020202020204" pitchFamily="34" charset="0"/>
                        </a:rPr>
                        <a:t>6.86</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91179887"/>
                  </a:ext>
                </a:extLst>
              </a:tr>
              <a:tr h="867709">
                <a:tc>
                  <a:txBody>
                    <a:bodyPr/>
                    <a:lstStyle/>
                    <a:p>
                      <a:r>
                        <a:rPr lang="en-US" sz="2400">
                          <a:effectLst/>
                          <a:latin typeface="Arial" panose="020B0604020202020204" pitchFamily="34" charset="0"/>
                        </a:rPr>
                        <a:t>difference</a:t>
                      </a:r>
                      <a:endParaRPr lang="en-US" sz="240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dirty="0">
                          <a:effectLst/>
                          <a:latin typeface="Arial" panose="020B0604020202020204" pitchFamily="34" charset="0"/>
                        </a:rPr>
                        <a:t>0.17</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a:r>
                        <a:rPr lang="en-US" sz="2400" dirty="0">
                          <a:effectLst/>
                          <a:latin typeface="Arial" panose="020B0604020202020204" pitchFamily="34" charset="0"/>
                        </a:rPr>
                        <a:t>-0.01</a:t>
                      </a:r>
                      <a:endParaRPr lang="en-US" sz="2400" dirty="0">
                        <a:effectLst/>
                      </a:endParaRPr>
                    </a:p>
                  </a:txBody>
                  <a:tcPr marL="66675" marR="66675"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4464839"/>
                  </a:ext>
                </a:extLst>
              </a:tr>
            </a:tbl>
          </a:graphicData>
        </a:graphic>
      </p:graphicFrame>
    </p:spTree>
    <p:extLst>
      <p:ext uri="{BB962C8B-B14F-4D97-AF65-F5344CB8AC3E}">
        <p14:creationId xmlns:p14="http://schemas.microsoft.com/office/powerpoint/2010/main" val="1579946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a:t>For a person with initial wealth of 310, his utility is improved with the purchasing of the insurance. For a person with initial wealth of 1000, his utility is reduced with the purchasing of the insurance.</a:t>
            </a:r>
          </a:p>
          <a:p>
            <a:r>
              <a:rPr lang="en-US" dirty="0"/>
              <a:t/>
            </a:r>
            <a:br>
              <a:rPr lang="en-US" dirty="0"/>
            </a:br>
            <a:endParaRPr lang="en-US" dirty="0"/>
          </a:p>
        </p:txBody>
      </p:sp>
    </p:spTree>
    <p:extLst>
      <p:ext uri="{BB962C8B-B14F-4D97-AF65-F5344CB8AC3E}">
        <p14:creationId xmlns:p14="http://schemas.microsoft.com/office/powerpoint/2010/main" val="269939539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11131</TotalTime>
  <Words>4305</Words>
  <Application>Microsoft Office PowerPoint</Application>
  <PresentationFormat>On-screen Show (4:3)</PresentationFormat>
  <Paragraphs>527</Paragraphs>
  <Slides>72</Slides>
  <Notes>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4" baseType="lpstr">
      <vt:lpstr>ＭＳ Ｐゴシック</vt:lpstr>
      <vt:lpstr>UniversLTPro-55Roman</vt:lpstr>
      <vt:lpstr>UniversLTPro-65Bold</vt:lpstr>
      <vt:lpstr>UniversLTStd-BoldCn</vt:lpstr>
      <vt:lpstr>UniversLTStd-Cn</vt:lpstr>
      <vt:lpstr>Arial</vt:lpstr>
      <vt:lpstr>Calibri</vt:lpstr>
      <vt:lpstr>Times New Roman</vt:lpstr>
      <vt:lpstr>Verdana</vt:lpstr>
      <vt:lpstr>Wingdings</vt:lpstr>
      <vt:lpstr>508 Lecture</vt:lpstr>
      <vt:lpstr>Equation</vt:lpstr>
      <vt:lpstr>Personal Finance</vt:lpstr>
      <vt:lpstr>Chapter Objectives</vt:lpstr>
      <vt:lpstr>An example</vt:lpstr>
      <vt:lpstr>PowerPoint Presentation</vt:lpstr>
      <vt:lpstr>Theory of insurance</vt:lpstr>
      <vt:lpstr>PowerPoint Presentation</vt:lpstr>
      <vt:lpstr>PowerPoint Presentation</vt:lpstr>
      <vt:lpstr>PowerPoint Presentation</vt:lpstr>
      <vt:lpstr>Analysis</vt:lpstr>
      <vt:lpstr>Comments</vt:lpstr>
      <vt:lpstr>PowerPoint Presentation</vt:lpstr>
      <vt:lpstr>Background on Insurance (1 of 4)</vt:lpstr>
      <vt:lpstr>Background on Insurance (2 of 4)</vt:lpstr>
      <vt:lpstr>Background on Insurance (3 of 4)</vt:lpstr>
      <vt:lpstr>Background on Insurance (4 of 4)</vt:lpstr>
      <vt:lpstr>Managing Risk</vt:lpstr>
      <vt:lpstr>Risk Management Alternatives</vt:lpstr>
      <vt:lpstr>Last Alternative: Share Risk</vt:lpstr>
      <vt:lpstr>Discussion</vt:lpstr>
      <vt:lpstr>Role of Insurance Companies</vt:lpstr>
      <vt:lpstr>Common Events That Could Cause a Financial Loss (1 of 2)</vt:lpstr>
      <vt:lpstr>Common Events That Could Cause a Financial Loss (2 of 2)</vt:lpstr>
      <vt:lpstr>Insurance Company Operations</vt:lpstr>
      <vt:lpstr>Relationship between Insurance Company Claims and Premiums</vt:lpstr>
      <vt:lpstr>Insurance Underwriters</vt:lpstr>
      <vt:lpstr>Role of Insurance Agents and Brokers</vt:lpstr>
      <vt:lpstr>Auto Insurance</vt:lpstr>
      <vt:lpstr>Auto Insurance Premiums</vt:lpstr>
      <vt:lpstr>PowerPoint Presentation</vt:lpstr>
      <vt:lpstr>Auto insurance premium</vt:lpstr>
      <vt:lpstr>PowerPoint Presentation</vt:lpstr>
      <vt:lpstr>Auto Insurance Policy Provisions</vt:lpstr>
      <vt:lpstr>Section A: Third Party Liability Coverage</vt:lpstr>
      <vt:lpstr>Bodily injury liability coverage</vt:lpstr>
      <vt:lpstr>Property damage liability coverage</vt:lpstr>
      <vt:lpstr>Section B: Accident Benefits (1 of 2)</vt:lpstr>
      <vt:lpstr>Section B: Accident Benefits (2 of 2)</vt:lpstr>
      <vt:lpstr>Section C: Loss of or Damage to Insured Automobile (1 of 2)</vt:lpstr>
      <vt:lpstr>Section C: Loss of or Damage to Insured Automobile (2 of 2)</vt:lpstr>
      <vt:lpstr>Facility Association</vt:lpstr>
      <vt:lpstr>No-Fault Auto Insurance</vt:lpstr>
      <vt:lpstr>Auto Insurance Minimums (1 of 3)</vt:lpstr>
      <vt:lpstr>Auto Insurance Minimums (2 of 3)</vt:lpstr>
      <vt:lpstr>Auto Insurance Minimums (3 of 3)</vt:lpstr>
      <vt:lpstr>Other Endorsement Forms (optional coverages)</vt:lpstr>
      <vt:lpstr>Summary of Auto Insurance Provisions</vt:lpstr>
      <vt:lpstr>Factors That Affect Your Auto Insurance Premiums</vt:lpstr>
      <vt:lpstr>Other Factors That Affect Your Auto Insurance Premiums</vt:lpstr>
      <vt:lpstr>Other Factors That Affect Your Auto Insurance Premiums (1 of 2)</vt:lpstr>
      <vt:lpstr>Comparing Premiums among Insurance Companies</vt:lpstr>
      <vt:lpstr>If You Are In An Auto Accident (1 of 3)</vt:lpstr>
      <vt:lpstr>If You Are In An Auto Accident – Info Checklist (1 of 2)</vt:lpstr>
      <vt:lpstr>If You Are In An Auto Accident – Info Checklist (2 of 2)</vt:lpstr>
      <vt:lpstr>If You Are In An Auto Accident (2 of 3)</vt:lpstr>
      <vt:lpstr>If You Are In An Auto Accident (3 of 3)</vt:lpstr>
      <vt:lpstr>Homeowner’s Insurance</vt:lpstr>
      <vt:lpstr>Types of Perils Covered by Homeowner’s Insurance</vt:lpstr>
      <vt:lpstr>Homeowner’s Insurance Policy Provisions- Perils</vt:lpstr>
      <vt:lpstr>Building (Property Damage) (1 of 2)</vt:lpstr>
      <vt:lpstr>Building (Property Damage) (2 of 2)</vt:lpstr>
      <vt:lpstr>Policy Limits and Exclusions</vt:lpstr>
      <vt:lpstr>Liability</vt:lpstr>
      <vt:lpstr>Homeowner’s Insurance Claims</vt:lpstr>
      <vt:lpstr>Factors That Affect Homeowner’s Insurance Premiums</vt:lpstr>
      <vt:lpstr>Reducing Your Homeowner’s Insurance Premium</vt:lpstr>
      <vt:lpstr>Filing a Claim</vt:lpstr>
      <vt:lpstr>Tenant’s Insurance</vt:lpstr>
      <vt:lpstr>Tenant’s Insurance Policy Provisions</vt:lpstr>
      <vt:lpstr>Umbrella Personal Liability Policy</vt:lpstr>
      <vt:lpstr>Homework 1</vt:lpstr>
      <vt:lpstr>2</vt:lpstr>
      <vt:lpstr>3</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642</cp:revision>
  <cp:lastPrinted>2020-03-09T18:47:24Z</cp:lastPrinted>
  <dcterms:created xsi:type="dcterms:W3CDTF">2014-07-14T20:04:21Z</dcterms:created>
  <dcterms:modified xsi:type="dcterms:W3CDTF">2020-03-11T22:40:36Z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