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3"/>
  </p:notesMasterIdLst>
  <p:handoutMasterIdLst>
    <p:handoutMasterId r:id="rId94"/>
  </p:handoutMasterIdLst>
  <p:sldIdLst>
    <p:sldId id="259" r:id="rId2"/>
    <p:sldId id="260" r:id="rId3"/>
    <p:sldId id="261" r:id="rId4"/>
    <p:sldId id="262" r:id="rId5"/>
    <p:sldId id="263" r:id="rId6"/>
    <p:sldId id="336" r:id="rId7"/>
    <p:sldId id="337" r:id="rId8"/>
    <p:sldId id="339" r:id="rId9"/>
    <p:sldId id="340" r:id="rId10"/>
    <p:sldId id="338" r:id="rId11"/>
    <p:sldId id="341" r:id="rId12"/>
    <p:sldId id="264" r:id="rId13"/>
    <p:sldId id="265" r:id="rId14"/>
    <p:sldId id="342"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32" r:id="rId52"/>
    <p:sldId id="302" r:id="rId53"/>
    <p:sldId id="303" r:id="rId54"/>
    <p:sldId id="304" r:id="rId55"/>
    <p:sldId id="305" r:id="rId56"/>
    <p:sldId id="306" r:id="rId57"/>
    <p:sldId id="307" r:id="rId58"/>
    <p:sldId id="308" r:id="rId59"/>
    <p:sldId id="309" r:id="rId60"/>
    <p:sldId id="310" r:id="rId61"/>
    <p:sldId id="331" r:id="rId62"/>
    <p:sldId id="311" r:id="rId63"/>
    <p:sldId id="312" r:id="rId64"/>
    <p:sldId id="313" r:id="rId65"/>
    <p:sldId id="314" r:id="rId66"/>
    <p:sldId id="315" r:id="rId67"/>
    <p:sldId id="316" r:id="rId68"/>
    <p:sldId id="317" r:id="rId69"/>
    <p:sldId id="318" r:id="rId70"/>
    <p:sldId id="319" r:id="rId71"/>
    <p:sldId id="333" r:id="rId72"/>
    <p:sldId id="320" r:id="rId73"/>
    <p:sldId id="334" r:id="rId74"/>
    <p:sldId id="345" r:id="rId75"/>
    <p:sldId id="349" r:id="rId76"/>
    <p:sldId id="350" r:id="rId77"/>
    <p:sldId id="321" r:id="rId78"/>
    <p:sldId id="322" r:id="rId79"/>
    <p:sldId id="323" r:id="rId80"/>
    <p:sldId id="351" r:id="rId81"/>
    <p:sldId id="352" r:id="rId82"/>
    <p:sldId id="324" r:id="rId83"/>
    <p:sldId id="325" r:id="rId84"/>
    <p:sldId id="326" r:id="rId85"/>
    <p:sldId id="327" r:id="rId86"/>
    <p:sldId id="335" r:id="rId87"/>
    <p:sldId id="347" r:id="rId88"/>
    <p:sldId id="346" r:id="rId89"/>
    <p:sldId id="328" r:id="rId90"/>
    <p:sldId id="329" r:id="rId91"/>
    <p:sldId id="348" r:id="rId9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CDF4"/>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67" autoAdjust="0"/>
    <p:restoredTop sz="84638" autoAdjust="0"/>
  </p:normalViewPr>
  <p:slideViewPr>
    <p:cSldViewPr>
      <p:cViewPr varScale="1">
        <p:scale>
          <a:sx n="115" d="100"/>
          <a:sy n="115" d="100"/>
        </p:scale>
        <p:origin x="1116" y="108"/>
      </p:cViewPr>
      <p:guideLst>
        <p:guide orient="horz" pos="2160"/>
        <p:guide pos="2880"/>
      </p:guideLst>
    </p:cSldViewPr>
  </p:slideViewPr>
  <p:outlineViewPr>
    <p:cViewPr>
      <p:scale>
        <a:sx n="33" d="100"/>
        <a:sy n="33" d="100"/>
      </p:scale>
      <p:origin x="0" y="43464"/>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53" d="100"/>
          <a:sy n="53" d="100"/>
        </p:scale>
        <p:origin x="-2820" y="-9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 Id="rId9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8D8D874E-E9D5-433B-A149-BDF6BFDD40A8}" type="datetimeFigureOut">
              <a:rPr lang="en-US" smtClean="0"/>
              <a:pPr/>
              <a:t>1/13/2020</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EA051F04-9E25-42C3-8BC5-EC2E8469D95E}" type="datetimeFigureOut">
              <a:rPr lang="en-US" smtClean="0"/>
              <a:pPr/>
              <a:t>1/13/2020</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IN" dirty="0" smtClean="0"/>
              <a:t>If this PowerPoint presentation contains mathematical equations, you may need to check that your computer has the following installed:</a:t>
            </a:r>
          </a:p>
          <a:p>
            <a:pPr defTabSz="933237">
              <a:defRPr/>
            </a:pPr>
            <a:r>
              <a:rPr lang="en-IN" dirty="0" smtClean="0"/>
              <a:t>1) </a:t>
            </a:r>
            <a:r>
              <a:rPr lang="en-IN" dirty="0" err="1" smtClean="0"/>
              <a:t>MathType</a:t>
            </a:r>
            <a:r>
              <a:rPr lang="en-IN" dirty="0" smtClean="0"/>
              <a:t> </a:t>
            </a:r>
            <a:r>
              <a:rPr lang="en-IN" dirty="0" err="1" smtClean="0"/>
              <a:t>Plugin</a:t>
            </a:r>
            <a:endParaRPr lang="en-IN" dirty="0" smtClean="0"/>
          </a:p>
          <a:p>
            <a:pPr defTabSz="933237">
              <a:defRPr/>
            </a:pPr>
            <a:r>
              <a:rPr lang="en-IN" dirty="0" smtClean="0"/>
              <a:t>2) Math Player (free versions available)</a:t>
            </a:r>
          </a:p>
          <a:p>
            <a:pPr defTabSz="933237">
              <a:defRPr/>
            </a:pPr>
            <a:r>
              <a:rPr lang="en-IN"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831052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1009343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1/13/2020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4 -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1/13/2020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4 -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1/13/2020</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1/13/2020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1/13/2020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1/13/2020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4 -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1/13/2020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6510391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1/13/2020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1/13/2020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4 -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 Placeholder 13"/>
          <p:cNvSpPr>
            <a:spLocks noGrp="1"/>
          </p:cNvSpPr>
          <p:nvPr>
            <p:ph type="body" sz="quarter" idx="16" hasCustomPrompt="1"/>
          </p:nvPr>
        </p:nvSpPr>
        <p:spPr>
          <a:xfrm>
            <a:off x="1499616" y="6428232"/>
            <a:ext cx="6172200" cy="274320"/>
          </a:xfrm>
        </p:spPr>
        <p:txBody>
          <a:bodyPr lIns="91440" tIns="45720" rIns="91440" bIns="45720"/>
          <a:lstStyle>
            <a:lvl1pPr marL="0" marR="0" indent="0" algn="ctr" defTabSz="914400" rtl="0" eaLnBrk="1" fontAlgn="auto" latinLnBrk="0" hangingPunct="1">
              <a:lnSpc>
                <a:spcPct val="100000"/>
              </a:lnSpc>
              <a:spcBef>
                <a:spcPts val="0"/>
              </a:spcBef>
              <a:spcAft>
                <a:spcPts val="0"/>
              </a:spcAft>
              <a:buClrTx/>
              <a:buSzTx/>
              <a:buFontTx/>
              <a:buNone/>
              <a:tabLst/>
              <a:defRPr lang="en-US" altLang="en-US" sz="1200" b="0" kern="1200">
                <a:solidFill>
                  <a:schemeClr val="tx1"/>
                </a:solidFill>
                <a:latin typeface="Verdana"/>
                <a:ea typeface="Verdana" panose="020B0604030504040204" pitchFamily="34" charset="0"/>
                <a:cs typeface="Verdana" panose="020B0604030504040204" pitchFamily="34" charset="0"/>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2017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1/13/2020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1/13/2020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smtClean="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1/13/2020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1/13/2020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4 -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1/13/2020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1/13/2020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1/13/2020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1/13/2020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4 -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hyperlink" Target="http://www.taxtips.ca/taxrates/canada.htm"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hyperlink" Target="http://www.taxtips.ca/nrcredits/tax-credits-2017-base.htm" TargetMode="Externa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vox.com/policy-and-politics/2018/2/24/17048378/warren-buffett-berkshire-hathaway-tax-cuts" TargetMode="Externa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hyperlink" Target="http://www.taxtips.ca/dtc/enhanceddtc/enhanceddtcrates.htm" TargetMode="Externa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Finance</a:t>
            </a:r>
          </a:p>
        </p:txBody>
      </p:sp>
      <p:sp>
        <p:nvSpPr>
          <p:cNvPr id="3" name="Text Placeholder 2"/>
          <p:cNvSpPr>
            <a:spLocks noGrp="1"/>
          </p:cNvSpPr>
          <p:nvPr>
            <p:ph type="body" sz="quarter" idx="13"/>
          </p:nvPr>
        </p:nvSpPr>
        <p:spPr>
          <a:xfrm>
            <a:off x="457200" y="903514"/>
            <a:ext cx="8229600" cy="356616"/>
          </a:xfrm>
        </p:spPr>
        <p:txBody>
          <a:bodyPr/>
          <a:lstStyle/>
          <a:p>
            <a:r>
              <a:rPr lang="en-US" dirty="0"/>
              <a:t>Fourth Canadian Edition</a:t>
            </a:r>
          </a:p>
        </p:txBody>
      </p:sp>
      <p:sp>
        <p:nvSpPr>
          <p:cNvPr id="4" name="Text Placeholder 3"/>
          <p:cNvSpPr>
            <a:spLocks noGrp="1"/>
          </p:cNvSpPr>
          <p:nvPr>
            <p:ph type="body" sz="quarter" idx="14"/>
          </p:nvPr>
        </p:nvSpPr>
        <p:spPr/>
        <p:txBody>
          <a:bodyPr/>
          <a:lstStyle/>
          <a:p>
            <a:r>
              <a:rPr lang="en-US" dirty="0" smtClean="0"/>
              <a:t>Chapter 4</a:t>
            </a:r>
            <a:endParaRPr lang="en-US" dirty="0"/>
          </a:p>
        </p:txBody>
      </p:sp>
      <p:sp>
        <p:nvSpPr>
          <p:cNvPr id="5" name="Text Placeholder 4"/>
          <p:cNvSpPr>
            <a:spLocks noGrp="1"/>
          </p:cNvSpPr>
          <p:nvPr>
            <p:ph type="body" sz="quarter" idx="15"/>
          </p:nvPr>
        </p:nvSpPr>
        <p:spPr/>
        <p:txBody>
          <a:bodyPr/>
          <a:lstStyle/>
          <a:p>
            <a:r>
              <a:rPr lang="en-US" dirty="0" smtClean="0"/>
              <a:t>Using Tax Concepts for Planning</a:t>
            </a:r>
            <a:endParaRPr lang="en-US" dirty="0"/>
          </a:p>
        </p:txBody>
      </p:sp>
      <p:pic>
        <p:nvPicPr>
          <p:cNvPr id="7" name="Picture 2" descr="Front Cover: Personal Finance Fourth Canadian Edition by Jeff Madura and Hardeep Singh Gill."/>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 y="1298575"/>
            <a:ext cx="3813175"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p:txBody>
          <a:bodyPr/>
          <a:lstStyle/>
          <a:p>
            <a:r>
              <a:rPr lang="en-US" altLang="en-US" dirty="0"/>
              <a:t>Copyright © 2019 Pearson Canada Inc.</a:t>
            </a:r>
          </a:p>
        </p:txBody>
      </p:sp>
    </p:spTree>
    <p:extLst>
      <p:ext uri="{BB962C8B-B14F-4D97-AF65-F5344CB8AC3E}">
        <p14:creationId xmlns:p14="http://schemas.microsoft.com/office/powerpoint/2010/main" val="577816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t>Sometimes, Buffett traded part ownership of a company for a whole subsidiary. For example, he once traded some stocks of P&amp;G for the whole of Duracell, a subsidiary of P&amp;G. Since Duracell becomes a private company, Buffett doesn’t have to pay dividend. With few exceptions, almost all public companies at mature stage have to pay dividends. Otherwise, investors would be very uncomfortable to hold a company that never distribute dividends. But one doesn’t have to pay dividend if it is private. In that way, one saves a lot of taxes, which can be understood as part of the transaction costs.</a:t>
            </a:r>
          </a:p>
          <a:p>
            <a:endParaRPr lang="en-US" dirty="0"/>
          </a:p>
        </p:txBody>
      </p:sp>
    </p:spTree>
    <p:extLst>
      <p:ext uri="{BB962C8B-B14F-4D97-AF65-F5344CB8AC3E}">
        <p14:creationId xmlns:p14="http://schemas.microsoft.com/office/powerpoint/2010/main" val="783900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general, </a:t>
            </a:r>
            <a:r>
              <a:rPr lang="en-US" dirty="0" smtClean="0"/>
              <a:t>it </a:t>
            </a:r>
            <a:r>
              <a:rPr lang="en-US" dirty="0"/>
              <a:t>is more profitable to own something small wholly. In that way, you don’t have to pay inevitable transaction costs that are associated with shared ownerships. </a:t>
            </a:r>
            <a:endParaRPr lang="en-US" dirty="0" smtClean="0"/>
          </a:p>
          <a:p>
            <a:r>
              <a:rPr lang="en-US" dirty="0" smtClean="0"/>
              <a:t>Currently</a:t>
            </a:r>
            <a:r>
              <a:rPr lang="en-US" dirty="0"/>
              <a:t>, complex regulatory systems deter small companies from entry and protect established large companies from competition.</a:t>
            </a:r>
          </a:p>
        </p:txBody>
      </p:sp>
    </p:spTree>
    <p:extLst>
      <p:ext uri="{BB962C8B-B14F-4D97-AF65-F5344CB8AC3E}">
        <p14:creationId xmlns:p14="http://schemas.microsoft.com/office/powerpoint/2010/main" val="1575465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Income Taxes</a:t>
            </a:r>
          </a:p>
        </p:txBody>
      </p:sp>
      <p:sp>
        <p:nvSpPr>
          <p:cNvPr id="3" name="Content Placeholder 2"/>
          <p:cNvSpPr>
            <a:spLocks noGrp="1"/>
          </p:cNvSpPr>
          <p:nvPr>
            <p:ph idx="1"/>
          </p:nvPr>
        </p:nvSpPr>
        <p:spPr>
          <a:xfrm>
            <a:off x="457200" y="1600200"/>
            <a:ext cx="8229600" cy="4724400"/>
          </a:xfrm>
        </p:spPr>
        <p:txBody>
          <a:bodyPr/>
          <a:lstStyle/>
          <a:p>
            <a:pPr>
              <a:spcBef>
                <a:spcPts val="1200"/>
              </a:spcBef>
            </a:pPr>
            <a:r>
              <a:rPr lang="en-US" dirty="0">
                <a:ea typeface="ＭＳ Ｐゴシック" pitchFamily="34" charset="-128"/>
              </a:rPr>
              <a:t>taxes imposed on income you earn and are withheld as that income is earned </a:t>
            </a:r>
          </a:p>
          <a:p>
            <a:pPr>
              <a:spcBef>
                <a:spcPts val="1200"/>
              </a:spcBef>
            </a:pPr>
            <a:r>
              <a:rPr lang="en-US" dirty="0">
                <a:ea typeface="ＭＳ Ｐゴシック" pitchFamily="34" charset="-128"/>
              </a:rPr>
              <a:t>The employer uses the TD1 to determine how much tax to withhold</a:t>
            </a:r>
          </a:p>
          <a:p>
            <a:pPr>
              <a:spcBef>
                <a:spcPts val="1200"/>
              </a:spcBef>
            </a:pPr>
            <a:r>
              <a:rPr lang="en-US" dirty="0">
                <a:ea typeface="ＭＳ Ｐゴシック" pitchFamily="34" charset="-128"/>
              </a:rPr>
              <a:t>Self-employed individuals must estimate the amount of taxes payable</a:t>
            </a:r>
          </a:p>
          <a:p>
            <a:pPr>
              <a:spcBef>
                <a:spcPts val="1200"/>
              </a:spcBef>
            </a:pPr>
            <a:r>
              <a:rPr lang="en-US" dirty="0">
                <a:ea typeface="ＭＳ Ｐゴシック" pitchFamily="34" charset="-128"/>
              </a:rPr>
              <a:t>For any year that you earn income, you must file a tax return</a:t>
            </a:r>
          </a:p>
          <a:p>
            <a:pPr lvl="1"/>
            <a:r>
              <a:rPr lang="en-US" dirty="0">
                <a:ea typeface="ＭＳ Ｐゴシック" pitchFamily="34" charset="-128"/>
              </a:rPr>
              <a:t>T1 General Income Tax and Benefit Return (T1 General), plus supporting documents</a:t>
            </a:r>
            <a:endParaRPr lang="en-US" dirty="0"/>
          </a:p>
        </p:txBody>
      </p:sp>
    </p:spTree>
    <p:extLst>
      <p:ext uri="{BB962C8B-B14F-4D97-AF65-F5344CB8AC3E}">
        <p14:creationId xmlns:p14="http://schemas.microsoft.com/office/powerpoint/2010/main" val="2721829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Taxes Paid on Consumer Purchases</a:t>
            </a:r>
          </a:p>
        </p:txBody>
      </p:sp>
      <p:sp>
        <p:nvSpPr>
          <p:cNvPr id="3" name="Content Placeholder 2"/>
          <p:cNvSpPr>
            <a:spLocks noGrp="1"/>
          </p:cNvSpPr>
          <p:nvPr>
            <p:ph idx="1"/>
          </p:nvPr>
        </p:nvSpPr>
        <p:spPr/>
        <p:txBody>
          <a:bodyPr/>
          <a:lstStyle/>
          <a:p>
            <a:r>
              <a:rPr lang="en-US" dirty="0">
                <a:ea typeface="ＭＳ Ｐゴシック" pitchFamily="34" charset="-128"/>
              </a:rPr>
              <a:t>Consumer taxes, such as the goods and services tax (GST) and provincial/harmonized sales taxes (PST), are paid at the time of a transaction</a:t>
            </a:r>
          </a:p>
          <a:p>
            <a:r>
              <a:rPr lang="en-US" dirty="0">
                <a:ea typeface="ＭＳ Ｐゴシック" pitchFamily="34" charset="-128"/>
              </a:rPr>
              <a:t>GST is federal tax, PST is provincial, some provinces combine them and have harmonized sales tax (HST)</a:t>
            </a:r>
          </a:p>
          <a:p>
            <a:r>
              <a:rPr lang="en-US" dirty="0">
                <a:ea typeface="ＭＳ Ｐゴシック" pitchFamily="34" charset="-128"/>
              </a:rPr>
              <a:t>Excise taxes: special taxes levied on certain consumer products such as cigarettes, alcohol, and gasoline</a:t>
            </a:r>
            <a:endParaRPr lang="en-US" dirty="0"/>
          </a:p>
        </p:txBody>
      </p:sp>
    </p:spTree>
    <p:extLst>
      <p:ext uri="{BB962C8B-B14F-4D97-AF65-F5344CB8AC3E}">
        <p14:creationId xmlns:p14="http://schemas.microsoft.com/office/powerpoint/2010/main" val="2721829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HST in BC</a:t>
            </a:r>
            <a:br>
              <a:rPr lang="en-US" dirty="0"/>
            </a:br>
            <a:endParaRPr lang="en-US" dirty="0"/>
          </a:p>
        </p:txBody>
      </p:sp>
      <p:sp>
        <p:nvSpPr>
          <p:cNvPr id="3" name="Content Placeholder 2"/>
          <p:cNvSpPr>
            <a:spLocks noGrp="1"/>
          </p:cNvSpPr>
          <p:nvPr>
            <p:ph idx="1"/>
          </p:nvPr>
        </p:nvSpPr>
        <p:spPr/>
        <p:txBody>
          <a:bodyPr/>
          <a:lstStyle/>
          <a:p>
            <a:r>
              <a:rPr lang="en-US" dirty="0" smtClean="0"/>
              <a:t>HST was once introduced in BC</a:t>
            </a:r>
          </a:p>
          <a:p>
            <a:r>
              <a:rPr lang="en-US" dirty="0" smtClean="0"/>
              <a:t>Restaurants don’t charge PST</a:t>
            </a:r>
          </a:p>
          <a:p>
            <a:r>
              <a:rPr lang="en-US" dirty="0" smtClean="0"/>
              <a:t>The introduction of HST negatively affect the restaurant businesses</a:t>
            </a:r>
          </a:p>
          <a:p>
            <a:r>
              <a:rPr lang="en-US" dirty="0" smtClean="0"/>
              <a:t>After large scale protest, a referendum was held. HST was removed.</a:t>
            </a:r>
            <a:endParaRPr lang="en-US" dirty="0"/>
          </a:p>
        </p:txBody>
      </p:sp>
    </p:spTree>
    <p:extLst>
      <p:ext uri="{BB962C8B-B14F-4D97-AF65-F5344CB8AC3E}">
        <p14:creationId xmlns:p14="http://schemas.microsoft.com/office/powerpoint/2010/main" val="58527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03052"/>
          </a:xfrm>
        </p:spPr>
        <p:txBody>
          <a:bodyPr/>
          <a:lstStyle/>
          <a:p>
            <a:r>
              <a:rPr lang="en-US" dirty="0"/>
              <a:t>Sales Taxes and Rates</a:t>
            </a:r>
          </a:p>
        </p:txBody>
      </p:sp>
      <p:pic>
        <p:nvPicPr>
          <p:cNvPr id="3" name="Picture 2" descr="EXHIBIT 4.1 2016 Sales Taxes and Rates in Canadian Provinces and Territories&#10;A figure shows the Canadian provinces and territories and the sales taxes and rates they levy with respect to the GST, PST, and HST.&#10;&quot;The figure shows the following information:&#10;GST ONLY&#10;Nunavut: 5 percent&#10;Northwest Territories: 5 percent &#10;Yukon: 5 percent&#10;Alberta: 5 percent&#10;&#10;GST and PST&#10;British Columbia: 5 percent and 7 percent&#10;Saskatchewan: 5 percent and 5 percent&#10;Manitoba: 5 percent and 8 percent &#10;Quebec: 5 percent and 9.975 percent&#10;&#10;HST ONLY&#10;Ontario: 13 percent&#10;New Brunswick: 15 percent&#10;Nova Scotia: 15 percent&#10;Prince Edward Island: 15 percent&#10;Newfoundland and Labrador: 15 percent&quot;&#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848" y="1234970"/>
            <a:ext cx="7081171" cy="5077232"/>
          </a:xfrm>
          <a:prstGeom prst="rect">
            <a:avLst/>
          </a:prstGeom>
        </p:spPr>
      </p:pic>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Taxes Paid on Capital Assets</a:t>
            </a:r>
          </a:p>
        </p:txBody>
      </p:sp>
      <p:sp>
        <p:nvSpPr>
          <p:cNvPr id="3" name="Content Placeholder 2"/>
          <p:cNvSpPr>
            <a:spLocks noGrp="1"/>
          </p:cNvSpPr>
          <p:nvPr>
            <p:ph idx="1"/>
          </p:nvPr>
        </p:nvSpPr>
        <p:spPr/>
        <p:txBody>
          <a:bodyPr/>
          <a:lstStyle/>
          <a:p>
            <a:r>
              <a:rPr lang="en-US" dirty="0">
                <a:ea typeface="ＭＳ Ｐゴシック" pitchFamily="34" charset="-128"/>
              </a:rPr>
              <a:t>Capital asset: any asset that is acquired and held for the purpose of generating income</a:t>
            </a:r>
          </a:p>
          <a:p>
            <a:r>
              <a:rPr lang="en-US" sz="2800" dirty="0">
                <a:ea typeface="ＭＳ Ｐゴシック" pitchFamily="34" charset="-128"/>
              </a:rPr>
              <a:t>Generally, tax is paid on capital assets when they are sold, gifted, transferred or </a:t>
            </a:r>
            <a:r>
              <a:rPr lang="en-US" sz="2800" dirty="0" smtClean="0">
                <a:ea typeface="ＭＳ Ｐゴシック" pitchFamily="34" charset="-128"/>
              </a:rPr>
              <a:t>inherited</a:t>
            </a:r>
            <a:endParaRPr lang="en-US" dirty="0">
              <a:ea typeface="ＭＳ Ｐゴシック" pitchFamily="34" charset="-128"/>
            </a:endParaRPr>
          </a:p>
          <a:p>
            <a:r>
              <a:rPr lang="en-US" sz="2800" dirty="0" smtClean="0">
                <a:ea typeface="ＭＳ Ｐゴシック" pitchFamily="34" charset="-128"/>
              </a:rPr>
              <a:t>Can </a:t>
            </a:r>
            <a:r>
              <a:rPr lang="en-US" sz="2800" dirty="0">
                <a:ea typeface="ＭＳ Ｐゴシック" pitchFamily="34" charset="-128"/>
              </a:rPr>
              <a:t>generate capital gain or loss (discussed later</a:t>
            </a:r>
            <a:r>
              <a:rPr lang="en-US" sz="2800" dirty="0" smtClean="0">
                <a:ea typeface="ＭＳ Ｐゴシック" pitchFamily="34" charset="-128"/>
              </a:rPr>
              <a:t>)</a:t>
            </a:r>
            <a:endParaRPr lang="en-US" dirty="0">
              <a:ea typeface="ＭＳ Ｐゴシック" pitchFamily="34" charset="-128"/>
            </a:endParaRP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Taxes Paid on Property</a:t>
            </a:r>
          </a:p>
        </p:txBody>
      </p:sp>
      <p:sp>
        <p:nvSpPr>
          <p:cNvPr id="4" name="Content Placeholder 3"/>
          <p:cNvSpPr>
            <a:spLocks noGrp="1"/>
          </p:cNvSpPr>
          <p:nvPr>
            <p:ph idx="1"/>
          </p:nvPr>
        </p:nvSpPr>
        <p:spPr>
          <a:xfrm>
            <a:off x="457200" y="1600200"/>
            <a:ext cx="8229600" cy="2819400"/>
          </a:xfrm>
        </p:spPr>
        <p:txBody>
          <a:bodyPr/>
          <a:lstStyle/>
          <a:p>
            <a:pPr>
              <a:buFont typeface="Arial" charset="0"/>
              <a:buChar char="•"/>
              <a:defRPr/>
            </a:pPr>
            <a:r>
              <a:rPr lang="en-US" dirty="0"/>
              <a:t>Homeowners pay property taxes on the value of their homes and land</a:t>
            </a:r>
          </a:p>
          <a:p>
            <a:pPr>
              <a:buFont typeface="Arial" charset="0"/>
              <a:buChar char="•"/>
              <a:defRPr/>
            </a:pPr>
            <a:r>
              <a:rPr lang="en-US" dirty="0"/>
              <a:t>Major source of revenue for municipal governments</a:t>
            </a:r>
          </a:p>
          <a:p>
            <a:pPr>
              <a:buFont typeface="Arial" charset="0"/>
              <a:buChar char="•"/>
              <a:defRPr/>
            </a:pPr>
            <a:r>
              <a:rPr lang="en-US" dirty="0"/>
              <a:t>Based on the assessed value of your property</a:t>
            </a:r>
          </a:p>
        </p:txBody>
      </p:sp>
      <p:sp>
        <p:nvSpPr>
          <p:cNvPr id="5" name="Content Placeholder 4"/>
          <p:cNvSpPr>
            <a:spLocks noGrp="1"/>
          </p:cNvSpPr>
          <p:nvPr>
            <p:ph idx="13"/>
          </p:nvPr>
        </p:nvSpPr>
        <p:spPr>
          <a:xfrm>
            <a:off x="6934200" y="5181600"/>
            <a:ext cx="1752600" cy="990600"/>
          </a:xfrm>
          <a:solidFill>
            <a:schemeClr val="bg2">
              <a:lumMod val="20000"/>
              <a:lumOff val="80000"/>
            </a:schemeClr>
          </a:solidFill>
          <a:ln>
            <a:solidFill>
              <a:schemeClr val="bg2"/>
            </a:solidFill>
          </a:ln>
        </p:spPr>
        <p:txBody>
          <a:bodyPr lIns="91440" tIns="45720" rIns="91440" bIns="45720"/>
          <a:lstStyle/>
          <a:p>
            <a:pPr marL="0" indent="0" algn="ctr">
              <a:buNone/>
            </a:pPr>
            <a:r>
              <a:rPr lang="en-US" altLang="en-US" sz="2000" dirty="0"/>
              <a:t>Free App: </a:t>
            </a:r>
            <a:r>
              <a:rPr lang="en-US" altLang="en-US" sz="2000" i="1" dirty="0"/>
              <a:t>Sales Tax CANADA</a:t>
            </a:r>
            <a:endParaRPr lang="en-US" sz="2000"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You Have to File a Tax Return</a:t>
            </a:r>
            <a:r>
              <a:rPr lang="en-US" dirty="0" smtClean="0"/>
              <a:t>? </a:t>
            </a:r>
            <a:r>
              <a:rPr lang="en-US" sz="2000" b="0" dirty="0" smtClean="0"/>
              <a:t>(1 of 2)</a:t>
            </a:r>
            <a:endParaRPr lang="en-US" b="0" dirty="0"/>
          </a:p>
        </p:txBody>
      </p:sp>
      <p:sp>
        <p:nvSpPr>
          <p:cNvPr id="3" name="Content Placeholder 2"/>
          <p:cNvSpPr>
            <a:spLocks noGrp="1"/>
          </p:cNvSpPr>
          <p:nvPr>
            <p:ph idx="1"/>
          </p:nvPr>
        </p:nvSpPr>
        <p:spPr/>
        <p:txBody>
          <a:bodyPr/>
          <a:lstStyle/>
          <a:p>
            <a:r>
              <a:rPr lang="en-US" dirty="0">
                <a:ea typeface="ＭＳ Ｐゴシック" pitchFamily="34" charset="-128"/>
              </a:rPr>
              <a:t>Yes, if:</a:t>
            </a:r>
          </a:p>
          <a:p>
            <a:pPr lvl="1"/>
            <a:r>
              <a:rPr lang="en-US" dirty="0">
                <a:ea typeface="ＭＳ Ｐゴシック" pitchFamily="34" charset="-128"/>
              </a:rPr>
              <a:t>You have to pay tax for a calendar year</a:t>
            </a:r>
          </a:p>
          <a:p>
            <a:pPr lvl="1"/>
            <a:r>
              <a:rPr lang="en-US" dirty="0">
                <a:ea typeface="ＭＳ Ｐゴシック" pitchFamily="34" charset="-128"/>
              </a:rPr>
              <a:t>The CRA sent you a request to file a return</a:t>
            </a:r>
          </a:p>
          <a:p>
            <a:pPr lvl="1"/>
            <a:r>
              <a:rPr lang="en-US" dirty="0">
                <a:ea typeface="ＭＳ Ｐゴシック" pitchFamily="34" charset="-128"/>
              </a:rPr>
              <a:t>You and your spouse or common-law partner elected to split pension income for the calendar year</a:t>
            </a:r>
          </a:p>
          <a:p>
            <a:pPr lvl="1"/>
            <a:r>
              <a:rPr lang="en-US" dirty="0">
                <a:ea typeface="ＭＳ Ｐゴシック" pitchFamily="34" charset="-128"/>
              </a:rPr>
              <a:t>You received Working Income Tax Benefit (WITB) advance payments in the calendar year</a:t>
            </a:r>
          </a:p>
          <a:p>
            <a:pPr lvl="1"/>
            <a:r>
              <a:rPr lang="en-US" dirty="0">
                <a:ea typeface="ＭＳ Ｐゴシック" pitchFamily="34" charset="-128"/>
              </a:rPr>
              <a:t>You disposed of property in a calendar year or you realized a taxable capital gain</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You Have to File a Tax Return? </a:t>
            </a:r>
            <a:r>
              <a:rPr lang="en-US" sz="2000" b="0" dirty="0" smtClean="0"/>
              <a:t>(2 of 2)</a:t>
            </a:r>
            <a:endParaRPr lang="en-US" dirty="0"/>
          </a:p>
        </p:txBody>
      </p:sp>
      <p:sp>
        <p:nvSpPr>
          <p:cNvPr id="3" name="Content Placeholder 2"/>
          <p:cNvSpPr>
            <a:spLocks noGrp="1"/>
          </p:cNvSpPr>
          <p:nvPr>
            <p:ph idx="1"/>
          </p:nvPr>
        </p:nvSpPr>
        <p:spPr/>
        <p:txBody>
          <a:bodyPr/>
          <a:lstStyle/>
          <a:p>
            <a:r>
              <a:rPr lang="en-US" dirty="0" smtClean="0"/>
              <a:t>Yes, if (cont’d):</a:t>
            </a:r>
          </a:p>
          <a:p>
            <a:pPr lvl="1"/>
            <a:r>
              <a:rPr lang="en-US" dirty="0" smtClean="0">
                <a:ea typeface="ＭＳ Ｐゴシック" pitchFamily="34" charset="-128"/>
              </a:rPr>
              <a:t>You </a:t>
            </a:r>
            <a:r>
              <a:rPr lang="en-US" dirty="0">
                <a:ea typeface="ＭＳ Ｐゴシック" pitchFamily="34" charset="-128"/>
              </a:rPr>
              <a:t>have to repay any of your Old Age Security (OAS) or Employment Insurance (EI) benefits</a:t>
            </a:r>
          </a:p>
          <a:p>
            <a:pPr lvl="1"/>
            <a:r>
              <a:rPr lang="en-US" dirty="0">
                <a:ea typeface="ＭＳ Ｐゴシック" pitchFamily="34" charset="-128"/>
              </a:rPr>
              <a:t>You have not repaid all of the amounts you withdrew from your registered retirement savings plan (RRSP), Home Buyers Plan (HBP), or Lifelong Learning Plan (LLP)</a:t>
            </a:r>
          </a:p>
          <a:p>
            <a:pPr lvl="1"/>
            <a:r>
              <a:rPr lang="en-US" dirty="0">
                <a:ea typeface="ＭＳ Ｐゴシック" pitchFamily="34" charset="-128"/>
              </a:rPr>
              <a:t>You have to contribute to the Canada Pension Plan (CPP)</a:t>
            </a:r>
          </a:p>
          <a:p>
            <a:pPr lvl="1"/>
            <a:r>
              <a:rPr lang="en-US" dirty="0">
                <a:ea typeface="ＭＳ Ｐゴシック" pitchFamily="34" charset="-128"/>
              </a:rPr>
              <a:t>You are paying employment insurance premiums on self employment and other eligible earnings</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Objectives</a:t>
            </a:r>
          </a:p>
        </p:txBody>
      </p:sp>
      <p:sp>
        <p:nvSpPr>
          <p:cNvPr id="3" name="Content Placeholder 2"/>
          <p:cNvSpPr>
            <a:spLocks noGrp="1"/>
          </p:cNvSpPr>
          <p:nvPr>
            <p:ph idx="1"/>
          </p:nvPr>
        </p:nvSpPr>
        <p:spPr>
          <a:xfrm>
            <a:off x="457200" y="1600200"/>
            <a:ext cx="8382000" cy="4648200"/>
          </a:xfrm>
        </p:spPr>
        <p:txBody>
          <a:bodyPr/>
          <a:lstStyle/>
          <a:p>
            <a:pPr marL="256032" indent="-256032">
              <a:lnSpc>
                <a:spcPct val="90000"/>
              </a:lnSpc>
              <a:buSzPct val="100000"/>
            </a:pPr>
            <a:r>
              <a:rPr lang="en-US" sz="2600" dirty="0">
                <a:ea typeface="ＭＳ Ｐゴシック" pitchFamily="34" charset="-128"/>
              </a:rPr>
              <a:t>Explain the importance of taxes for personal financial planning</a:t>
            </a:r>
          </a:p>
          <a:p>
            <a:pPr marL="256032" indent="-256032">
              <a:lnSpc>
                <a:spcPct val="90000"/>
              </a:lnSpc>
              <a:buSzPct val="100000"/>
            </a:pPr>
            <a:r>
              <a:rPr lang="en-US" sz="2600" dirty="0">
                <a:ea typeface="ＭＳ Ｐゴシック" pitchFamily="34" charset="-128"/>
              </a:rPr>
              <a:t>Explain when you have to file a tax return</a:t>
            </a:r>
          </a:p>
          <a:p>
            <a:pPr marL="256032" indent="-256032">
              <a:lnSpc>
                <a:spcPct val="90000"/>
              </a:lnSpc>
              <a:buSzPct val="100000"/>
            </a:pPr>
            <a:r>
              <a:rPr lang="en-US" sz="2600" dirty="0">
                <a:ea typeface="ＭＳ Ｐゴシック" pitchFamily="34" charset="-128"/>
              </a:rPr>
              <a:t>Outline the steps involved in completing a tax return</a:t>
            </a:r>
          </a:p>
          <a:p>
            <a:pPr marL="256032" indent="-256032">
              <a:lnSpc>
                <a:spcPct val="90000"/>
              </a:lnSpc>
              <a:buSzPct val="100000"/>
            </a:pPr>
            <a:r>
              <a:rPr lang="en-US" sz="2600" dirty="0">
                <a:ea typeface="ＭＳ Ｐゴシック" pitchFamily="34" charset="-128"/>
              </a:rPr>
              <a:t>Describe the major deductions available to a taxpayer</a:t>
            </a:r>
          </a:p>
          <a:p>
            <a:pPr marL="256032" indent="-256032">
              <a:lnSpc>
                <a:spcPct val="90000"/>
              </a:lnSpc>
              <a:buSzPct val="100000"/>
            </a:pPr>
            <a:r>
              <a:rPr lang="en-US" sz="2600" dirty="0">
                <a:ea typeface="ＭＳ Ｐゴシック" pitchFamily="34" charset="-128"/>
              </a:rPr>
              <a:t>Show how tax credits can be used to lower tax payable</a:t>
            </a:r>
          </a:p>
          <a:p>
            <a:pPr marL="256032" indent="-256032">
              <a:lnSpc>
                <a:spcPct val="90000"/>
              </a:lnSpc>
              <a:buSzPct val="100000"/>
            </a:pPr>
            <a:r>
              <a:rPr lang="en-US" sz="2600" dirty="0">
                <a:ea typeface="ＭＳ Ｐゴシック" pitchFamily="34" charset="-128"/>
              </a:rPr>
              <a:t>Describe the difference among tax planning, tax evasion, and tax avoidance</a:t>
            </a:r>
          </a:p>
          <a:p>
            <a:pPr marL="256032" indent="-256032">
              <a:lnSpc>
                <a:spcPct val="90000"/>
              </a:lnSpc>
              <a:buSzPct val="100000"/>
            </a:pPr>
            <a:r>
              <a:rPr lang="en-US" sz="2600" dirty="0">
                <a:ea typeface="ＭＳ Ｐゴシック" pitchFamily="34" charset="-128"/>
              </a:rPr>
              <a:t>Describe tax planning strategies that can be used to reduce tax payable</a:t>
            </a:r>
            <a:endParaRPr lang="en-US" sz="2600" dirty="0"/>
          </a:p>
        </p:txBody>
      </p:sp>
    </p:spTree>
    <p:extLst>
      <p:ext uri="{BB962C8B-B14F-4D97-AF65-F5344CB8AC3E}">
        <p14:creationId xmlns:p14="http://schemas.microsoft.com/office/powerpoint/2010/main" val="38949513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You Have to File a Return?</a:t>
            </a:r>
          </a:p>
        </p:txBody>
      </p:sp>
      <p:sp>
        <p:nvSpPr>
          <p:cNvPr id="3" name="Content Placeholder 2"/>
          <p:cNvSpPr>
            <a:spLocks noGrp="1"/>
          </p:cNvSpPr>
          <p:nvPr>
            <p:ph idx="1"/>
          </p:nvPr>
        </p:nvSpPr>
        <p:spPr/>
        <p:txBody>
          <a:bodyPr/>
          <a:lstStyle/>
          <a:p>
            <a:pPr>
              <a:defRPr/>
            </a:pPr>
            <a:r>
              <a:rPr lang="en-US" dirty="0"/>
              <a:t>WITB is a refundable tax credit intended to provide tax relief for eligible working low-income individuals</a:t>
            </a:r>
          </a:p>
          <a:p>
            <a:pPr>
              <a:defRPr/>
            </a:pPr>
            <a:r>
              <a:rPr lang="en-US" dirty="0"/>
              <a:t>Employment Insurance(EI): government benefits that are payable for period of time when you are away from work due to specific situations</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Students Should File Tax </a:t>
            </a:r>
            <a:r>
              <a:rPr lang="en-US" dirty="0" smtClean="0"/>
              <a:t>Returns </a:t>
            </a:r>
            <a:r>
              <a:rPr lang="en-US" sz="2000" b="0" dirty="0" smtClean="0"/>
              <a:t>(1 of 2)</a:t>
            </a:r>
            <a:endParaRPr lang="en-US" b="0" dirty="0"/>
          </a:p>
        </p:txBody>
      </p:sp>
      <p:sp>
        <p:nvSpPr>
          <p:cNvPr id="3" name="Content Placeholder 2"/>
          <p:cNvSpPr>
            <a:spLocks noGrp="1"/>
          </p:cNvSpPr>
          <p:nvPr>
            <p:ph idx="1"/>
          </p:nvPr>
        </p:nvSpPr>
        <p:spPr/>
        <p:txBody>
          <a:bodyPr/>
          <a:lstStyle/>
          <a:p>
            <a:pPr>
              <a:defRPr/>
            </a:pPr>
            <a:r>
              <a:rPr lang="en-US" dirty="0"/>
              <a:t>You may be eligible for a refundable GST/HST credit</a:t>
            </a:r>
          </a:p>
          <a:p>
            <a:pPr lvl="1">
              <a:defRPr/>
            </a:pPr>
            <a:r>
              <a:rPr lang="en-US" dirty="0"/>
              <a:t>Eligibility criteria:</a:t>
            </a:r>
          </a:p>
          <a:p>
            <a:pPr lvl="2">
              <a:defRPr/>
            </a:pPr>
            <a:r>
              <a:rPr lang="en-US" dirty="0"/>
              <a:t>You are 19 years of age or older</a:t>
            </a:r>
          </a:p>
          <a:p>
            <a:pPr lvl="2">
              <a:defRPr/>
            </a:pPr>
            <a:r>
              <a:rPr lang="en-US" dirty="0"/>
              <a:t>You have, or previously had, a spouse or common-law partner</a:t>
            </a:r>
          </a:p>
          <a:p>
            <a:pPr lvl="2">
              <a:defRPr/>
            </a:pPr>
            <a:r>
              <a:rPr lang="en-US" dirty="0"/>
              <a:t>You are, or previously were, a parent and live, or previously lived, with your child</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Students Should File Tax Returns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defRPr/>
            </a:pPr>
            <a:r>
              <a:rPr lang="en-US" dirty="0"/>
              <a:t>If you do not have any tax payable, your tuition, education, and textbook tax credits can be:</a:t>
            </a:r>
          </a:p>
          <a:p>
            <a:pPr lvl="1">
              <a:defRPr/>
            </a:pPr>
            <a:r>
              <a:rPr lang="en-US" dirty="0"/>
              <a:t>transferred to another taxpayer (a parent or grandparent), or</a:t>
            </a:r>
          </a:p>
          <a:p>
            <a:pPr lvl="1">
              <a:defRPr/>
            </a:pPr>
            <a:r>
              <a:rPr lang="en-US" dirty="0"/>
              <a:t>carried forward to another tax year when you have tax payable</a:t>
            </a:r>
          </a:p>
          <a:p>
            <a:pPr>
              <a:defRPr/>
            </a:pPr>
            <a:r>
              <a:rPr lang="en-US" dirty="0"/>
              <a:t>You will create (and maximize) RRSP room for future contributions</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Filing Your </a:t>
            </a:r>
            <a:r>
              <a:rPr lang="en-US" dirty="0" smtClean="0"/>
              <a:t>Return </a:t>
            </a:r>
            <a:r>
              <a:rPr lang="en-US" sz="2000" b="0" dirty="0" smtClean="0"/>
              <a:t>(1 of 2)</a:t>
            </a:r>
            <a:endParaRPr lang="en-US" b="0" dirty="0"/>
          </a:p>
        </p:txBody>
      </p:sp>
      <p:sp>
        <p:nvSpPr>
          <p:cNvPr id="3" name="Content Placeholder 2"/>
          <p:cNvSpPr>
            <a:spLocks noGrp="1"/>
          </p:cNvSpPr>
          <p:nvPr>
            <p:ph idx="1"/>
          </p:nvPr>
        </p:nvSpPr>
        <p:spPr/>
        <p:txBody>
          <a:bodyPr/>
          <a:lstStyle/>
          <a:p>
            <a:r>
              <a:rPr lang="en-US" dirty="0">
                <a:ea typeface="ＭＳ Ｐゴシック" pitchFamily="34" charset="-128"/>
              </a:rPr>
              <a:t>Tax year end is December 31 </a:t>
            </a:r>
          </a:p>
          <a:p>
            <a:r>
              <a:rPr lang="en-US" dirty="0">
                <a:ea typeface="ＭＳ Ｐゴシック" pitchFamily="34" charset="-128"/>
              </a:rPr>
              <a:t>Taxes and tax returns must be paid and filed by April 30</a:t>
            </a:r>
            <a:r>
              <a:rPr lang="en-US" baseline="30000" dirty="0">
                <a:ea typeface="ＭＳ Ｐゴシック" pitchFamily="34" charset="-128"/>
              </a:rPr>
              <a:t>th</a:t>
            </a:r>
            <a:r>
              <a:rPr lang="en-US" dirty="0">
                <a:ea typeface="ＭＳ Ｐゴシック" pitchFamily="34" charset="-128"/>
              </a:rPr>
              <a:t> of the following year</a:t>
            </a:r>
          </a:p>
          <a:p>
            <a:r>
              <a:rPr lang="en-US" dirty="0">
                <a:ea typeface="ＭＳ Ｐゴシック" pitchFamily="34" charset="-128"/>
              </a:rPr>
              <a:t>Self-employed individual have until June 15</a:t>
            </a:r>
            <a:r>
              <a:rPr lang="en-US" baseline="30000" dirty="0">
                <a:ea typeface="ＭＳ Ｐゴシック" pitchFamily="34" charset="-128"/>
              </a:rPr>
              <a:t>th</a:t>
            </a:r>
            <a:r>
              <a:rPr lang="en-US" dirty="0">
                <a:ea typeface="ＭＳ Ｐゴシック" pitchFamily="34" charset="-128"/>
              </a:rPr>
              <a:t> to file income tax returns, although taxes owing must be paid by April 30</a:t>
            </a:r>
            <a:r>
              <a:rPr lang="en-US" baseline="30000" dirty="0">
                <a:ea typeface="ＭＳ Ｐゴシック" pitchFamily="34" charset="-128"/>
              </a:rPr>
              <a:t>th</a:t>
            </a:r>
          </a:p>
          <a:p>
            <a:r>
              <a:rPr lang="en-US" dirty="0">
                <a:ea typeface="ＭＳ Ｐゴシック" pitchFamily="34" charset="-128"/>
              </a:rPr>
              <a:t>An interest penalty may be payable if any of these deadlines are missed</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Filing Your Return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Penalty (if taxes are owing) is 5% of the amount owing, plus 1% for each additional full month that your return is late, to a maximum of 12 months</a:t>
            </a:r>
          </a:p>
          <a:p>
            <a:r>
              <a:rPr lang="en-US" dirty="0">
                <a:ea typeface="ＭＳ Ｐゴシック" pitchFamily="34" charset="-128"/>
              </a:rPr>
              <a:t>Two ways to file a tax return: electronically (NETFILE) and mail</a:t>
            </a:r>
          </a:p>
          <a:p>
            <a:r>
              <a:rPr lang="en-US" dirty="0">
                <a:ea typeface="ＭＳ Ｐゴシック" pitchFamily="34" charset="-128"/>
              </a:rPr>
              <a:t>You will receive a Notice of Assessment from the government confirming your calculations or providing corrections, plus advises your RRSP contribution limit for the following year</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851428"/>
          </a:xfrm>
        </p:spPr>
        <p:txBody>
          <a:bodyPr anchor="t"/>
          <a:lstStyle/>
          <a:p>
            <a:r>
              <a:rPr lang="en-US" altLang="en-US" dirty="0"/>
              <a:t>Steps to Completing an Income Tax </a:t>
            </a:r>
            <a:r>
              <a:rPr lang="en-US" altLang="en-US" dirty="0" smtClean="0"/>
              <a:t>Return </a:t>
            </a:r>
            <a:r>
              <a:rPr lang="en-US" altLang="en-US" sz="2000" b="0" dirty="0" smtClean="0"/>
              <a:t>(1 of 2)</a:t>
            </a:r>
            <a:endParaRPr lang="en-US" b="0" dirty="0"/>
          </a:p>
        </p:txBody>
      </p:sp>
      <p:pic>
        <p:nvPicPr>
          <p:cNvPr id="3" name="Picture 2" descr="EXHIBIT 4.2 Steps to Completing a T1 General Income Tax&#10;and Benefit Return&#10;A flow chart shows the steps to complete a T1 general income tax and benefit return.&#10;&quot;The steps are listed as follows:&#10;STEP 1: Calculate Total Income&#10;STEP 2: Subtract Deductions&#10;STEP 3: Calculate Taxable Income&#10;STEP 4: Calculate Net Federal Tax Payable&#10;STEP 5: Calculate Net Provincial Tax Payable&#10;STEP 6: Calculate Total Tax Payable&#10;STEP 7: Determine Total Tax Already Paid&#10;STEP 8: &#10;- REFUND &#10;- BALANCE OW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9374" y="1256421"/>
            <a:ext cx="4525253" cy="5116752"/>
          </a:xfrm>
          <a:prstGeom prst="rect">
            <a:avLst/>
          </a:prstGeom>
        </p:spPr>
      </p:pic>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927628"/>
          </a:xfrm>
        </p:spPr>
        <p:txBody>
          <a:bodyPr anchor="t"/>
          <a:lstStyle/>
          <a:p>
            <a:r>
              <a:rPr lang="en-US" altLang="en-US" dirty="0"/>
              <a:t>Steps to Completing an Income Tax Return </a:t>
            </a:r>
            <a:r>
              <a:rPr lang="en-US" altLang="en-US" sz="2000" b="0" dirty="0" smtClean="0"/>
              <a:t>(2 </a:t>
            </a:r>
            <a:r>
              <a:rPr lang="en-US" altLang="en-US" sz="2000" b="0" dirty="0"/>
              <a:t>of 2)</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a:ea typeface="ＭＳ Ｐゴシック" pitchFamily="34" charset="-128"/>
              </a:rPr>
              <a:t>In order to calculate your tax payable amounts, you will need to refer to the many supporting documents (schedules/forms)</a:t>
            </a:r>
          </a:p>
          <a:p>
            <a:r>
              <a:rPr lang="en-US" dirty="0">
                <a:ea typeface="ＭＳ Ｐゴシック" pitchFamily="34" charset="-128"/>
              </a:rPr>
              <a:t>Schedule 1: determine your net federal income tax payable (step 4 in Exhibit 4.2)</a:t>
            </a:r>
          </a:p>
          <a:p>
            <a:r>
              <a:rPr lang="en-US" dirty="0">
                <a:ea typeface="ＭＳ Ｐゴシック" pitchFamily="34" charset="-128"/>
              </a:rPr>
              <a:t>Form 428: determine your net federal income tax payable (step 5 in Exhibit 4.2)</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
            <a:ext cx="8229600" cy="1097280"/>
          </a:xfrm>
        </p:spPr>
        <p:txBody>
          <a:bodyPr/>
          <a:lstStyle/>
          <a:p>
            <a:r>
              <a:rPr lang="en-US" dirty="0"/>
              <a:t>T4 Slip </a:t>
            </a:r>
            <a:r>
              <a:rPr lang="en-US" dirty="0" smtClean="0"/>
              <a:t>(Salary and Deductions, </a:t>
            </a:r>
            <a:r>
              <a:rPr lang="en-US" dirty="0"/>
              <a:t>from </a:t>
            </a:r>
            <a:r>
              <a:rPr lang="en-US" dirty="0" smtClean="0"/>
              <a:t>Employer)</a:t>
            </a:r>
            <a:endParaRPr lang="en-US" dirty="0"/>
          </a:p>
        </p:txBody>
      </p:sp>
      <p:pic>
        <p:nvPicPr>
          <p:cNvPr id="3" name="Picture 2" descr="EXHIBIT 4.3 T4 Slip&#10;An image of a document shows a T4 slip.&#10;&quot;The slip shows the following information:&#10;Canada Revenue Agency/Agence du revenue du Canada&#10;Year/Année: 2016&#10;T4 Statement of Remuneration Paid/État de la rémunération payee&#10;Employer’s name – Nom de I’employeur: ALPHA CORPORATION&#10;54 Employer’s account number/Numéro de compte de l’employeur:&#10;12 Social insurance number/Numéro d’assurance sociale: 123 456 789&#10;Exempt–Exemption&#10;10 Province of employment/Province d’emploi: ON&#10;29 Employment code/Code d’emploi:&#10;Employee's name and address – Nom et adresse de l'employé&#10;Last name (in capital letters) –Nom de famille (en lettres moulées): MACDONALD&#10;First name – Prénom: Steven&#10;Initial – Initiale: R&#10;48 Elgin Avenue&#10;Sudbury, ON&#10;P3E 8J1&#10;&#10;EMPLOYEE NO. - NO. DE L'EMPL.&#10;1003480&#10;14 Employment income – line 101/Revenus d'emploi – ligne 101: 38,000.00&#10;22 Income tax deducted – line 437/Impôt sur le revenu retenu – ligne 437: 5,949.41&#10;16 Employee’s CPP contributions – line 308/Cotisations de l’employé au RPC – ligne 308: 1,707.75&#10;24 EI insurable earnings/Gains assurables d’AE&#10;17 Employee’s QPP contributions – line 308/Cotisations de l’employé au RRQ – ligne 308&#10;26 CPP/QPP pensionable earnings/Gains ouvrant droit à pension – RPC/RRQ:&#10;18 Employee's EI premiums – line 312/Cotisations de l'employé à I'AE – ligne 312: 714.40&#10;44 Union dues – line 212/Cotisations syndicales – ligne 212: 400.00&#10;20 RPP contributions – line 207/Cotisations à un RPA – ligne 207: 2,000.00&#10;46 Charitable donations – line 349/Dons de bienfaisance - ligne 349:&#10;52 Pension adjustment –line 206/Facteur d'équivalence – ligne 206: 3,500.00&#10;50 RPP or DPSP registration number/N° d'agrément d'un RPA ou d'un RPDB: 12345&#10;55 Employee's PPIP premiums – see over/Cotisations de l’employé au RPAP – voir au verso&#10;56 PPIP insurable earnings/Gains assurables du RPAP&#10;&#10;Other information (see over)&#10;Autres renseignements (voir au vers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8278" y="1353315"/>
            <a:ext cx="8067444" cy="4955983"/>
          </a:xfrm>
          <a:prstGeom prst="rect">
            <a:avLst/>
          </a:prstGeom>
        </p:spPr>
      </p:pic>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Calculate Total </a:t>
            </a:r>
            <a:r>
              <a:rPr lang="en-US" dirty="0" smtClean="0"/>
              <a:t>Income </a:t>
            </a:r>
            <a:r>
              <a:rPr lang="en-US" sz="2000" b="0" dirty="0" smtClean="0"/>
              <a:t>(1 of 2)</a:t>
            </a:r>
            <a:endParaRPr lang="en-US" b="0" dirty="0"/>
          </a:p>
        </p:txBody>
      </p:sp>
      <p:sp>
        <p:nvSpPr>
          <p:cNvPr id="3" name="Content Placeholder 2"/>
          <p:cNvSpPr>
            <a:spLocks noGrp="1"/>
          </p:cNvSpPr>
          <p:nvPr>
            <p:ph idx="1"/>
          </p:nvPr>
        </p:nvSpPr>
        <p:spPr/>
        <p:txBody>
          <a:bodyPr/>
          <a:lstStyle/>
          <a:p>
            <a:pPr>
              <a:defRPr/>
            </a:pPr>
            <a:r>
              <a:rPr lang="en-US" dirty="0"/>
              <a:t>Total income: all reportable income from any source, including:</a:t>
            </a:r>
          </a:p>
          <a:p>
            <a:pPr lvl="1">
              <a:defRPr/>
            </a:pPr>
            <a:r>
              <a:rPr lang="en-US" dirty="0"/>
              <a:t>Salary, wages, and commissions</a:t>
            </a:r>
          </a:p>
          <a:p>
            <a:pPr lvl="1">
              <a:defRPr/>
            </a:pPr>
            <a:r>
              <a:rPr lang="en-US" dirty="0"/>
              <a:t>government benefits</a:t>
            </a:r>
          </a:p>
          <a:p>
            <a:pPr lvl="1">
              <a:defRPr/>
            </a:pPr>
            <a:r>
              <a:rPr lang="en-US" dirty="0"/>
              <a:t>pension income</a:t>
            </a:r>
          </a:p>
          <a:p>
            <a:pPr lvl="1">
              <a:defRPr/>
            </a:pPr>
            <a:r>
              <a:rPr lang="en-US" dirty="0"/>
              <a:t>interest income, dividend income, and taxable capital gains received during the tax </a:t>
            </a:r>
            <a:r>
              <a:rPr lang="en-US" dirty="0" smtClean="0"/>
              <a:t>year</a:t>
            </a:r>
          </a:p>
          <a:p>
            <a:pPr lvl="1">
              <a:defRPr/>
            </a:pPr>
            <a:r>
              <a:rPr lang="en-US" dirty="0"/>
              <a:t>Self-employment income consisting of income from a business, a profession, commissions, farming, or </a:t>
            </a:r>
            <a:r>
              <a:rPr lang="en-US" dirty="0" smtClean="0"/>
              <a:t>fishing</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Calculate Total Income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defRPr/>
            </a:pPr>
            <a:r>
              <a:rPr lang="en-US" dirty="0"/>
              <a:t>Total income: all reportable income from any source, </a:t>
            </a:r>
            <a:r>
              <a:rPr lang="en-US" dirty="0" smtClean="0"/>
              <a:t>including (cont’d):</a:t>
            </a:r>
            <a:endParaRPr lang="en-US" dirty="0"/>
          </a:p>
          <a:p>
            <a:pPr lvl="1">
              <a:defRPr/>
            </a:pPr>
            <a:r>
              <a:rPr lang="en-US" dirty="0" smtClean="0"/>
              <a:t>Tips</a:t>
            </a:r>
            <a:r>
              <a:rPr lang="en-US" dirty="0"/>
              <a:t>, prizes, and awards</a:t>
            </a:r>
          </a:p>
          <a:p>
            <a:pPr lvl="1">
              <a:defRPr/>
            </a:pPr>
            <a:r>
              <a:rPr lang="en-US" dirty="0"/>
              <a:t>Rental property income</a:t>
            </a:r>
          </a:p>
          <a:p>
            <a:pPr lvl="1">
              <a:defRPr/>
            </a:pPr>
            <a:r>
              <a:rPr lang="en-US" dirty="0"/>
              <a:t>Taxable benefits (e.g., use of a company automobile, employer-paid education and life insurance, employer RRSP contributions)</a:t>
            </a:r>
          </a:p>
          <a:p>
            <a:pPr lvl="1">
              <a:defRPr/>
            </a:pPr>
            <a:r>
              <a:rPr lang="en-US" dirty="0"/>
              <a:t>Total income also includes income received from sources outside Canada</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a:t>
            </a:r>
            <a:r>
              <a:rPr lang="en-US" dirty="0" smtClean="0"/>
              <a:t>Taxes </a:t>
            </a:r>
            <a:r>
              <a:rPr lang="en-US" sz="2000" b="0" dirty="0" smtClean="0"/>
              <a:t>(1 of 3)</a:t>
            </a:r>
            <a:endParaRPr lang="en-US" b="0" dirty="0"/>
          </a:p>
        </p:txBody>
      </p:sp>
      <p:sp>
        <p:nvSpPr>
          <p:cNvPr id="3" name="Content Placeholder 2"/>
          <p:cNvSpPr>
            <a:spLocks noGrp="1"/>
          </p:cNvSpPr>
          <p:nvPr>
            <p:ph idx="1"/>
          </p:nvPr>
        </p:nvSpPr>
        <p:spPr/>
        <p:txBody>
          <a:bodyPr/>
          <a:lstStyle/>
          <a:p>
            <a:pPr>
              <a:defRPr/>
            </a:pPr>
            <a:r>
              <a:rPr lang="en-US" dirty="0"/>
              <a:t>Taxes are an integral part of our economy</a:t>
            </a:r>
          </a:p>
          <a:p>
            <a:pPr>
              <a:defRPr/>
            </a:pPr>
            <a:r>
              <a:rPr lang="en-US" dirty="0"/>
              <a:t>They are paid on earned income, consumer purchases, capital assets, and property</a:t>
            </a:r>
          </a:p>
          <a:p>
            <a:pPr>
              <a:defRPr/>
            </a:pPr>
            <a:r>
              <a:rPr lang="en-US" dirty="0"/>
              <a:t>Taxes are used to pay for government services and programs (e.g., national </a:t>
            </a:r>
            <a:r>
              <a:rPr lang="en-US" dirty="0" err="1"/>
              <a:t>defence</a:t>
            </a:r>
            <a:r>
              <a:rPr lang="en-US" dirty="0"/>
              <a:t>, Canada Health Transfer (CHT) benefits, Canada Social Transfer (CST), Employment Insurance)</a:t>
            </a:r>
          </a:p>
        </p:txBody>
      </p:sp>
    </p:spTree>
    <p:extLst>
      <p:ext uri="{BB962C8B-B14F-4D97-AF65-F5344CB8AC3E}">
        <p14:creationId xmlns:p14="http://schemas.microsoft.com/office/powerpoint/2010/main" val="31487174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Individuals are </a:t>
            </a:r>
            <a:r>
              <a:rPr lang="en-US" dirty="0" smtClean="0"/>
              <a:t>Considered Self-Employed if</a:t>
            </a:r>
            <a:r>
              <a:rPr lang="en-US" dirty="0"/>
              <a:t>:</a:t>
            </a:r>
          </a:p>
        </p:txBody>
      </p:sp>
      <p:sp>
        <p:nvSpPr>
          <p:cNvPr id="3" name="Content Placeholder 2"/>
          <p:cNvSpPr>
            <a:spLocks noGrp="1"/>
          </p:cNvSpPr>
          <p:nvPr>
            <p:ph idx="1"/>
          </p:nvPr>
        </p:nvSpPr>
        <p:spPr/>
        <p:txBody>
          <a:bodyPr/>
          <a:lstStyle/>
          <a:p>
            <a:pPr marL="457200" indent="-457200">
              <a:buFont typeface="Calibri" charset="0"/>
              <a:buAutoNum type="arabicPeriod"/>
              <a:defRPr/>
            </a:pPr>
            <a:r>
              <a:rPr lang="en-US" dirty="0"/>
              <a:t>They have control over the work they do</a:t>
            </a:r>
          </a:p>
          <a:p>
            <a:pPr marL="457200" indent="-457200">
              <a:buFont typeface="Calibri" charset="0"/>
              <a:buAutoNum type="arabicPeriod"/>
              <a:defRPr/>
            </a:pPr>
            <a:r>
              <a:rPr lang="en-US" dirty="0"/>
              <a:t>They have taken on the financial risk and reward that comes with being self-employed</a:t>
            </a:r>
          </a:p>
          <a:p>
            <a:pPr marL="457200" indent="-457200">
              <a:buFont typeface="Calibri" charset="0"/>
              <a:buAutoNum type="arabicPeriod"/>
              <a:defRPr/>
            </a:pPr>
            <a:r>
              <a:rPr lang="en-US" dirty="0"/>
              <a:t>Their job duties are independent of any employer</a:t>
            </a:r>
          </a:p>
          <a:p>
            <a:pPr marL="457200" indent="-457200">
              <a:buFont typeface="Calibri" charset="0"/>
              <a:buAutoNum type="arabicPeriod"/>
              <a:defRPr/>
            </a:pPr>
            <a:r>
              <a:rPr lang="en-US" dirty="0"/>
              <a:t>They provide and maintain their own tools and equipment</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a:t>
            </a:r>
            <a:r>
              <a:rPr lang="en-US" dirty="0" smtClean="0"/>
              <a:t>Income</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interest earned from investments in various types of savings accounts at financial institutions; from investments in debt securities such as term deposits, GICs, and CSBs; and from loans to other individuals, companies, and governments</a:t>
            </a:r>
          </a:p>
          <a:p>
            <a:pPr lvl="1"/>
            <a:r>
              <a:rPr lang="en-US" dirty="0">
                <a:ea typeface="ＭＳ Ｐゴシック" pitchFamily="34" charset="-128"/>
              </a:rPr>
              <a:t>Tax is due on interest in the year it is earned, not in the year it is received</a:t>
            </a:r>
          </a:p>
          <a:p>
            <a:r>
              <a:rPr lang="en-US" dirty="0">
                <a:ea typeface="ＭＳ Ｐゴシック" pitchFamily="34" charset="-128"/>
              </a:rPr>
              <a:t>T5 slip: a document provided to you when you receive income other than salary income</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1572"/>
            <a:ext cx="8229600" cy="546628"/>
          </a:xfrm>
        </p:spPr>
        <p:txBody>
          <a:bodyPr/>
          <a:lstStyle/>
          <a:p>
            <a:r>
              <a:rPr lang="en-US" dirty="0"/>
              <a:t>Example: Interest </a:t>
            </a:r>
            <a:r>
              <a:rPr lang="en-US" dirty="0" smtClean="0"/>
              <a:t>Income</a:t>
            </a:r>
            <a:endParaRPr lang="en-US" dirty="0"/>
          </a:p>
        </p:txBody>
      </p:sp>
      <p:sp>
        <p:nvSpPr>
          <p:cNvPr id="3" name="Content Placeholder 2"/>
          <p:cNvSpPr>
            <a:spLocks noGrp="1"/>
          </p:cNvSpPr>
          <p:nvPr>
            <p:ph idx="1"/>
          </p:nvPr>
        </p:nvSpPr>
        <p:spPr>
          <a:xfrm>
            <a:off x="457200" y="990600"/>
            <a:ext cx="8534400" cy="3048000"/>
          </a:xfrm>
        </p:spPr>
        <p:txBody>
          <a:bodyPr/>
          <a:lstStyle/>
          <a:p>
            <a:pPr marL="0" indent="0">
              <a:buNone/>
            </a:pPr>
            <a:r>
              <a:rPr lang="en-US" sz="2000" dirty="0"/>
              <a:t>Shawn Douglas has invested $10 000 in GICs. Shawn’s GICs are designed such that any interest he earns is reinvested. By doing this, Shawn hopes to increase his savings more quickly. On average, he will earn 2 percent per year for the next three years on this investment. The table below shows the annual amount of interest Shawn will earn and the total value of his investment at the end of each year. Even though he does not directly receive the interest payments until the end of year 3, Shawn must pay the tax due on the annual interest earned on his investment. For example, at the end of year 1, Shawn will have earned, but not yet received, $200 in interest. He must declare this amount on his income tax return</a:t>
            </a:r>
            <a:r>
              <a:rPr lang="en-US" sz="2000" dirty="0" smtClean="0"/>
              <a:t>.</a:t>
            </a:r>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1881060248"/>
              </p:ext>
            </p:extLst>
          </p:nvPr>
        </p:nvGraphicFramePr>
        <p:xfrm>
          <a:off x="470848" y="4204648"/>
          <a:ext cx="8229600" cy="1950561"/>
        </p:xfrm>
        <a:graphic>
          <a:graphicData uri="http://schemas.openxmlformats.org/drawingml/2006/table">
            <a:tbl>
              <a:tblPr firstRow="1">
                <a:tableStyleId>{3B4B98B0-60AC-42C2-AFA5-B58CD77FA1E5}</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609599">
                <a:tc>
                  <a:txBody>
                    <a:bodyPr/>
                    <a:lstStyle/>
                    <a:p>
                      <a:pPr marL="0" marR="0" algn="ctr">
                        <a:lnSpc>
                          <a:spcPct val="115000"/>
                        </a:lnSpc>
                        <a:spcBef>
                          <a:spcPts val="0"/>
                        </a:spcBef>
                        <a:spcAft>
                          <a:spcPts val="0"/>
                        </a:spcAft>
                      </a:pPr>
                      <a:r>
                        <a:rPr lang="en-US" sz="1600" b="1" dirty="0">
                          <a:effectLst/>
                          <a:latin typeface="+mn-lt"/>
                          <a:ea typeface="Calibri"/>
                          <a:cs typeface="UniversLTStd-BoldCn"/>
                        </a:rPr>
                        <a:t>Year </a:t>
                      </a:r>
                      <a:endParaRPr lang="en-US" sz="16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Original Investment </a:t>
                      </a:r>
                      <a:endParaRPr lang="en-US" sz="16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Annual Interest Earned </a:t>
                      </a:r>
                      <a:endParaRPr lang="en-US" sz="16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Ending Balance</a:t>
                      </a:r>
                      <a:endParaRPr lang="en-US" sz="1600" dirty="0">
                        <a:effectLst/>
                        <a:latin typeface="+mn-lt"/>
                        <a:ea typeface="Calibri"/>
                        <a:cs typeface="Times New Roman"/>
                      </a:endParaRPr>
                    </a:p>
                  </a:txBody>
                  <a:tcPr anchor="b"/>
                </a:tc>
                <a:extLst>
                  <a:ext uri="{0D108BD9-81ED-4DB2-BD59-A6C34878D82A}">
                    <a16:rowId xmlns:a16="http://schemas.microsoft.com/office/drawing/2014/main" val="10000"/>
                  </a:ext>
                </a:extLst>
              </a:tr>
              <a:tr h="432763">
                <a:tc>
                  <a:txBody>
                    <a:bodyPr/>
                    <a:lstStyle/>
                    <a:p>
                      <a:pPr marL="0" marR="0" algn="ctr">
                        <a:lnSpc>
                          <a:spcPct val="115000"/>
                        </a:lnSpc>
                        <a:spcBef>
                          <a:spcPts val="0"/>
                        </a:spcBef>
                        <a:spcAft>
                          <a:spcPts val="0"/>
                        </a:spcAft>
                      </a:pPr>
                      <a:r>
                        <a:rPr lang="en-US" sz="1600" dirty="0">
                          <a:effectLst/>
                          <a:latin typeface="+mn-lt"/>
                          <a:ea typeface="Calibri"/>
                          <a:cs typeface="UniversLTStd-Cn"/>
                        </a:rPr>
                        <a:t>1 </a:t>
                      </a:r>
                      <a:endParaRPr lang="en-US" sz="16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effectLst/>
                          <a:latin typeface="+mn-lt"/>
                          <a:ea typeface="Calibri"/>
                          <a:cs typeface="UniversLTStd-Cn"/>
                        </a:rPr>
                        <a:t>$10 000.00 </a:t>
                      </a:r>
                      <a:endParaRPr lang="en-US" sz="1600" dirty="0">
                        <a:effectLst/>
                        <a:latin typeface="+mn-lt"/>
                        <a:ea typeface="Calibri"/>
                        <a:cs typeface="Times New Roman"/>
                      </a:endParaRPr>
                    </a:p>
                  </a:txBody>
                  <a:tcPr marR="548640"/>
                </a:tc>
                <a:tc>
                  <a:txBody>
                    <a:bodyPr/>
                    <a:lstStyle/>
                    <a:p>
                      <a:pPr marL="0" marR="0" algn="r">
                        <a:lnSpc>
                          <a:spcPct val="115000"/>
                        </a:lnSpc>
                        <a:spcBef>
                          <a:spcPts val="0"/>
                        </a:spcBef>
                        <a:spcAft>
                          <a:spcPts val="0"/>
                        </a:spcAft>
                      </a:pPr>
                      <a:r>
                        <a:rPr lang="en-US" sz="1600" dirty="0">
                          <a:effectLst/>
                          <a:latin typeface="+mn-lt"/>
                          <a:ea typeface="Calibri"/>
                          <a:cs typeface="UniversLTStd-Cn"/>
                        </a:rPr>
                        <a:t>$200.00 </a:t>
                      </a:r>
                      <a:endParaRPr lang="en-US" sz="1600" dirty="0">
                        <a:effectLst/>
                        <a:latin typeface="+mn-lt"/>
                        <a:ea typeface="Calibri"/>
                        <a:cs typeface="Times New Roman"/>
                      </a:endParaRPr>
                    </a:p>
                  </a:txBody>
                  <a:tcPr marR="548640"/>
                </a:tc>
                <a:tc>
                  <a:txBody>
                    <a:bodyPr/>
                    <a:lstStyle/>
                    <a:p>
                      <a:pPr marL="0" marR="0" algn="r">
                        <a:lnSpc>
                          <a:spcPct val="115000"/>
                        </a:lnSpc>
                        <a:spcBef>
                          <a:spcPts val="0"/>
                        </a:spcBef>
                        <a:spcAft>
                          <a:spcPts val="0"/>
                        </a:spcAft>
                      </a:pPr>
                      <a:r>
                        <a:rPr lang="en-US" sz="1600" dirty="0">
                          <a:effectLst/>
                          <a:latin typeface="+mn-lt"/>
                          <a:ea typeface="Calibri"/>
                          <a:cs typeface="UniversLTStd-Cn"/>
                        </a:rPr>
                        <a:t>$10 200.00</a:t>
                      </a:r>
                      <a:endParaRPr lang="en-US" sz="1600" dirty="0">
                        <a:effectLst/>
                        <a:latin typeface="+mn-lt"/>
                        <a:ea typeface="Calibri"/>
                        <a:cs typeface="Times New Roman"/>
                      </a:endParaRPr>
                    </a:p>
                  </a:txBody>
                  <a:tcPr marR="548640"/>
                </a:tc>
                <a:extLst>
                  <a:ext uri="{0D108BD9-81ED-4DB2-BD59-A6C34878D82A}">
                    <a16:rowId xmlns:a16="http://schemas.microsoft.com/office/drawing/2014/main" val="10001"/>
                  </a:ext>
                </a:extLst>
              </a:tr>
              <a:tr h="432763">
                <a:tc>
                  <a:txBody>
                    <a:bodyPr/>
                    <a:lstStyle/>
                    <a:p>
                      <a:pPr marL="0" marR="0" algn="ctr">
                        <a:lnSpc>
                          <a:spcPct val="115000"/>
                        </a:lnSpc>
                        <a:spcBef>
                          <a:spcPts val="0"/>
                        </a:spcBef>
                        <a:spcAft>
                          <a:spcPts val="0"/>
                        </a:spcAft>
                      </a:pPr>
                      <a:r>
                        <a:rPr lang="en-US" sz="1600" dirty="0">
                          <a:effectLst/>
                          <a:latin typeface="+mn-lt"/>
                          <a:ea typeface="Calibri"/>
                          <a:cs typeface="UniversLTStd-Cn"/>
                        </a:rPr>
                        <a:t>2 </a:t>
                      </a:r>
                      <a:endParaRPr lang="en-US" sz="16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effectLst/>
                          <a:latin typeface="+mn-lt"/>
                          <a:ea typeface="Calibri"/>
                          <a:cs typeface="UniversLTStd-Cn"/>
                        </a:rPr>
                        <a:t>10 200.00 </a:t>
                      </a:r>
                      <a:endParaRPr lang="en-US" sz="1600" dirty="0">
                        <a:effectLst/>
                        <a:latin typeface="+mn-lt"/>
                        <a:ea typeface="Calibri"/>
                        <a:cs typeface="Times New Roman"/>
                      </a:endParaRPr>
                    </a:p>
                  </a:txBody>
                  <a:tcPr marR="548640"/>
                </a:tc>
                <a:tc>
                  <a:txBody>
                    <a:bodyPr/>
                    <a:lstStyle/>
                    <a:p>
                      <a:pPr marL="0" marR="0" algn="r">
                        <a:lnSpc>
                          <a:spcPct val="115000"/>
                        </a:lnSpc>
                        <a:spcBef>
                          <a:spcPts val="0"/>
                        </a:spcBef>
                        <a:spcAft>
                          <a:spcPts val="0"/>
                        </a:spcAft>
                      </a:pPr>
                      <a:r>
                        <a:rPr lang="en-US" sz="1600" dirty="0">
                          <a:effectLst/>
                          <a:latin typeface="+mn-lt"/>
                          <a:ea typeface="Calibri"/>
                          <a:cs typeface="UniversLTStd-Cn"/>
                        </a:rPr>
                        <a:t>204.00 </a:t>
                      </a:r>
                      <a:endParaRPr lang="en-US" sz="1600" dirty="0">
                        <a:effectLst/>
                        <a:latin typeface="+mn-lt"/>
                        <a:ea typeface="Calibri"/>
                        <a:cs typeface="Times New Roman"/>
                      </a:endParaRPr>
                    </a:p>
                  </a:txBody>
                  <a:tcPr marR="548640"/>
                </a:tc>
                <a:tc>
                  <a:txBody>
                    <a:bodyPr/>
                    <a:lstStyle/>
                    <a:p>
                      <a:pPr marL="0" marR="0" algn="r">
                        <a:lnSpc>
                          <a:spcPct val="115000"/>
                        </a:lnSpc>
                        <a:spcBef>
                          <a:spcPts val="0"/>
                        </a:spcBef>
                        <a:spcAft>
                          <a:spcPts val="0"/>
                        </a:spcAft>
                      </a:pPr>
                      <a:r>
                        <a:rPr lang="en-US" sz="1600" dirty="0">
                          <a:effectLst/>
                          <a:latin typeface="+mn-lt"/>
                          <a:ea typeface="Calibri"/>
                          <a:cs typeface="UniversLTStd-Cn"/>
                        </a:rPr>
                        <a:t>10 404.00</a:t>
                      </a:r>
                      <a:endParaRPr lang="en-US" sz="1600" dirty="0">
                        <a:effectLst/>
                        <a:latin typeface="+mn-lt"/>
                        <a:ea typeface="Calibri"/>
                        <a:cs typeface="Times New Roman"/>
                      </a:endParaRPr>
                    </a:p>
                  </a:txBody>
                  <a:tcPr marR="548640"/>
                </a:tc>
                <a:extLst>
                  <a:ext uri="{0D108BD9-81ED-4DB2-BD59-A6C34878D82A}">
                    <a16:rowId xmlns:a16="http://schemas.microsoft.com/office/drawing/2014/main" val="10002"/>
                  </a:ext>
                </a:extLst>
              </a:tr>
              <a:tr h="432763">
                <a:tc>
                  <a:txBody>
                    <a:bodyPr/>
                    <a:lstStyle/>
                    <a:p>
                      <a:pPr marL="0" marR="0" algn="ctr">
                        <a:lnSpc>
                          <a:spcPct val="115000"/>
                        </a:lnSpc>
                        <a:spcBef>
                          <a:spcPts val="0"/>
                        </a:spcBef>
                        <a:spcAft>
                          <a:spcPts val="0"/>
                        </a:spcAft>
                      </a:pPr>
                      <a:r>
                        <a:rPr lang="en-US" sz="1600" dirty="0">
                          <a:effectLst/>
                          <a:latin typeface="+mn-lt"/>
                          <a:ea typeface="Calibri"/>
                          <a:cs typeface="UniversLTStd-Cn"/>
                        </a:rPr>
                        <a:t>3 </a:t>
                      </a:r>
                      <a:endParaRPr lang="en-US" sz="16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effectLst/>
                          <a:latin typeface="+mn-lt"/>
                          <a:ea typeface="Calibri"/>
                          <a:cs typeface="UniversLTStd-Cn"/>
                        </a:rPr>
                        <a:t>10 404.00 </a:t>
                      </a:r>
                      <a:endParaRPr lang="en-US" sz="1600" dirty="0">
                        <a:effectLst/>
                        <a:latin typeface="+mn-lt"/>
                        <a:ea typeface="Calibri"/>
                        <a:cs typeface="Times New Roman"/>
                      </a:endParaRPr>
                    </a:p>
                  </a:txBody>
                  <a:tcPr marR="548640"/>
                </a:tc>
                <a:tc>
                  <a:txBody>
                    <a:bodyPr/>
                    <a:lstStyle/>
                    <a:p>
                      <a:pPr marL="0" marR="0" algn="r">
                        <a:lnSpc>
                          <a:spcPct val="115000"/>
                        </a:lnSpc>
                        <a:spcBef>
                          <a:spcPts val="0"/>
                        </a:spcBef>
                        <a:spcAft>
                          <a:spcPts val="0"/>
                        </a:spcAft>
                      </a:pPr>
                      <a:r>
                        <a:rPr lang="en-US" sz="1600" dirty="0">
                          <a:effectLst/>
                          <a:latin typeface="+mn-lt"/>
                          <a:ea typeface="Calibri"/>
                          <a:cs typeface="UniversLTStd-Cn"/>
                        </a:rPr>
                        <a:t>208.08 </a:t>
                      </a:r>
                      <a:endParaRPr lang="en-US" sz="1600" dirty="0">
                        <a:effectLst/>
                        <a:latin typeface="+mn-lt"/>
                        <a:ea typeface="Calibri"/>
                        <a:cs typeface="Times New Roman"/>
                      </a:endParaRPr>
                    </a:p>
                  </a:txBody>
                  <a:tcPr marR="548640"/>
                </a:tc>
                <a:tc>
                  <a:txBody>
                    <a:bodyPr/>
                    <a:lstStyle/>
                    <a:p>
                      <a:pPr marL="0" marR="0" algn="r">
                        <a:lnSpc>
                          <a:spcPct val="115000"/>
                        </a:lnSpc>
                        <a:spcBef>
                          <a:spcPts val="0"/>
                        </a:spcBef>
                        <a:spcAft>
                          <a:spcPts val="0"/>
                        </a:spcAft>
                      </a:pPr>
                      <a:r>
                        <a:rPr lang="en-US" sz="1600" dirty="0">
                          <a:effectLst/>
                          <a:latin typeface="+mn-lt"/>
                          <a:ea typeface="Calibri"/>
                          <a:cs typeface="UniversLTStd-Cn"/>
                        </a:rPr>
                        <a:t>10 612.08</a:t>
                      </a:r>
                      <a:endParaRPr lang="en-US" sz="1600" dirty="0">
                        <a:effectLst/>
                        <a:latin typeface="+mn-lt"/>
                        <a:ea typeface="Calibri"/>
                        <a:cs typeface="Times New Roman"/>
                      </a:endParaRPr>
                    </a:p>
                  </a:txBody>
                  <a:tcPr marR="54864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Dividend </a:t>
            </a:r>
            <a:r>
              <a:rPr lang="en-US" dirty="0" smtClean="0"/>
              <a:t>Income </a:t>
            </a:r>
            <a:r>
              <a:rPr lang="en-US" sz="2000" b="0" dirty="0" smtClean="0"/>
              <a:t>(1 of 2)</a:t>
            </a:r>
            <a:endParaRPr lang="en-US" b="0" dirty="0"/>
          </a:p>
        </p:txBody>
      </p:sp>
      <p:sp>
        <p:nvSpPr>
          <p:cNvPr id="3" name="Content Placeholder 2"/>
          <p:cNvSpPr>
            <a:spLocks noGrp="1"/>
          </p:cNvSpPr>
          <p:nvPr>
            <p:ph idx="1"/>
          </p:nvPr>
        </p:nvSpPr>
        <p:spPr/>
        <p:txBody>
          <a:bodyPr/>
          <a:lstStyle/>
          <a:p>
            <a:r>
              <a:rPr lang="en-US" dirty="0">
                <a:ea typeface="ＭＳ Ｐゴシック" pitchFamily="34" charset="-128"/>
              </a:rPr>
              <a:t>income received from corporations (from after-tax earnings) in the form of dividends paid on stock or on mutual funds that hold stock</a:t>
            </a:r>
          </a:p>
          <a:p>
            <a:pPr marL="256032" lvl="1" indent="-256032">
              <a:spcBef>
                <a:spcPts val="1500"/>
              </a:spcBef>
              <a:buFont typeface="Arial" charset="0"/>
              <a:buChar char="•"/>
            </a:pPr>
            <a:r>
              <a:rPr lang="en-US" sz="2800" dirty="0">
                <a:ea typeface="ＭＳ Ｐゴシック" pitchFamily="34" charset="-128"/>
              </a:rPr>
              <a:t>A dividend adjustment calculation (consisting of a dividend gross-up and dividend tax credit) reduces the income tax payable by shareholders</a:t>
            </a:r>
            <a:endParaRPr lang="en-US" sz="2800"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Dividend </a:t>
            </a:r>
            <a:r>
              <a:rPr lang="en-US" dirty="0" smtClean="0"/>
              <a:t>Income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corporate taxes are higher for large public corporations than for Canadian-controlled private corporations (CCPCs). CCPCs are eligible for a small business deduction on their active business income</a:t>
            </a:r>
          </a:p>
          <a:p>
            <a:r>
              <a:rPr lang="en-US" dirty="0">
                <a:ea typeface="ＭＳ Ｐゴシック" pitchFamily="34" charset="-128"/>
              </a:rPr>
              <a:t>Dividends paid by large corporations are eligible dividends; dividends paid by CCPCs are non-eligible dividends</a:t>
            </a:r>
          </a:p>
          <a:p>
            <a:pPr lvl="1"/>
            <a:r>
              <a:rPr lang="en-US" dirty="0">
                <a:ea typeface="ＭＳ Ｐゴシック" pitchFamily="34" charset="-128"/>
              </a:rPr>
              <a:t>Eligible dividend income is eligible for an enhanced dividend tax credit (discussed later)</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Capital Gains and Losses</a:t>
            </a:r>
          </a:p>
        </p:txBody>
      </p:sp>
      <p:sp>
        <p:nvSpPr>
          <p:cNvPr id="3" name="Content Placeholder 2"/>
          <p:cNvSpPr>
            <a:spLocks noGrp="1"/>
          </p:cNvSpPr>
          <p:nvPr>
            <p:ph idx="1"/>
          </p:nvPr>
        </p:nvSpPr>
        <p:spPr>
          <a:xfrm>
            <a:off x="457200" y="1600200"/>
            <a:ext cx="6781800" cy="4525963"/>
          </a:xfrm>
        </p:spPr>
        <p:txBody>
          <a:bodyPr/>
          <a:lstStyle/>
          <a:p>
            <a:r>
              <a:rPr lang="en-US" dirty="0">
                <a:ea typeface="ＭＳ Ｐゴシック" pitchFamily="34" charset="-128"/>
              </a:rPr>
              <a:t>Capital gain: money earned when you sell an asset at a higher price than you paid for it</a:t>
            </a:r>
          </a:p>
          <a:p>
            <a:r>
              <a:rPr lang="en-US" dirty="0">
                <a:ea typeface="ＭＳ Ｐゴシック" pitchFamily="34" charset="-128"/>
              </a:rPr>
              <a:t>Capital loss: occurs when you sell an asset for a lower price than you paid for it</a:t>
            </a:r>
          </a:p>
          <a:p>
            <a:r>
              <a:rPr lang="en-US" dirty="0">
                <a:ea typeface="ＭＳ Ｐゴシック" pitchFamily="34" charset="-128"/>
              </a:rPr>
              <a:t>A taxable capital gain is currently equal to 50 percent of the capital gain</a:t>
            </a:r>
          </a:p>
          <a:p>
            <a:r>
              <a:rPr lang="en-US" dirty="0">
                <a:ea typeface="ＭＳ Ｐゴシック" pitchFamily="34" charset="-128"/>
              </a:rPr>
              <a:t>An allowable capital loss is currently equal to 50 percent of the capital loss</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Taxable Capital Gain</a:t>
            </a:r>
          </a:p>
        </p:txBody>
      </p:sp>
      <p:sp>
        <p:nvSpPr>
          <p:cNvPr id="3" name="Content Placeholder 2"/>
          <p:cNvSpPr>
            <a:spLocks noGrp="1"/>
          </p:cNvSpPr>
          <p:nvPr>
            <p:ph idx="1"/>
          </p:nvPr>
        </p:nvSpPr>
        <p:spPr/>
        <p:txBody>
          <a:bodyPr/>
          <a:lstStyle/>
          <a:p>
            <a:pPr marL="0" indent="0">
              <a:buNone/>
            </a:pPr>
            <a:r>
              <a:rPr lang="en-US" dirty="0"/>
              <a:t>In 2010, Fatima </a:t>
            </a:r>
            <a:r>
              <a:rPr lang="en-US" dirty="0" err="1"/>
              <a:t>Hussain</a:t>
            </a:r>
            <a:r>
              <a:rPr lang="en-US" dirty="0"/>
              <a:t> sold her shares in TD Bank for a $20 000 capital gain. Her taxable capital gain was equal to $10 000 ($20 000 × 50%). To reduce the amount of capital gain subject to personal income tax, Fatima sold her shares in Bombardier for a $10 000 capital loss. The allowable capital loss of $5000 ($10 000 × 50%) could be used to offset the $10 000 taxable capital gain. As a result, Fatima was able to record a taxable capital gain of $5000 on her T1 General</a:t>
            </a:r>
            <a:r>
              <a:rPr lang="en-US" dirty="0" smtClean="0"/>
              <a:t>.</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2: Subtract Deductions</a:t>
            </a:r>
          </a:p>
        </p:txBody>
      </p:sp>
      <p:sp>
        <p:nvSpPr>
          <p:cNvPr id="3" name="Content Placeholder 2"/>
          <p:cNvSpPr>
            <a:spLocks noGrp="1"/>
          </p:cNvSpPr>
          <p:nvPr>
            <p:ph idx="1"/>
          </p:nvPr>
        </p:nvSpPr>
        <p:spPr/>
        <p:txBody>
          <a:bodyPr/>
          <a:lstStyle/>
          <a:p>
            <a:r>
              <a:rPr lang="en-US" dirty="0">
                <a:ea typeface="ＭＳ Ｐゴシック" pitchFamily="34" charset="-128"/>
              </a:rPr>
              <a:t>Deduction: an item that can be deducted from total income to determine taxable income</a:t>
            </a:r>
          </a:p>
          <a:p>
            <a:r>
              <a:rPr lang="en-US" dirty="0">
                <a:ea typeface="ＭＳ Ｐゴシック" pitchFamily="34" charset="-128"/>
              </a:rPr>
              <a:t>Common deductions:</a:t>
            </a:r>
          </a:p>
          <a:p>
            <a:pPr lvl="1"/>
            <a:r>
              <a:rPr lang="en-US" dirty="0">
                <a:ea typeface="ＭＳ Ｐゴシック" pitchFamily="34" charset="-128"/>
              </a:rPr>
              <a:t>Registered Pension Plan (RPP) contributions, RRSP contributions, union/professional dues, child care expenses, support payments, carrying charges, moving expenses, and employment expenses</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RPP/RRSP</a:t>
            </a:r>
          </a:p>
        </p:txBody>
      </p:sp>
      <p:sp>
        <p:nvSpPr>
          <p:cNvPr id="3" name="Content Placeholder 2"/>
          <p:cNvSpPr>
            <a:spLocks noGrp="1"/>
          </p:cNvSpPr>
          <p:nvPr>
            <p:ph idx="1"/>
          </p:nvPr>
        </p:nvSpPr>
        <p:spPr/>
        <p:txBody>
          <a:bodyPr/>
          <a:lstStyle/>
          <a:p>
            <a:pPr>
              <a:defRPr/>
            </a:pPr>
            <a:r>
              <a:rPr lang="en-US" dirty="0"/>
              <a:t>Registered Pension Plan (RPP)</a:t>
            </a:r>
          </a:p>
          <a:p>
            <a:pPr lvl="1">
              <a:defRPr/>
            </a:pPr>
            <a:r>
              <a:rPr lang="en-US" dirty="0"/>
              <a:t>Deduct the total of all amounts shown in Box 20 of your T4 slips, in Box 32 of your T4A slips, and on any union or RPP receipts </a:t>
            </a:r>
          </a:p>
          <a:p>
            <a:pPr>
              <a:defRPr/>
            </a:pPr>
            <a:r>
              <a:rPr lang="en-US" dirty="0"/>
              <a:t>Registered Retirement Savings Plan (RRSP)</a:t>
            </a:r>
          </a:p>
          <a:p>
            <a:pPr lvl="1">
              <a:defRPr/>
            </a:pPr>
            <a:r>
              <a:rPr lang="en-US" dirty="0"/>
              <a:t>Limit is subject to change every year</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Union/Professional Dues</a:t>
            </a:r>
          </a:p>
        </p:txBody>
      </p:sp>
      <p:sp>
        <p:nvSpPr>
          <p:cNvPr id="3" name="Content Placeholder 2"/>
          <p:cNvSpPr>
            <a:spLocks noGrp="1"/>
          </p:cNvSpPr>
          <p:nvPr>
            <p:ph idx="1"/>
          </p:nvPr>
        </p:nvSpPr>
        <p:spPr/>
        <p:txBody>
          <a:bodyPr/>
          <a:lstStyle/>
          <a:p>
            <a:pPr>
              <a:buFont typeface="Arial" charset="0"/>
              <a:buChar char="•"/>
              <a:defRPr/>
            </a:pPr>
            <a:r>
              <a:rPr lang="en-US" dirty="0"/>
              <a:t>Deduct the total amount shown in Box 44 of your T4 slips</a:t>
            </a:r>
          </a:p>
          <a:p>
            <a:pPr>
              <a:buFont typeface="Arial" charset="0"/>
              <a:buChar char="•"/>
              <a:defRPr/>
            </a:pPr>
            <a:r>
              <a:rPr lang="en-US" dirty="0"/>
              <a:t>Professional dues refer to amounts that are paid by you to maintain your status within your area of employment</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Taxes </a:t>
            </a:r>
            <a:r>
              <a:rPr lang="en-US" sz="2000" b="0" dirty="0" smtClean="0"/>
              <a:t>(2 </a:t>
            </a:r>
            <a:r>
              <a:rPr lang="en-US" sz="2000" b="0" dirty="0"/>
              <a:t>of 3)</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Taxes are paid at the federal, provincial, and municipal levels</a:t>
            </a:r>
          </a:p>
          <a:p>
            <a:r>
              <a:rPr lang="en-US" dirty="0">
                <a:ea typeface="ＭＳ Ｐゴシック" pitchFamily="34" charset="-128"/>
              </a:rPr>
              <a:t>The federal tax system is administered by the Canada Revenue Agency (CRA)</a:t>
            </a:r>
          </a:p>
          <a:p>
            <a:pPr lvl="1"/>
            <a:r>
              <a:rPr lang="en-US" dirty="0">
                <a:ea typeface="ＭＳ Ｐゴシック" pitchFamily="34" charset="-128"/>
              </a:rPr>
              <a:t>Includes the distribution and collection of forms/publications and the collection of taxes</a:t>
            </a:r>
          </a:p>
          <a:p>
            <a:pPr lvl="1"/>
            <a:r>
              <a:rPr lang="en-US" dirty="0">
                <a:ea typeface="ＭＳ Ｐゴシック" pitchFamily="34" charset="-128"/>
              </a:rPr>
              <a:t>Quebec collects its own provincial taxes</a:t>
            </a:r>
            <a:endParaRPr lang="en-US" dirty="0"/>
          </a:p>
        </p:txBody>
      </p:sp>
    </p:spTree>
    <p:extLst>
      <p:ext uri="{BB962C8B-B14F-4D97-AF65-F5344CB8AC3E}">
        <p14:creationId xmlns:p14="http://schemas.microsoft.com/office/powerpoint/2010/main" val="27218295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Child Care Expenses</a:t>
            </a:r>
          </a:p>
        </p:txBody>
      </p:sp>
      <p:sp>
        <p:nvSpPr>
          <p:cNvPr id="3" name="Content Placeholder 2"/>
          <p:cNvSpPr>
            <a:spLocks noGrp="1"/>
          </p:cNvSpPr>
          <p:nvPr>
            <p:ph idx="1"/>
          </p:nvPr>
        </p:nvSpPr>
        <p:spPr/>
        <p:txBody>
          <a:bodyPr/>
          <a:lstStyle/>
          <a:p>
            <a:pPr>
              <a:defRPr/>
            </a:pPr>
            <a:r>
              <a:rPr lang="en-US" dirty="0"/>
              <a:t>Deductible if the child was under 16 or had a mental or physical infirmity during the year of your tax return</a:t>
            </a:r>
          </a:p>
          <a:p>
            <a:pPr>
              <a:defRPr/>
            </a:pPr>
            <a:r>
              <a:rPr lang="en-US" dirty="0"/>
              <a:t>Deductible amount depends on the:</a:t>
            </a:r>
          </a:p>
          <a:p>
            <a:pPr lvl="1">
              <a:defRPr/>
            </a:pPr>
            <a:r>
              <a:rPr lang="en-US" dirty="0"/>
              <a:t>Income of the lower-income spouse</a:t>
            </a:r>
          </a:p>
          <a:p>
            <a:pPr lvl="1">
              <a:defRPr/>
            </a:pPr>
            <a:r>
              <a:rPr lang="en-US" dirty="0"/>
              <a:t>Age of the child</a:t>
            </a:r>
          </a:p>
          <a:p>
            <a:pPr lvl="1">
              <a:defRPr/>
            </a:pPr>
            <a:r>
              <a:rPr lang="en-US" dirty="0"/>
              <a:t>Reason for the expenses being incurred</a:t>
            </a:r>
          </a:p>
          <a:p>
            <a:pPr lvl="1">
              <a:defRPr/>
            </a:pPr>
            <a:r>
              <a:rPr lang="en-US" dirty="0"/>
              <a:t>Dollar amount of the child care expenses being claimed</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 Payments</a:t>
            </a:r>
          </a:p>
        </p:txBody>
      </p:sp>
      <p:sp>
        <p:nvSpPr>
          <p:cNvPr id="3" name="Content Placeholder 2"/>
          <p:cNvSpPr>
            <a:spLocks noGrp="1"/>
          </p:cNvSpPr>
          <p:nvPr>
            <p:ph idx="1"/>
          </p:nvPr>
        </p:nvSpPr>
        <p:spPr/>
        <p:txBody>
          <a:bodyPr/>
          <a:lstStyle/>
          <a:p>
            <a:pPr>
              <a:buFont typeface="Arial" charset="0"/>
              <a:buChar char="•"/>
              <a:defRPr/>
            </a:pPr>
            <a:r>
              <a:rPr lang="en-US" dirty="0"/>
              <a:t>Spousal support payments are deductible</a:t>
            </a:r>
          </a:p>
          <a:p>
            <a:pPr>
              <a:buFont typeface="Arial" charset="0"/>
              <a:buChar char="•"/>
              <a:defRPr/>
            </a:pPr>
            <a:r>
              <a:rPr lang="en-US" dirty="0"/>
              <a:t>Child support payments are deductible if the payments are being made with respect to a court order or written agreement established BEFORE May 1, 1997</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Carrying Charges</a:t>
            </a:r>
          </a:p>
        </p:txBody>
      </p:sp>
      <p:sp>
        <p:nvSpPr>
          <p:cNvPr id="3" name="Content Placeholder 2"/>
          <p:cNvSpPr>
            <a:spLocks noGrp="1"/>
          </p:cNvSpPr>
          <p:nvPr>
            <p:ph idx="1"/>
          </p:nvPr>
        </p:nvSpPr>
        <p:spPr/>
        <p:txBody>
          <a:bodyPr/>
          <a:lstStyle/>
          <a:p>
            <a:pPr>
              <a:defRPr/>
            </a:pPr>
            <a:r>
              <a:rPr lang="en-US" dirty="0"/>
              <a:t>General rule:</a:t>
            </a:r>
          </a:p>
          <a:p>
            <a:pPr lvl="1">
              <a:defRPr/>
            </a:pPr>
            <a:r>
              <a:rPr lang="en-US" dirty="0"/>
              <a:t>Deductible if the expenses is paid to earn income from business or property</a:t>
            </a:r>
          </a:p>
          <a:p>
            <a:pPr>
              <a:defRPr/>
            </a:pPr>
            <a:r>
              <a:rPr lang="en-US" dirty="0"/>
              <a:t>Includes fees for certain investment advice, safety deposit box fees, and interest paid on money borrowed for investment purposes</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Moving Expenses</a:t>
            </a:r>
          </a:p>
        </p:txBody>
      </p:sp>
      <p:sp>
        <p:nvSpPr>
          <p:cNvPr id="3" name="Content Placeholder 2"/>
          <p:cNvSpPr>
            <a:spLocks noGrp="1"/>
          </p:cNvSpPr>
          <p:nvPr>
            <p:ph idx="1"/>
          </p:nvPr>
        </p:nvSpPr>
        <p:spPr/>
        <p:txBody>
          <a:bodyPr/>
          <a:lstStyle/>
          <a:p>
            <a:pPr>
              <a:buFont typeface="Arial" charset="0"/>
              <a:buChar char="•"/>
              <a:defRPr/>
            </a:pPr>
            <a:r>
              <a:rPr lang="en-US" dirty="0"/>
              <a:t>Deductible if incurred for the purpose of starting a new job or to attend a post-secondary educational institution</a:t>
            </a:r>
          </a:p>
          <a:p>
            <a:pPr>
              <a:buFont typeface="Arial" charset="0"/>
              <a:buChar char="•"/>
              <a:defRPr/>
            </a:pPr>
            <a:r>
              <a:rPr lang="en-US" dirty="0"/>
              <a:t>Must be moving at least 40 km closer to the job or educational institution</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Employment Expenses</a:t>
            </a:r>
          </a:p>
        </p:txBody>
      </p:sp>
      <p:sp>
        <p:nvSpPr>
          <p:cNvPr id="3" name="Content Placeholder 2"/>
          <p:cNvSpPr>
            <a:spLocks noGrp="1"/>
          </p:cNvSpPr>
          <p:nvPr>
            <p:ph idx="1"/>
          </p:nvPr>
        </p:nvSpPr>
        <p:spPr/>
        <p:txBody>
          <a:bodyPr/>
          <a:lstStyle/>
          <a:p>
            <a:r>
              <a:rPr lang="en-US" dirty="0"/>
              <a:t>Deductible if your employment contract requires you to pay certain expenses and you did not receive an allowance for the expenses or the allowance was included in your income as a taxable benefit</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1032403"/>
          </a:xfrm>
        </p:spPr>
        <p:txBody>
          <a:bodyPr anchor="t"/>
          <a:lstStyle/>
          <a:p>
            <a:r>
              <a:rPr lang="en-US" sz="3000" dirty="0"/>
              <a:t>Example: Net Income- </a:t>
            </a:r>
            <a:r>
              <a:rPr lang="en-US" sz="3000" dirty="0" smtClean="0"/>
              <a:t>Amount Remaining after Subtracting Deductions from Your Total Income</a:t>
            </a:r>
            <a:endParaRPr lang="en-US" sz="3000" dirty="0"/>
          </a:p>
        </p:txBody>
      </p:sp>
      <p:sp>
        <p:nvSpPr>
          <p:cNvPr id="3" name="Content Placeholder 2"/>
          <p:cNvSpPr>
            <a:spLocks noGrp="1"/>
          </p:cNvSpPr>
          <p:nvPr>
            <p:ph idx="1"/>
          </p:nvPr>
        </p:nvSpPr>
        <p:spPr>
          <a:xfrm>
            <a:off x="457200" y="1341437"/>
            <a:ext cx="8229600" cy="1973263"/>
          </a:xfrm>
        </p:spPr>
        <p:txBody>
          <a:bodyPr/>
          <a:lstStyle/>
          <a:p>
            <a:pPr marL="0" indent="0">
              <a:buNone/>
            </a:pPr>
            <a:r>
              <a:rPr lang="en-US" sz="1600" dirty="0"/>
              <a:t>Brenda McDougal reviews the T4 slip that her employer provided to determine what deductions she can take against her total income. Box 20 of her T4 indicates that she has $2000 in RPP contributions. In addition, Box 44 indicates that she has paid $400 in union dues. Brenda has also received a slip from her bank indicating that she has contributed $2000 to her RRSP. Finally, Brenda reviews her bank statement and finds that she has paid $100 for the year to maintain a safety deposit box at her bank. In addition to these deductions, Brenda finds that her employment income, displayed in Box 14 of her T4 slip, is $47 000. Brenda calculates her net income as follows:</a:t>
            </a: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35201805"/>
              </p:ext>
            </p:extLst>
          </p:nvPr>
        </p:nvGraphicFramePr>
        <p:xfrm>
          <a:off x="457200" y="3418840"/>
          <a:ext cx="8229600" cy="2974848"/>
        </p:xfrm>
        <a:graphic>
          <a:graphicData uri="http://schemas.openxmlformats.org/drawingml/2006/table">
            <a:tbl>
              <a:tblPr firstRow="1">
                <a:tableStyleId>{3B4B98B0-60AC-42C2-AFA5-B58CD77FA1E5}</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295275">
                <a:tc>
                  <a:txBody>
                    <a:bodyPr/>
                    <a:lstStyle/>
                    <a:p>
                      <a:pPr marL="0" marR="0" algn="l">
                        <a:lnSpc>
                          <a:spcPct val="115000"/>
                        </a:lnSpc>
                        <a:spcBef>
                          <a:spcPts val="0"/>
                        </a:spcBef>
                        <a:spcAft>
                          <a:spcPts val="0"/>
                        </a:spcAft>
                      </a:pPr>
                      <a:r>
                        <a:rPr lang="en-US" sz="1600" b="1" dirty="0">
                          <a:solidFill>
                            <a:srgbClr val="000000"/>
                          </a:solidFill>
                          <a:effectLst/>
                          <a:latin typeface="+mn-lt"/>
                          <a:ea typeface="Calibri"/>
                          <a:cs typeface="UniversLTStd-BoldCn"/>
                        </a:rPr>
                        <a:t>Total </a:t>
                      </a:r>
                      <a:r>
                        <a:rPr lang="en-US" sz="1600" b="1" dirty="0" smtClean="0">
                          <a:solidFill>
                            <a:srgbClr val="000000"/>
                          </a:solidFill>
                          <a:effectLst/>
                          <a:latin typeface="+mn-lt"/>
                          <a:ea typeface="Calibri"/>
                          <a:cs typeface="UniversLTStd-BoldCn"/>
                        </a:rPr>
                        <a:t>Income</a:t>
                      </a:r>
                      <a:endParaRPr lang="en-US" sz="16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b="1" dirty="0">
                          <a:solidFill>
                            <a:srgbClr val="000000"/>
                          </a:solidFill>
                          <a:effectLst/>
                          <a:latin typeface="+mn-lt"/>
                          <a:ea typeface="Calibri"/>
                          <a:cs typeface="UniversLTStd-BoldCn"/>
                        </a:rPr>
                        <a:t>$47 000</a:t>
                      </a:r>
                      <a:endParaRPr lang="en-US" sz="1600" dirty="0">
                        <a:effectLst/>
                        <a:latin typeface="+mn-lt"/>
                        <a:ea typeface="Calibri"/>
                        <a:cs typeface="Times New Roman"/>
                      </a:endParaRPr>
                    </a:p>
                  </a:txBody>
                  <a:tcPr marR="1828800"/>
                </a:tc>
                <a:extLst>
                  <a:ext uri="{0D108BD9-81ED-4DB2-BD59-A6C34878D82A}">
                    <a16:rowId xmlns:a16="http://schemas.microsoft.com/office/drawing/2014/main" val="10000"/>
                  </a:ext>
                </a:extLst>
              </a:tr>
              <a:tr h="295275">
                <a:tc>
                  <a:txBody>
                    <a:bodyPr/>
                    <a:lstStyle/>
                    <a:p>
                      <a:pPr marL="0" marR="0" algn="l">
                        <a:lnSpc>
                          <a:spcPct val="115000"/>
                        </a:lnSpc>
                        <a:spcBef>
                          <a:spcPts val="0"/>
                        </a:spcBef>
                        <a:spcAft>
                          <a:spcPts val="0"/>
                        </a:spcAft>
                      </a:pPr>
                      <a:r>
                        <a:rPr lang="en-US" sz="1600" b="1" dirty="0">
                          <a:solidFill>
                            <a:schemeClr val="tx1"/>
                          </a:solidFill>
                          <a:effectLst/>
                          <a:latin typeface="+mn-lt"/>
                          <a:ea typeface="Calibri"/>
                          <a:cs typeface="UniversLTStd-BoldCn"/>
                        </a:rPr>
                        <a:t>Deductions</a:t>
                      </a:r>
                      <a:endParaRPr lang="en-US" sz="1600" dirty="0">
                        <a:solidFill>
                          <a:schemeClr val="tx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smtClean="0">
                          <a:solidFill>
                            <a:schemeClr val="bg1"/>
                          </a:solidFill>
                          <a:effectLst/>
                          <a:latin typeface="+mn-lt"/>
                          <a:ea typeface="Calibri"/>
                          <a:cs typeface="Times New Roman"/>
                        </a:rPr>
                        <a:t>Blank</a:t>
                      </a:r>
                      <a:endParaRPr lang="en-US" sz="1600" dirty="0">
                        <a:solidFill>
                          <a:schemeClr val="bg1"/>
                        </a:solidFill>
                        <a:effectLst/>
                        <a:latin typeface="+mn-lt"/>
                        <a:ea typeface="Calibri"/>
                        <a:cs typeface="Times New Roman"/>
                      </a:endParaRPr>
                    </a:p>
                  </a:txBody>
                  <a:tcPr/>
                </a:tc>
                <a:extLst>
                  <a:ext uri="{0D108BD9-81ED-4DB2-BD59-A6C34878D82A}">
                    <a16:rowId xmlns:a16="http://schemas.microsoft.com/office/drawing/2014/main" val="10001"/>
                  </a:ext>
                </a:extLst>
              </a:tr>
              <a:tr h="295275">
                <a:tc>
                  <a:txBody>
                    <a:bodyPr/>
                    <a:lstStyle/>
                    <a:p>
                      <a:pPr marL="0" marR="0">
                        <a:lnSpc>
                          <a:spcPct val="115000"/>
                        </a:lnSpc>
                        <a:spcBef>
                          <a:spcPts val="0"/>
                        </a:spcBef>
                        <a:spcAft>
                          <a:spcPts val="0"/>
                        </a:spcAft>
                      </a:pPr>
                      <a:r>
                        <a:rPr lang="en-US" sz="1600" dirty="0" smtClean="0">
                          <a:solidFill>
                            <a:srgbClr val="000000"/>
                          </a:solidFill>
                          <a:effectLst/>
                          <a:latin typeface="+mn-lt"/>
                          <a:ea typeface="Calibri"/>
                          <a:cs typeface="UniversLTStd-Cn"/>
                        </a:rPr>
                        <a:t>RPP Contributions </a:t>
                      </a:r>
                      <a:endParaRPr lang="en-US" sz="1600" dirty="0">
                        <a:effectLst/>
                        <a:latin typeface="+mn-lt"/>
                        <a:ea typeface="Calibri"/>
                        <a:cs typeface="Times New Roman"/>
                      </a:endParaRPr>
                    </a:p>
                  </a:txBody>
                  <a:tcPr marL="45720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2000</a:t>
                      </a:r>
                      <a:endParaRPr lang="en-US" sz="1600" dirty="0">
                        <a:effectLst/>
                        <a:latin typeface="+mn-lt"/>
                        <a:ea typeface="Calibri"/>
                        <a:cs typeface="Times New Roman"/>
                      </a:endParaRPr>
                    </a:p>
                  </a:txBody>
                  <a:tcPr marR="1828800"/>
                </a:tc>
                <a:extLst>
                  <a:ext uri="{0D108BD9-81ED-4DB2-BD59-A6C34878D82A}">
                    <a16:rowId xmlns:a16="http://schemas.microsoft.com/office/drawing/2014/main" val="10002"/>
                  </a:ext>
                </a:extLst>
              </a:tr>
              <a:tr h="295275">
                <a:tc>
                  <a:txBody>
                    <a:bodyPr/>
                    <a:lstStyle/>
                    <a:p>
                      <a:pPr marL="0" marR="0">
                        <a:lnSpc>
                          <a:spcPct val="115000"/>
                        </a:lnSpc>
                        <a:spcBef>
                          <a:spcPts val="0"/>
                        </a:spcBef>
                        <a:spcAft>
                          <a:spcPts val="0"/>
                        </a:spcAft>
                      </a:pPr>
                      <a:r>
                        <a:rPr lang="en-US" sz="1600" dirty="0">
                          <a:solidFill>
                            <a:srgbClr val="000000"/>
                          </a:solidFill>
                          <a:effectLst/>
                          <a:latin typeface="+mn-lt"/>
                          <a:ea typeface="Calibri"/>
                          <a:cs typeface="UniversLTStd-Cn"/>
                        </a:rPr>
                        <a:t>RRSP Contributions</a:t>
                      </a:r>
                      <a:endParaRPr lang="en-US" sz="1600" dirty="0">
                        <a:effectLst/>
                        <a:latin typeface="+mn-lt"/>
                        <a:ea typeface="Calibri"/>
                        <a:cs typeface="Times New Roman"/>
                      </a:endParaRPr>
                    </a:p>
                  </a:txBody>
                  <a:tcPr marL="457200" marT="0" marB="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 2000</a:t>
                      </a:r>
                      <a:endParaRPr lang="en-US" sz="1600" dirty="0">
                        <a:effectLst/>
                        <a:latin typeface="+mn-lt"/>
                        <a:ea typeface="Calibri"/>
                        <a:cs typeface="Times New Roman"/>
                      </a:endParaRPr>
                    </a:p>
                  </a:txBody>
                  <a:tcPr marR="1828800"/>
                </a:tc>
                <a:extLst>
                  <a:ext uri="{0D108BD9-81ED-4DB2-BD59-A6C34878D82A}">
                    <a16:rowId xmlns:a16="http://schemas.microsoft.com/office/drawing/2014/main" val="10003"/>
                  </a:ext>
                </a:extLst>
              </a:tr>
              <a:tr h="295275">
                <a:tc>
                  <a:txBody>
                    <a:bodyPr/>
                    <a:lstStyle/>
                    <a:p>
                      <a:pPr marL="0" marR="0">
                        <a:lnSpc>
                          <a:spcPct val="115000"/>
                        </a:lnSpc>
                        <a:spcBef>
                          <a:spcPts val="0"/>
                        </a:spcBef>
                        <a:spcAft>
                          <a:spcPts val="0"/>
                        </a:spcAft>
                      </a:pPr>
                      <a:r>
                        <a:rPr lang="en-US" sz="1600" dirty="0">
                          <a:solidFill>
                            <a:srgbClr val="000000"/>
                          </a:solidFill>
                          <a:effectLst/>
                          <a:latin typeface="+mn-lt"/>
                          <a:ea typeface="Calibri"/>
                          <a:cs typeface="UniversLTStd-Cn"/>
                        </a:rPr>
                        <a:t>Union Dues </a:t>
                      </a:r>
                      <a:endParaRPr lang="en-US" sz="1600" dirty="0">
                        <a:effectLst/>
                        <a:latin typeface="+mn-lt"/>
                        <a:ea typeface="Calibri"/>
                        <a:cs typeface="Times New Roman"/>
                      </a:endParaRPr>
                    </a:p>
                  </a:txBody>
                  <a:tcPr marL="457200" marT="0" marB="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400</a:t>
                      </a:r>
                      <a:endParaRPr lang="en-US" sz="1600" dirty="0">
                        <a:effectLst/>
                        <a:latin typeface="+mn-lt"/>
                        <a:ea typeface="Calibri"/>
                        <a:cs typeface="Times New Roman"/>
                      </a:endParaRPr>
                    </a:p>
                  </a:txBody>
                  <a:tcPr marR="1828800"/>
                </a:tc>
                <a:extLst>
                  <a:ext uri="{0D108BD9-81ED-4DB2-BD59-A6C34878D82A}">
                    <a16:rowId xmlns:a16="http://schemas.microsoft.com/office/drawing/2014/main" val="10004"/>
                  </a:ext>
                </a:extLst>
              </a:tr>
              <a:tr h="295275">
                <a:tc>
                  <a:txBody>
                    <a:bodyPr/>
                    <a:lstStyle/>
                    <a:p>
                      <a:pPr marL="0" marR="0">
                        <a:lnSpc>
                          <a:spcPct val="115000"/>
                        </a:lnSpc>
                        <a:spcBef>
                          <a:spcPts val="0"/>
                        </a:spcBef>
                        <a:spcAft>
                          <a:spcPts val="0"/>
                        </a:spcAft>
                      </a:pPr>
                      <a:r>
                        <a:rPr lang="en-US" sz="1600" dirty="0">
                          <a:solidFill>
                            <a:srgbClr val="000000"/>
                          </a:solidFill>
                          <a:effectLst/>
                          <a:latin typeface="+mn-lt"/>
                          <a:ea typeface="Calibri"/>
                          <a:cs typeface="UniversLTStd-Cn"/>
                        </a:rPr>
                        <a:t>Safety Deposit Box Fees </a:t>
                      </a:r>
                      <a:endParaRPr lang="en-US" sz="1600" dirty="0">
                        <a:effectLst/>
                        <a:latin typeface="+mn-lt"/>
                        <a:ea typeface="Calibri"/>
                        <a:cs typeface="Times New Roman"/>
                      </a:endParaRPr>
                    </a:p>
                  </a:txBody>
                  <a:tcPr marL="457200" marT="0" marB="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100</a:t>
                      </a:r>
                      <a:endParaRPr lang="en-US" sz="1600" dirty="0">
                        <a:effectLst/>
                        <a:latin typeface="+mn-lt"/>
                        <a:ea typeface="Calibri"/>
                        <a:cs typeface="Times New Roman"/>
                      </a:endParaRPr>
                    </a:p>
                  </a:txBody>
                  <a:tcPr marR="1828800"/>
                </a:tc>
                <a:extLst>
                  <a:ext uri="{0D108BD9-81ED-4DB2-BD59-A6C34878D82A}">
                    <a16:rowId xmlns:a16="http://schemas.microsoft.com/office/drawing/2014/main" val="10005"/>
                  </a:ext>
                </a:extLst>
              </a:tr>
              <a:tr h="295275">
                <a:tc>
                  <a:txBody>
                    <a:bodyPr/>
                    <a:lstStyle/>
                    <a:p>
                      <a:pPr marL="0" marR="0">
                        <a:lnSpc>
                          <a:spcPct val="115000"/>
                        </a:lnSpc>
                        <a:spcBef>
                          <a:spcPts val="0"/>
                        </a:spcBef>
                        <a:spcAft>
                          <a:spcPts val="0"/>
                        </a:spcAft>
                      </a:pPr>
                      <a:r>
                        <a:rPr lang="en-US" sz="1600" b="1" dirty="0">
                          <a:solidFill>
                            <a:srgbClr val="000000"/>
                          </a:solidFill>
                          <a:effectLst/>
                          <a:latin typeface="+mn-lt"/>
                          <a:ea typeface="Calibri"/>
                          <a:cs typeface="UniversLTStd-BoldCn"/>
                        </a:rPr>
                        <a:t>Total Deductions </a:t>
                      </a:r>
                      <a:endParaRPr lang="en-US" sz="1600" dirty="0">
                        <a:effectLst/>
                        <a:latin typeface="+mn-lt"/>
                        <a:ea typeface="Calibri"/>
                        <a:cs typeface="Times New Roman"/>
                      </a:endParaRPr>
                    </a:p>
                  </a:txBody>
                  <a:tcPr marL="457200" marT="0" marB="0"/>
                </a:tc>
                <a:tc>
                  <a:txBody>
                    <a:bodyPr/>
                    <a:lstStyle/>
                    <a:p>
                      <a:pPr marL="0" marR="0" algn="r">
                        <a:lnSpc>
                          <a:spcPct val="115000"/>
                        </a:lnSpc>
                        <a:spcBef>
                          <a:spcPts val="0"/>
                        </a:spcBef>
                        <a:spcAft>
                          <a:spcPts val="0"/>
                        </a:spcAft>
                      </a:pPr>
                      <a:r>
                        <a:rPr lang="en-US" sz="1600" b="1" dirty="0">
                          <a:solidFill>
                            <a:srgbClr val="000000"/>
                          </a:solidFill>
                          <a:effectLst/>
                          <a:latin typeface="+mn-lt"/>
                          <a:ea typeface="Calibri"/>
                          <a:cs typeface="UniversLTStd-BoldCn"/>
                        </a:rPr>
                        <a:t>$4500</a:t>
                      </a:r>
                      <a:endParaRPr lang="en-US" sz="1600" dirty="0">
                        <a:effectLst/>
                        <a:latin typeface="+mn-lt"/>
                        <a:ea typeface="Calibri"/>
                        <a:cs typeface="Times New Roman"/>
                      </a:endParaRPr>
                    </a:p>
                  </a:txBody>
                  <a:tcPr marR="1828800"/>
                </a:tc>
                <a:extLst>
                  <a:ext uri="{0D108BD9-81ED-4DB2-BD59-A6C34878D82A}">
                    <a16:rowId xmlns:a16="http://schemas.microsoft.com/office/drawing/2014/main" val="10006"/>
                  </a:ext>
                </a:extLst>
              </a:tr>
              <a:tr h="295275">
                <a:tc>
                  <a:txBody>
                    <a:bodyPr/>
                    <a:lstStyle/>
                    <a:p>
                      <a:pPr marL="0" marR="0">
                        <a:lnSpc>
                          <a:spcPct val="115000"/>
                        </a:lnSpc>
                        <a:spcBef>
                          <a:spcPts val="0"/>
                        </a:spcBef>
                        <a:spcAft>
                          <a:spcPts val="0"/>
                        </a:spcAft>
                      </a:pPr>
                      <a:r>
                        <a:rPr lang="en-US" sz="1600" b="1" dirty="0">
                          <a:solidFill>
                            <a:srgbClr val="000000"/>
                          </a:solidFill>
                          <a:effectLst/>
                          <a:latin typeface="+mn-lt"/>
                          <a:ea typeface="Calibri"/>
                          <a:cs typeface="UniversLTStd-BoldCn"/>
                        </a:rPr>
                        <a:t>Net Income </a:t>
                      </a:r>
                      <a:endParaRPr lang="en-US" sz="1600" dirty="0">
                        <a:effectLst/>
                        <a:latin typeface="+mn-lt"/>
                        <a:ea typeface="Calibri"/>
                        <a:cs typeface="Times New Roman"/>
                      </a:endParaRPr>
                    </a:p>
                  </a:txBody>
                  <a:tcPr marL="457200" marT="0" marB="0"/>
                </a:tc>
                <a:tc>
                  <a:txBody>
                    <a:bodyPr/>
                    <a:lstStyle/>
                    <a:p>
                      <a:pPr marL="0" marR="0" algn="r">
                        <a:lnSpc>
                          <a:spcPct val="115000"/>
                        </a:lnSpc>
                        <a:spcBef>
                          <a:spcPts val="0"/>
                        </a:spcBef>
                        <a:spcAft>
                          <a:spcPts val="0"/>
                        </a:spcAft>
                      </a:pPr>
                      <a:r>
                        <a:rPr lang="en-US" sz="1600" b="1" dirty="0">
                          <a:solidFill>
                            <a:srgbClr val="000000"/>
                          </a:solidFill>
                          <a:effectLst/>
                          <a:latin typeface="+mn-lt"/>
                          <a:ea typeface="Calibri"/>
                          <a:cs typeface="UniversLTStd-BoldCn"/>
                        </a:rPr>
                        <a:t>$42 500</a:t>
                      </a:r>
                      <a:endParaRPr lang="en-US" sz="1600" dirty="0">
                        <a:effectLst/>
                        <a:latin typeface="+mn-lt"/>
                        <a:ea typeface="Calibri"/>
                        <a:cs typeface="Times New Roman"/>
                      </a:endParaRPr>
                    </a:p>
                  </a:txBody>
                  <a:tcPr marR="182880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3: Calculate Taxable Income</a:t>
            </a:r>
          </a:p>
        </p:txBody>
      </p:sp>
      <p:sp>
        <p:nvSpPr>
          <p:cNvPr id="3" name="Content Placeholder 2"/>
          <p:cNvSpPr>
            <a:spLocks noGrp="1"/>
          </p:cNvSpPr>
          <p:nvPr>
            <p:ph idx="1"/>
          </p:nvPr>
        </p:nvSpPr>
        <p:spPr/>
        <p:txBody>
          <a:bodyPr/>
          <a:lstStyle/>
          <a:p>
            <a:pPr>
              <a:defRPr/>
            </a:pPr>
            <a:r>
              <a:rPr lang="en-US" dirty="0">
                <a:ea typeface="ＭＳ Ｐゴシック" pitchFamily="34" charset="-128"/>
              </a:rPr>
              <a:t>Taxable income:</a:t>
            </a:r>
          </a:p>
          <a:p>
            <a:pPr marL="457200" lvl="1" indent="0">
              <a:buNone/>
              <a:defRPr/>
            </a:pPr>
            <a:r>
              <a:rPr lang="en-US" dirty="0">
                <a:ea typeface="ＭＳ Ｐゴシック" pitchFamily="34" charset="-128"/>
              </a:rPr>
              <a:t>= net income </a:t>
            </a:r>
            <a:r>
              <a:rPr lang="en-US" dirty="0" smtClean="0">
                <a:ea typeface="ＭＳ Ｐゴシック" pitchFamily="34" charset="-128"/>
              </a:rPr>
              <a:t>− </a:t>
            </a:r>
            <a:r>
              <a:rPr lang="en-US" dirty="0">
                <a:ea typeface="ＭＳ Ｐゴシック" pitchFamily="34" charset="-128"/>
              </a:rPr>
              <a:t>some additional deductions (more specific, less common)</a:t>
            </a:r>
          </a:p>
          <a:p>
            <a:pPr>
              <a:defRPr/>
            </a:pPr>
            <a:r>
              <a:rPr lang="en-US" dirty="0">
                <a:ea typeface="ＭＳ Ｐゴシック" pitchFamily="34" charset="-128"/>
              </a:rPr>
              <a:t>Net income is used to make adjustments to certain benefits</a:t>
            </a:r>
          </a:p>
          <a:p>
            <a:pPr>
              <a:defRPr/>
            </a:pPr>
            <a:r>
              <a:rPr lang="en-US" dirty="0">
                <a:ea typeface="ＭＳ Ｐゴシック" pitchFamily="34" charset="-128"/>
              </a:rPr>
              <a:t>Taxable income is used to calculate net federal and provincial income tax</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Step 4: Calculate Net Federal Tax Payable</a:t>
            </a:r>
            <a:endParaRPr lang="en-US" dirty="0"/>
          </a:p>
        </p:txBody>
      </p:sp>
      <p:sp>
        <p:nvSpPr>
          <p:cNvPr id="3" name="Content Placeholder 2"/>
          <p:cNvSpPr>
            <a:spLocks noGrp="1"/>
          </p:cNvSpPr>
          <p:nvPr>
            <p:ph idx="1"/>
          </p:nvPr>
        </p:nvSpPr>
        <p:spPr/>
        <p:txBody>
          <a:bodyPr/>
          <a:lstStyle/>
          <a:p>
            <a:pPr>
              <a:defRPr/>
            </a:pPr>
            <a:r>
              <a:rPr lang="en-US" dirty="0">
                <a:ea typeface="ＭＳ Ｐゴシック" pitchFamily="34" charset="-128"/>
              </a:rPr>
              <a:t>Canada has a progressive income tax system; the higher an individual</a:t>
            </a:r>
            <a:r>
              <a:rPr lang="en-US" altLang="en-US" dirty="0">
                <a:ea typeface="ＭＳ Ｐゴシック" pitchFamily="34" charset="-128"/>
              </a:rPr>
              <a:t>’</a:t>
            </a:r>
            <a:r>
              <a:rPr lang="en-US" dirty="0">
                <a:ea typeface="ＭＳ Ｐゴシック" pitchFamily="34" charset="-128"/>
              </a:rPr>
              <a:t>s income, the higher the percentage of income paid in taxes</a:t>
            </a:r>
          </a:p>
          <a:p>
            <a:pPr>
              <a:defRPr/>
            </a:pPr>
            <a:r>
              <a:rPr lang="en-US" dirty="0">
                <a:ea typeface="ＭＳ Ｐゴシック" pitchFamily="34" charset="-128"/>
              </a:rPr>
              <a:t>Marginal tax rate: the percentage of tax you pay on your next dollar of taxable income</a:t>
            </a:r>
          </a:p>
          <a:p>
            <a:pPr>
              <a:defRPr/>
            </a:pPr>
            <a:r>
              <a:rPr lang="en-US" dirty="0">
                <a:ea typeface="ＭＳ Ｐゴシック" pitchFamily="34" charset="-128"/>
              </a:rPr>
              <a:t>Average tax rate: the amount of tax you pay as a percentage of your total income</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120"/>
            <a:ext cx="8229600" cy="1097280"/>
          </a:xfrm>
        </p:spPr>
        <p:txBody>
          <a:bodyPr/>
          <a:lstStyle/>
          <a:p>
            <a:r>
              <a:rPr lang="en-US" dirty="0"/>
              <a:t>Federal Marginal Income Tax Brackets and Rates</a:t>
            </a:r>
          </a:p>
        </p:txBody>
      </p:sp>
      <p:sp>
        <p:nvSpPr>
          <p:cNvPr id="6" name="Content Placeholder 5"/>
          <p:cNvSpPr>
            <a:spLocks noGrp="1"/>
          </p:cNvSpPr>
          <p:nvPr>
            <p:ph idx="1"/>
          </p:nvPr>
        </p:nvSpPr>
        <p:spPr>
          <a:xfrm>
            <a:off x="457200" y="1828800"/>
            <a:ext cx="8229600" cy="762000"/>
          </a:xfrm>
        </p:spPr>
        <p:txBody>
          <a:bodyPr/>
          <a:lstStyle/>
          <a:p>
            <a:pPr marL="0" indent="0">
              <a:buNone/>
            </a:pPr>
            <a:r>
              <a:rPr lang="en-US" sz="2400" b="1" dirty="0" smtClean="0"/>
              <a:t>Exhibit 4.4 </a:t>
            </a:r>
            <a:r>
              <a:rPr lang="en-US" sz="2400" dirty="0"/>
              <a:t>Federal 2017 Personal Marginal Income Tax Brackets and </a:t>
            </a:r>
            <a:r>
              <a:rPr lang="en-US" sz="2400" dirty="0" smtClean="0"/>
              <a:t>Rates</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693179565"/>
              </p:ext>
            </p:extLst>
          </p:nvPr>
        </p:nvGraphicFramePr>
        <p:xfrm>
          <a:off x="457200" y="2804160"/>
          <a:ext cx="7772400" cy="2441448"/>
        </p:xfrm>
        <a:graphic>
          <a:graphicData uri="http://schemas.openxmlformats.org/drawingml/2006/table">
            <a:tbl>
              <a:tblPr firstRow="1">
                <a:tableStyleId>{3B4B98B0-60AC-42C2-AFA5-B58CD77FA1E5}</a:tableStyleId>
              </a:tblPr>
              <a:tblGrid>
                <a:gridCol w="46482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dirty="0"/>
                        <a:t>2017 Taxable Income </a:t>
                      </a:r>
                    </a:p>
                  </a:txBody>
                  <a:tcPr/>
                </a:tc>
                <a:tc>
                  <a:txBody>
                    <a:bodyPr/>
                    <a:lstStyle/>
                    <a:p>
                      <a:pPr marL="0" marR="0" algn="ctr">
                        <a:lnSpc>
                          <a:spcPct val="115000"/>
                        </a:lnSpc>
                        <a:spcBef>
                          <a:spcPts val="0"/>
                        </a:spcBef>
                        <a:spcAft>
                          <a:spcPts val="0"/>
                        </a:spcAft>
                      </a:pPr>
                      <a:r>
                        <a:rPr lang="en-US" dirty="0"/>
                        <a:t>Tax Rate</a:t>
                      </a: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dirty="0"/>
                        <a:t>First $45 282 </a:t>
                      </a:r>
                    </a:p>
                  </a:txBody>
                  <a:tcPr/>
                </a:tc>
                <a:tc>
                  <a:txBody>
                    <a:bodyPr/>
                    <a:lstStyle/>
                    <a:p>
                      <a:pPr marL="0" marR="0" algn="ctr">
                        <a:lnSpc>
                          <a:spcPct val="115000"/>
                        </a:lnSpc>
                        <a:spcBef>
                          <a:spcPts val="0"/>
                        </a:spcBef>
                        <a:spcAft>
                          <a:spcPts val="0"/>
                        </a:spcAft>
                      </a:pPr>
                      <a:r>
                        <a:rPr lang="en-US" dirty="0"/>
                        <a:t>15.0%</a:t>
                      </a: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dirty="0"/>
                        <a:t>Over $45 282 up to $90 563 </a:t>
                      </a:r>
                    </a:p>
                  </a:txBody>
                  <a:tcPr/>
                </a:tc>
                <a:tc>
                  <a:txBody>
                    <a:bodyPr/>
                    <a:lstStyle/>
                    <a:p>
                      <a:pPr marL="0" marR="0" algn="ctr">
                        <a:lnSpc>
                          <a:spcPct val="115000"/>
                        </a:lnSpc>
                        <a:spcBef>
                          <a:spcPts val="0"/>
                        </a:spcBef>
                        <a:spcAft>
                          <a:spcPts val="0"/>
                        </a:spcAft>
                      </a:pPr>
                      <a:r>
                        <a:rPr lang="en-US" dirty="0"/>
                        <a:t>20.5%</a:t>
                      </a: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dirty="0"/>
                        <a:t>Over $90 563 up to $140 388 </a:t>
                      </a:r>
                    </a:p>
                  </a:txBody>
                  <a:tcPr/>
                </a:tc>
                <a:tc>
                  <a:txBody>
                    <a:bodyPr/>
                    <a:lstStyle/>
                    <a:p>
                      <a:pPr marL="0" marR="0" algn="ctr">
                        <a:lnSpc>
                          <a:spcPct val="115000"/>
                        </a:lnSpc>
                        <a:spcBef>
                          <a:spcPts val="0"/>
                        </a:spcBef>
                        <a:spcAft>
                          <a:spcPts val="0"/>
                        </a:spcAft>
                      </a:pPr>
                      <a:r>
                        <a:rPr lang="en-US" dirty="0"/>
                        <a:t>26.0%</a:t>
                      </a: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dirty="0"/>
                        <a:t>Over $140 388 up to $200 000 </a:t>
                      </a:r>
                    </a:p>
                  </a:txBody>
                  <a:tcPr/>
                </a:tc>
                <a:tc>
                  <a:txBody>
                    <a:bodyPr/>
                    <a:lstStyle/>
                    <a:p>
                      <a:pPr marL="0" marR="0" algn="ctr">
                        <a:lnSpc>
                          <a:spcPct val="115000"/>
                        </a:lnSpc>
                        <a:spcBef>
                          <a:spcPts val="0"/>
                        </a:spcBef>
                        <a:spcAft>
                          <a:spcPts val="0"/>
                        </a:spcAft>
                      </a:pPr>
                      <a:r>
                        <a:rPr lang="en-US" dirty="0"/>
                        <a:t>29.0%</a:t>
                      </a: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dirty="0"/>
                        <a:t>Over $200 000 </a:t>
                      </a:r>
                    </a:p>
                  </a:txBody>
                  <a:tcPr/>
                </a:tc>
                <a:tc>
                  <a:txBody>
                    <a:bodyPr/>
                    <a:lstStyle/>
                    <a:p>
                      <a:pPr marL="0" marR="0" algn="ctr">
                        <a:lnSpc>
                          <a:spcPct val="115000"/>
                        </a:lnSpc>
                        <a:spcBef>
                          <a:spcPts val="0"/>
                        </a:spcBef>
                        <a:spcAft>
                          <a:spcPts val="0"/>
                        </a:spcAft>
                      </a:pPr>
                      <a:r>
                        <a:rPr lang="en-US" dirty="0"/>
                        <a:t>33.0%</a:t>
                      </a:r>
                    </a:p>
                  </a:txBody>
                  <a:tcPr/>
                </a:tc>
                <a:extLst>
                  <a:ext uri="{0D108BD9-81ED-4DB2-BD59-A6C34878D82A}">
                    <a16:rowId xmlns:a16="http://schemas.microsoft.com/office/drawing/2014/main" val="10005"/>
                  </a:ext>
                </a:extLst>
              </a:tr>
            </a:tbl>
          </a:graphicData>
        </a:graphic>
      </p:graphicFrame>
      <p:sp>
        <p:nvSpPr>
          <p:cNvPr id="9" name="Content Placeholder 8"/>
          <p:cNvSpPr>
            <a:spLocks noGrp="1"/>
          </p:cNvSpPr>
          <p:nvPr>
            <p:ph idx="13"/>
          </p:nvPr>
        </p:nvSpPr>
        <p:spPr>
          <a:xfrm>
            <a:off x="457200" y="5334000"/>
            <a:ext cx="8153400" cy="457200"/>
          </a:xfrm>
        </p:spPr>
        <p:txBody>
          <a:bodyPr/>
          <a:lstStyle/>
          <a:p>
            <a:pPr marL="0" indent="0">
              <a:buNone/>
            </a:pPr>
            <a:r>
              <a:rPr lang="en-US" sz="1200" i="1" dirty="0"/>
              <a:t>Source: </a:t>
            </a:r>
            <a:r>
              <a:rPr lang="en-US" sz="1200" dirty="0"/>
              <a:t>Federal 2017 Personal Marginal Income Tax Rates - </a:t>
            </a:r>
            <a:r>
              <a:rPr lang="en-US" sz="1200" dirty="0">
                <a:hlinkClick r:id="rId2"/>
              </a:rPr>
              <a:t>http://www.taxtips.ca/taxrates/canada.htm</a:t>
            </a:r>
            <a:r>
              <a:rPr lang="en-US" sz="1200" dirty="0"/>
              <a:t> (accessed January 29, 2017).</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a:t>
            </a:r>
            <a:r>
              <a:rPr lang="en-US" dirty="0" smtClean="0"/>
              <a:t>Credits </a:t>
            </a:r>
            <a:r>
              <a:rPr lang="en-US" sz="2000" b="0" dirty="0" smtClean="0"/>
              <a:t>(1 of 2)</a:t>
            </a:r>
            <a:endParaRPr lang="en-US" b="0" dirty="0"/>
          </a:p>
        </p:txBody>
      </p:sp>
      <p:sp>
        <p:nvSpPr>
          <p:cNvPr id="3" name="Content Placeholder 2"/>
          <p:cNvSpPr>
            <a:spLocks noGrp="1"/>
          </p:cNvSpPr>
          <p:nvPr>
            <p:ph idx="1"/>
          </p:nvPr>
        </p:nvSpPr>
        <p:spPr/>
        <p:txBody>
          <a:bodyPr/>
          <a:lstStyle/>
          <a:p>
            <a:r>
              <a:rPr lang="en-US" dirty="0">
                <a:ea typeface="ＭＳ Ｐゴシック" pitchFamily="34" charset="-128"/>
              </a:rPr>
              <a:t>Specific amounts used to reduce tax liability</a:t>
            </a:r>
          </a:p>
          <a:p>
            <a:r>
              <a:rPr lang="en-US" dirty="0">
                <a:ea typeface="ＭＳ Ｐゴシック" pitchFamily="34" charset="-128"/>
              </a:rPr>
              <a:t>Refundable tax credit: portion of the credit not needed to reduce your tax liability may be paid to you (e.g. GST credit, WITB, Ontario Property Tax Credit)</a:t>
            </a:r>
          </a:p>
          <a:p>
            <a:r>
              <a:rPr lang="en-US" dirty="0">
                <a:ea typeface="ＭＳ Ｐゴシック" pitchFamily="34" charset="-128"/>
              </a:rPr>
              <a:t>Non-refundable tax credit: portion of the credit not needed to reduce your tax liability will not be paid to you and cannot be carried forward </a:t>
            </a:r>
            <a:r>
              <a:rPr lang="mr-IN" dirty="0">
                <a:ea typeface="ＭＳ Ｐゴシック" pitchFamily="34" charset="-128"/>
              </a:rPr>
              <a:t>–</a:t>
            </a:r>
            <a:r>
              <a:rPr lang="en-US" dirty="0">
                <a:ea typeface="ＭＳ Ｐゴシック" pitchFamily="34" charset="-128"/>
              </a:rPr>
              <a:t> MOST tax credits</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Taxes </a:t>
            </a:r>
            <a:r>
              <a:rPr lang="en-US" sz="2000" b="0" dirty="0" smtClean="0"/>
              <a:t>(3 </a:t>
            </a:r>
            <a:r>
              <a:rPr lang="en-US" sz="2000" b="0" dirty="0"/>
              <a:t>of 3)</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The federal government drafts and revises the </a:t>
            </a:r>
            <a:r>
              <a:rPr lang="en-US" i="1" dirty="0">
                <a:ea typeface="ＭＳ Ｐゴシック" pitchFamily="34" charset="-128"/>
              </a:rPr>
              <a:t>Income Tax Act</a:t>
            </a:r>
            <a:endParaRPr lang="en-US" dirty="0">
              <a:ea typeface="ＭＳ Ｐゴシック" pitchFamily="34" charset="-128"/>
            </a:endParaRPr>
          </a:p>
          <a:p>
            <a:r>
              <a:rPr lang="en-US" dirty="0">
                <a:ea typeface="ＭＳ Ｐゴシック" pitchFamily="34" charset="-128"/>
              </a:rPr>
              <a:t>Municipal taxes are collected at the local level</a:t>
            </a:r>
          </a:p>
          <a:p>
            <a:pPr lvl="1"/>
            <a:r>
              <a:rPr lang="en-US" dirty="0">
                <a:ea typeface="ＭＳ Ｐゴシック" pitchFamily="34" charset="-128"/>
              </a:rPr>
              <a:t>Pay for services such as electricity, water and sewage, garbage collection</a:t>
            </a:r>
            <a:endParaRPr lang="en-US" dirty="0"/>
          </a:p>
        </p:txBody>
      </p:sp>
    </p:spTree>
    <p:extLst>
      <p:ext uri="{BB962C8B-B14F-4D97-AF65-F5344CB8AC3E}">
        <p14:creationId xmlns:p14="http://schemas.microsoft.com/office/powerpoint/2010/main" val="27218295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Non-Refundable Tax </a:t>
            </a:r>
            <a:r>
              <a:rPr lang="en-US" dirty="0" smtClean="0"/>
              <a:t>Credits </a:t>
            </a:r>
            <a:r>
              <a:rPr lang="en-US" sz="2000" b="0" dirty="0" smtClean="0"/>
              <a:t>(1 of 2)</a:t>
            </a:r>
            <a:endParaRPr lang="en-US" b="0" dirty="0"/>
          </a:p>
        </p:txBody>
      </p:sp>
      <p:sp>
        <p:nvSpPr>
          <p:cNvPr id="3" name="Content Placeholder 2"/>
          <p:cNvSpPr>
            <a:spLocks noGrp="1"/>
          </p:cNvSpPr>
          <p:nvPr>
            <p:ph idx="1"/>
          </p:nvPr>
        </p:nvSpPr>
        <p:spPr>
          <a:xfrm>
            <a:off x="457200" y="1600201"/>
            <a:ext cx="8229600" cy="457200"/>
          </a:xfrm>
        </p:spPr>
        <p:txBody>
          <a:bodyPr/>
          <a:lstStyle/>
          <a:p>
            <a:pPr marL="0" indent="0">
              <a:buNone/>
            </a:pPr>
            <a:r>
              <a:rPr lang="en-US" sz="2400" b="1" dirty="0" smtClean="0"/>
              <a:t>Exhibit 4.5 </a:t>
            </a:r>
            <a:r>
              <a:rPr lang="en-US" sz="2400" dirty="0"/>
              <a:t>2017 Federal Base Amounts</a:t>
            </a:r>
          </a:p>
        </p:txBody>
      </p:sp>
      <p:graphicFrame>
        <p:nvGraphicFramePr>
          <p:cNvPr id="6" name="Table 5"/>
          <p:cNvGraphicFramePr>
            <a:graphicFrameLocks noGrp="1"/>
          </p:cNvGraphicFramePr>
          <p:nvPr>
            <p:extLst>
              <p:ext uri="{D42A27DB-BD31-4B8C-83A1-F6EECF244321}">
                <p14:modId xmlns:p14="http://schemas.microsoft.com/office/powerpoint/2010/main" val="1811596547"/>
              </p:ext>
            </p:extLst>
          </p:nvPr>
        </p:nvGraphicFramePr>
        <p:xfrm>
          <a:off x="457200" y="2155952"/>
          <a:ext cx="7772400" cy="3984244"/>
        </p:xfrm>
        <a:graphic>
          <a:graphicData uri="http://schemas.openxmlformats.org/drawingml/2006/table">
            <a:tbl>
              <a:tblPr firstRow="1">
                <a:tableStyleId>{3B4B98B0-60AC-42C2-AFA5-B58CD77FA1E5}</a:tableStyleId>
              </a:tblPr>
              <a:tblGrid>
                <a:gridCol w="48768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Std-BoldCn"/>
                        </a:rPr>
                        <a:t>Non-Refundable Tax Credit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Federal Base Amount, 2017</a:t>
                      </a:r>
                      <a:endParaRPr lang="en-US" sz="1400" dirty="0">
                        <a:effectLst/>
                        <a:latin typeface="+mn-lt"/>
                        <a:ea typeface="Calibri"/>
                        <a:cs typeface="Times New Roman"/>
                      </a:endParaRPr>
                    </a:p>
                  </a:txBody>
                  <a:tcPr/>
                </a:tc>
                <a:extLst>
                  <a:ext uri="{0D108BD9-81ED-4DB2-BD59-A6C34878D82A}">
                    <a16:rowId xmlns:a16="http://schemas.microsoft.com/office/drawing/2014/main" val="10000"/>
                  </a:ext>
                </a:extLst>
              </a:tr>
              <a:tr h="0">
                <a:tc>
                  <a:txBody>
                    <a:bodyPr/>
                    <a:lstStyle/>
                    <a:p>
                      <a:pPr marL="0" marR="0">
                        <a:lnSpc>
                          <a:spcPct val="115000"/>
                        </a:lnSpc>
                        <a:spcBef>
                          <a:spcPts val="0"/>
                        </a:spcBef>
                        <a:spcAft>
                          <a:spcPts val="0"/>
                        </a:spcAft>
                      </a:pPr>
                      <a:r>
                        <a:rPr lang="en-US" sz="1400" dirty="0">
                          <a:effectLst/>
                          <a:latin typeface="+mn-lt"/>
                          <a:ea typeface="Calibri"/>
                          <a:cs typeface="UniversLTStd-Cn"/>
                        </a:rPr>
                        <a:t>Basic personal amount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$11 635</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1"/>
                  </a:ext>
                </a:extLst>
              </a:tr>
              <a:tr h="0">
                <a:tc>
                  <a:txBody>
                    <a:bodyPr/>
                    <a:lstStyle/>
                    <a:p>
                      <a:pPr marL="0" marR="0">
                        <a:lnSpc>
                          <a:spcPct val="115000"/>
                        </a:lnSpc>
                        <a:spcBef>
                          <a:spcPts val="0"/>
                        </a:spcBef>
                        <a:spcAft>
                          <a:spcPts val="0"/>
                        </a:spcAft>
                      </a:pPr>
                      <a:r>
                        <a:rPr lang="en-US" sz="1400" dirty="0">
                          <a:effectLst/>
                          <a:latin typeface="+mn-lt"/>
                          <a:ea typeface="Calibri"/>
                          <a:cs typeface="UniversLTStd-Cn"/>
                        </a:rPr>
                        <a:t>Spousal/common law partner amount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11 635</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2"/>
                  </a:ext>
                </a:extLst>
              </a:tr>
              <a:tr h="0">
                <a:tc>
                  <a:txBody>
                    <a:bodyPr/>
                    <a:lstStyle/>
                    <a:p>
                      <a:pPr marL="285750" marR="0" indent="-107950">
                        <a:lnSpc>
                          <a:spcPct val="115000"/>
                        </a:lnSpc>
                        <a:spcBef>
                          <a:spcPts val="0"/>
                        </a:spcBef>
                        <a:spcAft>
                          <a:spcPts val="0"/>
                        </a:spcAft>
                        <a:buFont typeface="Arial" panose="020B0604020202020204" pitchFamily="34" charset="0"/>
                        <a:buChar char="-"/>
                      </a:pPr>
                      <a:r>
                        <a:rPr lang="en-US" sz="1400" dirty="0" smtClean="0">
                          <a:effectLst/>
                          <a:latin typeface="+mn-lt"/>
                          <a:ea typeface="Calibri"/>
                          <a:cs typeface="UniversLTStd-Cn"/>
                        </a:rPr>
                        <a:t>Eliminated </a:t>
                      </a:r>
                      <a:r>
                        <a:rPr lang="en-US" sz="1400" dirty="0">
                          <a:effectLst/>
                          <a:latin typeface="+mn-lt"/>
                          <a:ea typeface="Calibri"/>
                          <a:cs typeface="UniversLTStd-Cn"/>
                        </a:rPr>
                        <a:t>when spousal/dependent income exceed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11 635</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3"/>
                  </a:ext>
                </a:extLst>
              </a:tr>
              <a:tr h="0">
                <a:tc>
                  <a:txBody>
                    <a:bodyPr/>
                    <a:lstStyle/>
                    <a:p>
                      <a:pPr marL="0" marR="0">
                        <a:lnSpc>
                          <a:spcPct val="115000"/>
                        </a:lnSpc>
                        <a:spcBef>
                          <a:spcPts val="0"/>
                        </a:spcBef>
                        <a:spcAft>
                          <a:spcPts val="0"/>
                        </a:spcAft>
                      </a:pPr>
                      <a:r>
                        <a:rPr lang="en-US" sz="1400" dirty="0">
                          <a:effectLst/>
                          <a:latin typeface="+mn-lt"/>
                          <a:ea typeface="Calibri"/>
                          <a:cs typeface="UniversLTStd-Cn"/>
                        </a:rPr>
                        <a:t>Age amount (65</a:t>
                      </a:r>
                      <a:r>
                        <a:rPr lang="en-US" sz="1400" dirty="0">
                          <a:effectLst/>
                          <a:latin typeface="+mn-lt"/>
                          <a:ea typeface="Calibri"/>
                          <a:cs typeface="PearsonMATHPRO08"/>
                        </a:rPr>
                        <a:t>+ </a:t>
                      </a:r>
                      <a:r>
                        <a:rPr lang="en-US" sz="1400" dirty="0">
                          <a:effectLst/>
                          <a:latin typeface="+mn-lt"/>
                          <a:ea typeface="Calibri"/>
                          <a:cs typeface="UniversLTStd-Cn"/>
                        </a:rPr>
                        <a:t>years of age)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7225</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4"/>
                  </a:ext>
                </a:extLst>
              </a:tr>
              <a:tr h="0">
                <a:tc>
                  <a:txBody>
                    <a:bodyPr/>
                    <a:lstStyle/>
                    <a:p>
                      <a:pPr marL="285750" marR="0" indent="-107950" algn="l" defTabSz="914400" rtl="0" eaLnBrk="1" latinLnBrk="0" hangingPunct="1">
                        <a:lnSpc>
                          <a:spcPct val="115000"/>
                        </a:lnSpc>
                        <a:spcBef>
                          <a:spcPts val="0"/>
                        </a:spcBef>
                        <a:spcAft>
                          <a:spcPts val="0"/>
                        </a:spcAft>
                        <a:buFont typeface="Arial" panose="020B0604020202020204" pitchFamily="34" charset="0"/>
                        <a:buChar char="-"/>
                      </a:pPr>
                      <a:r>
                        <a:rPr lang="en-US" sz="1400" kern="1200" dirty="0" smtClean="0">
                          <a:solidFill>
                            <a:schemeClr val="tx1"/>
                          </a:solidFill>
                          <a:effectLst/>
                          <a:latin typeface="+mn-lt"/>
                          <a:ea typeface="Calibri"/>
                          <a:cs typeface="UniversLTStd-Cn"/>
                        </a:rPr>
                        <a:t>Eliminated </a:t>
                      </a:r>
                      <a:r>
                        <a:rPr lang="en-US" sz="1400" kern="1200" dirty="0">
                          <a:solidFill>
                            <a:schemeClr val="tx1"/>
                          </a:solidFill>
                          <a:effectLst/>
                          <a:latin typeface="+mn-lt"/>
                          <a:ea typeface="Calibri"/>
                          <a:cs typeface="UniversLTStd-Cn"/>
                        </a:rPr>
                        <a:t>when income exceeds </a:t>
                      </a: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84 597</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5"/>
                  </a:ext>
                </a:extLst>
              </a:tr>
              <a:tr h="0">
                <a:tc>
                  <a:txBody>
                    <a:bodyPr/>
                    <a:lstStyle/>
                    <a:p>
                      <a:pPr marL="0" marR="0">
                        <a:lnSpc>
                          <a:spcPct val="115000"/>
                        </a:lnSpc>
                        <a:spcBef>
                          <a:spcPts val="0"/>
                        </a:spcBef>
                        <a:spcAft>
                          <a:spcPts val="0"/>
                        </a:spcAft>
                      </a:pPr>
                      <a:r>
                        <a:rPr lang="en-US" sz="1400" dirty="0">
                          <a:effectLst/>
                          <a:latin typeface="+mn-lt"/>
                          <a:ea typeface="Calibri"/>
                          <a:cs typeface="UniversLTStd-Cn"/>
                        </a:rPr>
                        <a:t>Disability amount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8113</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6"/>
                  </a:ext>
                </a:extLst>
              </a:tr>
              <a:tr h="0">
                <a:tc>
                  <a:txBody>
                    <a:bodyPr/>
                    <a:lstStyle/>
                    <a:p>
                      <a:pPr marL="0" marR="0">
                        <a:lnSpc>
                          <a:spcPct val="115000"/>
                        </a:lnSpc>
                        <a:spcBef>
                          <a:spcPts val="0"/>
                        </a:spcBef>
                        <a:spcAft>
                          <a:spcPts val="0"/>
                        </a:spcAft>
                      </a:pPr>
                      <a:r>
                        <a:rPr lang="en-US" sz="1400" dirty="0">
                          <a:effectLst/>
                          <a:latin typeface="+mn-lt"/>
                          <a:ea typeface="Calibri"/>
                          <a:cs typeface="UniversLTStd-Cn"/>
                        </a:rPr>
                        <a:t>Disability amount supplement for taxpayers under 18 years of age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4732</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7"/>
                  </a:ext>
                </a:extLst>
              </a:tr>
              <a:tr h="0">
                <a:tc>
                  <a:txBody>
                    <a:bodyPr/>
                    <a:lstStyle/>
                    <a:p>
                      <a:pPr marL="285750" marR="0" indent="-107950" algn="l" defTabSz="914400" rtl="0" eaLnBrk="1" latinLnBrk="0" hangingPunct="1">
                        <a:lnSpc>
                          <a:spcPct val="115000"/>
                        </a:lnSpc>
                        <a:spcBef>
                          <a:spcPts val="0"/>
                        </a:spcBef>
                        <a:spcAft>
                          <a:spcPts val="0"/>
                        </a:spcAft>
                        <a:buFont typeface="Arial" panose="020B0604020202020204" pitchFamily="34" charset="0"/>
                        <a:buChar char="-"/>
                      </a:pPr>
                      <a:r>
                        <a:rPr lang="en-US" sz="1400" kern="1200" dirty="0" smtClean="0">
                          <a:solidFill>
                            <a:schemeClr val="tx1"/>
                          </a:solidFill>
                          <a:effectLst/>
                          <a:latin typeface="+mn-lt"/>
                          <a:ea typeface="Calibri"/>
                          <a:cs typeface="UniversLTStd-Cn"/>
                        </a:rPr>
                        <a:t>Eliminated </a:t>
                      </a:r>
                      <a:r>
                        <a:rPr lang="en-US" sz="1400" kern="1200" dirty="0">
                          <a:solidFill>
                            <a:schemeClr val="tx1"/>
                          </a:solidFill>
                          <a:effectLst/>
                          <a:latin typeface="+mn-lt"/>
                          <a:ea typeface="Calibri"/>
                          <a:cs typeface="UniversLTStd-Cn"/>
                        </a:rPr>
                        <a:t>when </a:t>
                      </a:r>
                      <a:r>
                        <a:rPr lang="en-US" sz="1400" kern="1200" dirty="0" smtClean="0">
                          <a:solidFill>
                            <a:schemeClr val="tx1"/>
                          </a:solidFill>
                          <a:effectLst/>
                          <a:latin typeface="+mn-lt"/>
                          <a:ea typeface="Calibri"/>
                          <a:cs typeface="UniversLTStd-Cn"/>
                        </a:rPr>
                        <a:t>child/attendant</a:t>
                      </a:r>
                      <a:endParaRPr lang="en-US" sz="1400" kern="1200" dirty="0">
                        <a:solidFill>
                          <a:schemeClr val="tx1"/>
                        </a:solidFill>
                        <a:effectLst/>
                        <a:latin typeface="+mn-lt"/>
                        <a:ea typeface="Calibri"/>
                        <a:cs typeface="UniversLTStd-C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7504</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8"/>
                  </a:ext>
                </a:extLst>
              </a:tr>
              <a:tr h="0">
                <a:tc>
                  <a:txBody>
                    <a:bodyPr/>
                    <a:lstStyle/>
                    <a:p>
                      <a:pPr marL="0" marR="0">
                        <a:lnSpc>
                          <a:spcPct val="115000"/>
                        </a:lnSpc>
                        <a:spcBef>
                          <a:spcPts val="0"/>
                        </a:spcBef>
                        <a:spcAft>
                          <a:spcPts val="0"/>
                        </a:spcAft>
                      </a:pPr>
                      <a:r>
                        <a:rPr lang="en-US" sz="1400" dirty="0">
                          <a:effectLst/>
                          <a:latin typeface="+mn-lt"/>
                          <a:ea typeface="Calibri"/>
                          <a:cs typeface="UniversLTStd-Cn"/>
                        </a:rPr>
                        <a:t>Canada caregiver credit - infirm adult dependent relative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6883</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9"/>
                  </a:ext>
                </a:extLst>
              </a:tr>
              <a:tr h="0">
                <a:tc>
                  <a:txBody>
                    <a:bodyPr/>
                    <a:lstStyle/>
                    <a:p>
                      <a:pPr marL="285750" marR="0" indent="-107950">
                        <a:lnSpc>
                          <a:spcPct val="115000"/>
                        </a:lnSpc>
                        <a:spcBef>
                          <a:spcPts val="0"/>
                        </a:spcBef>
                        <a:spcAft>
                          <a:spcPts val="0"/>
                        </a:spcAft>
                        <a:buFont typeface="Arial" panose="020B0604020202020204" pitchFamily="34" charset="0"/>
                        <a:buChar char="-"/>
                      </a:pPr>
                      <a:r>
                        <a:rPr lang="en-US" sz="1400" kern="1200" dirty="0" smtClean="0">
                          <a:solidFill>
                            <a:schemeClr val="tx1"/>
                          </a:solidFill>
                          <a:effectLst/>
                          <a:latin typeface="+mn-lt"/>
                          <a:ea typeface="Calibri"/>
                          <a:cs typeface="UniversLTStd-Cn"/>
                        </a:rPr>
                        <a:t>Eliminated </a:t>
                      </a:r>
                      <a:r>
                        <a:rPr lang="en-US" sz="1400" kern="1200" dirty="0">
                          <a:solidFill>
                            <a:schemeClr val="tx1"/>
                          </a:solidFill>
                          <a:effectLst/>
                          <a:latin typeface="+mn-lt"/>
                          <a:ea typeface="Calibri"/>
                          <a:cs typeface="UniversLTStd-Cn"/>
                        </a:rPr>
                        <a:t>when relative’s income exceeds </a:t>
                      </a: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23 046</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Non-Refundable Tax </a:t>
            </a:r>
            <a:r>
              <a:rPr lang="en-US" dirty="0" smtClean="0"/>
              <a:t>Credits </a:t>
            </a:r>
            <a:r>
              <a:rPr lang="en-US" sz="2000" b="0" dirty="0" smtClean="0"/>
              <a:t>(2 </a:t>
            </a:r>
            <a:r>
              <a:rPr lang="en-US" sz="2000" b="0" dirty="0"/>
              <a:t>of 2)</a:t>
            </a:r>
            <a:endParaRPr lang="en-US" dirty="0"/>
          </a:p>
        </p:txBody>
      </p:sp>
      <p:sp>
        <p:nvSpPr>
          <p:cNvPr id="3" name="Content Placeholder 2"/>
          <p:cNvSpPr>
            <a:spLocks noGrp="1"/>
          </p:cNvSpPr>
          <p:nvPr>
            <p:ph idx="1"/>
          </p:nvPr>
        </p:nvSpPr>
        <p:spPr>
          <a:xfrm>
            <a:off x="457200" y="1600201"/>
            <a:ext cx="8229600" cy="457200"/>
          </a:xfrm>
        </p:spPr>
        <p:txBody>
          <a:bodyPr/>
          <a:lstStyle/>
          <a:p>
            <a:pPr marL="0" indent="0">
              <a:buNone/>
            </a:pPr>
            <a:r>
              <a:rPr lang="en-US" sz="2400" b="1" dirty="0" smtClean="0"/>
              <a:t>Exhibit 4.5 </a:t>
            </a:r>
            <a:r>
              <a:rPr lang="en-US" sz="2400" i="1" dirty="0"/>
              <a:t>Continued</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3124511902"/>
              </p:ext>
            </p:extLst>
          </p:nvPr>
        </p:nvGraphicFramePr>
        <p:xfrm>
          <a:off x="457200" y="2155952"/>
          <a:ext cx="7772400" cy="3178048"/>
        </p:xfrm>
        <a:graphic>
          <a:graphicData uri="http://schemas.openxmlformats.org/drawingml/2006/table">
            <a:tbl>
              <a:tblPr firstRow="1">
                <a:tableStyleId>{3B4B98B0-60AC-42C2-AFA5-B58CD77FA1E5}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Std-BoldCn"/>
                        </a:rPr>
                        <a:t>Non-Refundable Tax Credit </a:t>
                      </a:r>
                      <a:endParaRPr lang="en-US" sz="14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b="1" dirty="0">
                          <a:effectLst/>
                          <a:latin typeface="+mn-lt"/>
                          <a:ea typeface="Calibri"/>
                          <a:cs typeface="UniversLTStd-BoldCn"/>
                        </a:rPr>
                        <a:t>Federal Base Amount, 2017</a:t>
                      </a:r>
                      <a:endParaRPr lang="en-US" sz="14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Pension income amount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2000</a:t>
                      </a:r>
                      <a:endParaRPr lang="en-US" sz="1400" dirty="0">
                        <a:effectLst/>
                        <a:latin typeface="+mn-lt"/>
                        <a:ea typeface="Calibri"/>
                        <a:cs typeface="Times New Roman"/>
                      </a:endParaRPr>
                    </a:p>
                  </a:txBody>
                  <a:tcPr marR="274320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Canada employment amount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1177</a:t>
                      </a:r>
                      <a:endParaRPr lang="en-US" sz="1400" dirty="0">
                        <a:effectLst/>
                        <a:latin typeface="+mn-lt"/>
                        <a:ea typeface="Calibri"/>
                        <a:cs typeface="Times New Roman"/>
                      </a:endParaRPr>
                    </a:p>
                  </a:txBody>
                  <a:tcPr marR="274320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CPP contributions (employee)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2564.10</a:t>
                      </a:r>
                      <a:endParaRPr lang="en-US" sz="1400" dirty="0">
                        <a:effectLst/>
                        <a:latin typeface="+mn-lt"/>
                        <a:ea typeface="Calibri"/>
                        <a:cs typeface="Times New Roman"/>
                      </a:endParaRPr>
                    </a:p>
                  </a:txBody>
                  <a:tcPr marR="274320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EI premiums (excluding Quebec)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836.19</a:t>
                      </a:r>
                      <a:endParaRPr lang="en-US" sz="1400" dirty="0">
                        <a:effectLst/>
                        <a:latin typeface="+mn-lt"/>
                        <a:ea typeface="Calibri"/>
                        <a:cs typeface="Times New Roman"/>
                      </a:endParaRPr>
                    </a:p>
                  </a:txBody>
                  <a:tcPr marR="274320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Interest paid on eligible student loans </a:t>
                      </a:r>
                      <a:endParaRPr lang="en-US" sz="14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dirty="0">
                          <a:effectLst/>
                          <a:latin typeface="+mn-lt"/>
                          <a:ea typeface="Calibri"/>
                          <a:cs typeface="UniversLTStd-Cn"/>
                        </a:rPr>
                        <a:t>Amount paid </a:t>
                      </a:r>
                      <a:endParaRPr lang="en-US" sz="1400" dirty="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Tuition amount </a:t>
                      </a:r>
                      <a:endParaRPr lang="en-US" sz="14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dirty="0">
                          <a:effectLst/>
                          <a:latin typeface="+mn-lt"/>
                          <a:ea typeface="Calibri"/>
                          <a:cs typeface="UniversLTStd-Cn"/>
                        </a:rPr>
                        <a:t>Amount paid</a:t>
                      </a:r>
                      <a:endParaRPr lang="en-US" sz="1400" dirty="0">
                        <a:effectLst/>
                        <a:latin typeface="+mn-lt"/>
                        <a:ea typeface="Calibri"/>
                        <a:cs typeface="Times New Roman"/>
                      </a:endParaRPr>
                    </a:p>
                  </a:txBody>
                  <a:tcPr/>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Medical expenses </a:t>
                      </a:r>
                      <a:r>
                        <a:rPr lang="en-US" sz="1400" dirty="0" smtClean="0">
                          <a:effectLst/>
                          <a:latin typeface="+mn-lt"/>
                          <a:ea typeface="Calibri"/>
                          <a:cs typeface="UniversLTStd-Cn"/>
                        </a:rPr>
                        <a:t>amount</a:t>
                      </a:r>
                      <a:endParaRPr lang="en-US" sz="14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dirty="0" smtClean="0">
                          <a:effectLst/>
                          <a:latin typeface="+mn-lt"/>
                          <a:ea typeface="Calibri"/>
                          <a:cs typeface="UniversLTStd-Cn"/>
                        </a:rPr>
                        <a:t>Amount </a:t>
                      </a:r>
                      <a:r>
                        <a:rPr lang="en-US" sz="1400" dirty="0">
                          <a:effectLst/>
                          <a:latin typeface="+mn-lt"/>
                          <a:ea typeface="Calibri"/>
                          <a:cs typeface="UniversLTStd-Cn"/>
                        </a:rPr>
                        <a:t>paid in excess of 3% of net income of $2268, whichever is less</a:t>
                      </a:r>
                      <a:endParaRPr lang="en-US" sz="1400" dirty="0">
                        <a:effectLst/>
                        <a:latin typeface="+mn-lt"/>
                        <a:ea typeface="Calibri"/>
                        <a:cs typeface="Times New Roman"/>
                      </a:endParaRPr>
                    </a:p>
                  </a:txBody>
                  <a:tcPr/>
                </a:tc>
                <a:extLst>
                  <a:ext uri="{0D108BD9-81ED-4DB2-BD59-A6C34878D82A}">
                    <a16:rowId xmlns:a16="http://schemas.microsoft.com/office/drawing/2014/main" val="10007"/>
                  </a:ext>
                </a:extLst>
              </a:tr>
            </a:tbl>
          </a:graphicData>
        </a:graphic>
      </p:graphicFrame>
      <p:sp>
        <p:nvSpPr>
          <p:cNvPr id="7" name="Content Placeholder 3"/>
          <p:cNvSpPr>
            <a:spLocks noGrp="1"/>
          </p:cNvSpPr>
          <p:nvPr>
            <p:ph idx="13"/>
          </p:nvPr>
        </p:nvSpPr>
        <p:spPr>
          <a:xfrm>
            <a:off x="457200" y="5486400"/>
            <a:ext cx="7772400" cy="457200"/>
          </a:xfrm>
        </p:spPr>
        <p:txBody>
          <a:bodyPr/>
          <a:lstStyle/>
          <a:p>
            <a:pPr marL="0" indent="0">
              <a:buNone/>
            </a:pPr>
            <a:r>
              <a:rPr lang="en-US" sz="1200" i="1" dirty="0"/>
              <a:t>Source: </a:t>
            </a:r>
            <a:r>
              <a:rPr lang="en-US" sz="1200" dirty="0"/>
              <a:t>2017 Non-Refundable Personal Tax Credits – Base Amounts, excerpts to demonstrate Tax Credit Type. </a:t>
            </a:r>
            <a:r>
              <a:rPr lang="en-US" sz="1200" dirty="0">
                <a:hlinkClick r:id="rId2"/>
              </a:rPr>
              <a:t>http://www.taxtips.ca/nrcredits/tax-credits-2017-base.htm</a:t>
            </a:r>
            <a:r>
              <a:rPr lang="en-US" sz="1200" dirty="0"/>
              <a:t> (accessed November 5, 2017).</a:t>
            </a:r>
          </a:p>
        </p:txBody>
      </p:sp>
    </p:spTree>
    <p:extLst>
      <p:ext uri="{BB962C8B-B14F-4D97-AF65-F5344CB8AC3E}">
        <p14:creationId xmlns:p14="http://schemas.microsoft.com/office/powerpoint/2010/main" val="17705398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Credits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Generally, the base amount for a non-refundable tax credit is multiplied by the lowest marginal federal tax bracket (15% in 2017)</a:t>
            </a:r>
          </a:p>
          <a:p>
            <a:r>
              <a:rPr lang="en-US" dirty="0">
                <a:ea typeface="ＭＳ Ｐゴシック" pitchFamily="34" charset="-128"/>
              </a:rPr>
              <a:t>The higher your marginal tax bracket, the greater the savings you will receive from a tax deduction relative to a tax credit</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Non-Refundable </a:t>
            </a:r>
            <a:r>
              <a:rPr lang="en-US" dirty="0"/>
              <a:t>Tax Credit </a:t>
            </a:r>
            <a:r>
              <a:rPr lang="en-US" dirty="0" smtClean="0"/>
              <a:t>Examples </a:t>
            </a:r>
            <a:r>
              <a:rPr lang="en-US" sz="2000" b="0" dirty="0" smtClean="0"/>
              <a:t>(1 of 6)</a:t>
            </a:r>
            <a:endParaRPr lang="en-US" b="0" dirty="0"/>
          </a:p>
        </p:txBody>
      </p:sp>
      <p:sp>
        <p:nvSpPr>
          <p:cNvPr id="3" name="Content Placeholder 2"/>
          <p:cNvSpPr>
            <a:spLocks noGrp="1"/>
          </p:cNvSpPr>
          <p:nvPr>
            <p:ph idx="1"/>
          </p:nvPr>
        </p:nvSpPr>
        <p:spPr/>
        <p:txBody>
          <a:bodyPr/>
          <a:lstStyle/>
          <a:p>
            <a:pPr>
              <a:buFont typeface="Arial" charset="0"/>
              <a:buChar char="•"/>
              <a:defRPr/>
            </a:pPr>
            <a:r>
              <a:rPr lang="en-US" dirty="0"/>
              <a:t>Basic Personal Amount (everyone claims)</a:t>
            </a:r>
          </a:p>
          <a:p>
            <a:pPr>
              <a:buFont typeface="Arial" charset="0"/>
              <a:buChar char="•"/>
              <a:defRPr/>
            </a:pPr>
            <a:r>
              <a:rPr lang="en-US" dirty="0"/>
              <a:t>Spousal or Common-Law Partner Amount</a:t>
            </a:r>
          </a:p>
          <a:p>
            <a:pPr lvl="1">
              <a:defRPr/>
            </a:pPr>
            <a:r>
              <a:rPr lang="en-US" dirty="0"/>
              <a:t>Available to a taxpayer who supported a spouse or common-law partner who had a low net income</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Non-Refundable Tax </a:t>
            </a:r>
            <a:r>
              <a:rPr lang="en-US" dirty="0"/>
              <a:t>Credit Examples </a:t>
            </a:r>
            <a:r>
              <a:rPr lang="en-US" sz="2000" b="0" dirty="0" smtClean="0"/>
              <a:t>(2 </a:t>
            </a:r>
            <a:r>
              <a:rPr lang="en-US" sz="2000" b="0" dirty="0"/>
              <a:t>of 6)</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a:t>Age Amount</a:t>
            </a:r>
          </a:p>
          <a:p>
            <a:pPr lvl="1">
              <a:defRPr/>
            </a:pPr>
            <a:r>
              <a:rPr lang="en-US" dirty="0"/>
              <a:t>May be claimed by a taxpayer who was 65 or older on December 31 of the tax year in question</a:t>
            </a:r>
          </a:p>
          <a:p>
            <a:pPr lvl="1">
              <a:defRPr/>
            </a:pPr>
            <a:r>
              <a:rPr lang="en-US" dirty="0" err="1"/>
              <a:t>Clawback</a:t>
            </a:r>
            <a:r>
              <a:rPr lang="en-US" dirty="0"/>
              <a:t>: used to reduce a particular government benefit provided to taxpayers who have income that exceeds a certain threshold amount</a:t>
            </a:r>
          </a:p>
          <a:p>
            <a:pPr>
              <a:buFont typeface="Arial" charset="0"/>
              <a:buChar char="•"/>
              <a:defRPr/>
            </a:pPr>
            <a:r>
              <a:rPr lang="en-US" dirty="0"/>
              <a:t>Disability Amount</a:t>
            </a:r>
          </a:p>
          <a:p>
            <a:pPr lvl="1">
              <a:defRPr/>
            </a:pPr>
            <a:r>
              <a:rPr lang="en-US" dirty="0"/>
              <a:t>Must have had a severe and prolonged impairment in physical or mental functions during the tax year</a:t>
            </a:r>
          </a:p>
          <a:p>
            <a:pPr>
              <a:buFont typeface="Arial" charset="0"/>
              <a:buChar char="•"/>
              <a:defRPr/>
            </a:pPr>
            <a:r>
              <a:rPr lang="en-US" dirty="0"/>
              <a:t>Disability Amount Supplement</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Age Tax Credit and </a:t>
            </a:r>
            <a:r>
              <a:rPr lang="en-US" dirty="0" err="1" smtClean="0"/>
              <a:t>Clawback</a:t>
            </a:r>
            <a:endParaRPr lang="en-US" dirty="0"/>
          </a:p>
        </p:txBody>
      </p:sp>
      <p:sp>
        <p:nvSpPr>
          <p:cNvPr id="3" name="Content Placeholder 2"/>
          <p:cNvSpPr>
            <a:spLocks noGrp="1"/>
          </p:cNvSpPr>
          <p:nvPr>
            <p:ph idx="1"/>
          </p:nvPr>
        </p:nvSpPr>
        <p:spPr>
          <a:xfrm>
            <a:off x="457200" y="1600200"/>
            <a:ext cx="8382000" cy="4343399"/>
          </a:xfrm>
        </p:spPr>
        <p:txBody>
          <a:bodyPr/>
          <a:lstStyle/>
          <a:p>
            <a:pPr marL="0" indent="0">
              <a:buNone/>
            </a:pPr>
            <a:r>
              <a:rPr lang="en-US" sz="2200" dirty="0"/>
              <a:t>Helene </a:t>
            </a:r>
            <a:r>
              <a:rPr lang="en-US" sz="2200" dirty="0" err="1"/>
              <a:t>Turcotte</a:t>
            </a:r>
            <a:r>
              <a:rPr lang="en-US" sz="2200" dirty="0"/>
              <a:t> turned 65 on October 8, 2017. Her taxable income for 2017 was $42 000. Although Helene qualifies for the age amount credit, it will be reduced because her income is above the threshold amount of $36 430. The maximum age amount for 2017 is $7225. Helene qualifies for a reduced age amount calculated as</a:t>
            </a:r>
            <a:r>
              <a:rPr lang="en-US" sz="2200" dirty="0" smtClean="0"/>
              <a:t>:</a:t>
            </a:r>
          </a:p>
          <a:p>
            <a:pPr marL="0" indent="0">
              <a:buNone/>
            </a:pPr>
            <a:r>
              <a:rPr lang="en-US" sz="2200" dirty="0" smtClean="0"/>
              <a:t>$</a:t>
            </a:r>
            <a:r>
              <a:rPr lang="en-US" sz="2200" dirty="0"/>
              <a:t>7225 − [($42 000 </a:t>
            </a:r>
            <a:r>
              <a:rPr lang="en-US" sz="2200" dirty="0" smtClean="0"/>
              <a:t>− </a:t>
            </a:r>
            <a:r>
              <a:rPr lang="en-US" sz="2200" dirty="0"/>
              <a:t>$36 430) × 0.15</a:t>
            </a:r>
            <a:r>
              <a:rPr lang="en-US" sz="2200" dirty="0" smtClean="0"/>
              <a:t>]</a:t>
            </a:r>
            <a:endParaRPr lang="en-US" sz="2200" dirty="0"/>
          </a:p>
          <a:p>
            <a:pPr marL="2743200" indent="0">
              <a:spcBef>
                <a:spcPts val="600"/>
              </a:spcBef>
              <a:buNone/>
            </a:pPr>
            <a:r>
              <a:rPr lang="en-US" sz="2200" dirty="0" smtClean="0"/>
              <a:t>= </a:t>
            </a:r>
            <a:r>
              <a:rPr lang="en-US" sz="2200" dirty="0"/>
              <a:t>$7225 −</a:t>
            </a:r>
            <a:r>
              <a:rPr lang="en-US" sz="2200" dirty="0" smtClean="0"/>
              <a:t> </a:t>
            </a:r>
            <a:r>
              <a:rPr lang="en-US" sz="2200" dirty="0"/>
              <a:t>(5570 × 0.15</a:t>
            </a:r>
            <a:r>
              <a:rPr lang="en-US" sz="2200" dirty="0" smtClean="0"/>
              <a:t>)</a:t>
            </a:r>
            <a:endParaRPr lang="en-US" sz="2200" dirty="0"/>
          </a:p>
          <a:p>
            <a:pPr marL="2743200" indent="0">
              <a:spcBef>
                <a:spcPts val="600"/>
              </a:spcBef>
              <a:buNone/>
            </a:pPr>
            <a:r>
              <a:rPr lang="en-US" sz="2200" dirty="0" smtClean="0"/>
              <a:t>= </a:t>
            </a:r>
            <a:r>
              <a:rPr lang="en-US" sz="2200" dirty="0"/>
              <a:t>$7225 −</a:t>
            </a:r>
            <a:r>
              <a:rPr lang="en-US" sz="2200" dirty="0" smtClean="0"/>
              <a:t> </a:t>
            </a:r>
            <a:r>
              <a:rPr lang="en-US" sz="2200" dirty="0"/>
              <a:t>$</a:t>
            </a:r>
            <a:r>
              <a:rPr lang="en-US" sz="2200" dirty="0" smtClean="0"/>
              <a:t>835.50</a:t>
            </a:r>
            <a:endParaRPr lang="en-US" sz="2200" dirty="0"/>
          </a:p>
          <a:p>
            <a:pPr marL="2743200" indent="0">
              <a:spcBef>
                <a:spcPts val="600"/>
              </a:spcBef>
              <a:buNone/>
            </a:pPr>
            <a:r>
              <a:rPr lang="en-US" sz="2200" dirty="0" smtClean="0"/>
              <a:t>= </a:t>
            </a:r>
            <a:r>
              <a:rPr lang="en-US" sz="2200" dirty="0"/>
              <a:t>$</a:t>
            </a:r>
            <a:r>
              <a:rPr lang="en-US" sz="2200" dirty="0" smtClean="0"/>
              <a:t>6389.50</a:t>
            </a:r>
            <a:endParaRPr lang="en-US" sz="2200" dirty="0"/>
          </a:p>
          <a:p>
            <a:pPr marL="0" indent="0">
              <a:buNone/>
            </a:pPr>
            <a:r>
              <a:rPr lang="en-US" sz="2200" dirty="0"/>
              <a:t>As a result, Helen will record an age amount of $6389.50 on her Schedule 1 form</a:t>
            </a:r>
            <a:r>
              <a:rPr lang="en-US" sz="2200" dirty="0" smtClean="0"/>
              <a:t>.</a:t>
            </a:r>
            <a:endParaRPr lang="en-US" sz="2200"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Non-Refundable </a:t>
            </a:r>
            <a:r>
              <a:rPr lang="en-US" dirty="0"/>
              <a:t>Tax Credit Examples </a:t>
            </a:r>
            <a:r>
              <a:rPr lang="en-US" sz="2000" b="0" dirty="0" smtClean="0"/>
              <a:t>(3 </a:t>
            </a:r>
            <a:r>
              <a:rPr lang="en-US" sz="2000" b="0" dirty="0"/>
              <a:t>of 6)</a:t>
            </a:r>
            <a:endParaRPr lang="en-US" dirty="0"/>
          </a:p>
        </p:txBody>
      </p:sp>
      <p:sp>
        <p:nvSpPr>
          <p:cNvPr id="3" name="Content Placeholder 2"/>
          <p:cNvSpPr>
            <a:spLocks noGrp="1"/>
          </p:cNvSpPr>
          <p:nvPr>
            <p:ph idx="1"/>
          </p:nvPr>
        </p:nvSpPr>
        <p:spPr>
          <a:xfrm>
            <a:off x="457200" y="1600200"/>
            <a:ext cx="8401050" cy="4525963"/>
          </a:xfrm>
        </p:spPr>
        <p:txBody>
          <a:bodyPr/>
          <a:lstStyle/>
          <a:p>
            <a:pPr>
              <a:buFont typeface="Arial" charset="0"/>
              <a:buChar char="•"/>
              <a:defRPr/>
            </a:pPr>
            <a:r>
              <a:rPr lang="en-US" dirty="0"/>
              <a:t>Canada Caregiver Amount</a:t>
            </a:r>
          </a:p>
          <a:p>
            <a:pPr lvl="1">
              <a:defRPr/>
            </a:pPr>
            <a:r>
              <a:rPr lang="en-US" dirty="0"/>
              <a:t>Taxpayers may qualify for credit if they provided in-home care to a parent of grandparent 65-plus years of age, or to infirm adult relatives</a:t>
            </a:r>
          </a:p>
          <a:p>
            <a:pPr>
              <a:buFont typeface="Arial" charset="0"/>
              <a:buChar char="•"/>
              <a:defRPr/>
            </a:pPr>
            <a:r>
              <a:rPr lang="en-US" dirty="0"/>
              <a:t>Pension Income Amount</a:t>
            </a:r>
          </a:p>
          <a:p>
            <a:pPr lvl="1">
              <a:defRPr/>
            </a:pPr>
            <a:r>
              <a:rPr lang="en-US" dirty="0"/>
              <a:t>Claim a credit on the first $2000 of eligible pension or annuity income</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Non-Refundable </a:t>
            </a:r>
            <a:r>
              <a:rPr lang="en-US" dirty="0"/>
              <a:t>Tax Credit Examples </a:t>
            </a:r>
            <a:r>
              <a:rPr lang="en-US" sz="2000" b="0" dirty="0" smtClean="0"/>
              <a:t>(4 </a:t>
            </a:r>
            <a:r>
              <a:rPr lang="en-US" sz="2000" b="0" dirty="0"/>
              <a:t>of 6)</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a:t>Canada Employment Amount</a:t>
            </a:r>
          </a:p>
          <a:p>
            <a:pPr lvl="1">
              <a:defRPr/>
            </a:pPr>
            <a:r>
              <a:rPr lang="en-US" dirty="0"/>
              <a:t>Employees are eligible to claim this non-refundable tax credit</a:t>
            </a:r>
          </a:p>
          <a:p>
            <a:pPr>
              <a:buFont typeface="Arial" charset="0"/>
              <a:buChar char="•"/>
              <a:defRPr/>
            </a:pPr>
            <a:r>
              <a:rPr lang="en-US" dirty="0"/>
              <a:t>CPP/QPP Contributions</a:t>
            </a:r>
          </a:p>
          <a:p>
            <a:pPr lvl="1">
              <a:defRPr/>
            </a:pPr>
            <a:r>
              <a:rPr lang="en-US" dirty="0"/>
              <a:t>Claim the amount shown in boxes 16 and 17 of your T4 slip</a:t>
            </a:r>
          </a:p>
          <a:p>
            <a:pPr>
              <a:buFont typeface="Arial" charset="0"/>
              <a:buChar char="•"/>
              <a:defRPr/>
            </a:pPr>
            <a:r>
              <a:rPr lang="en-US" dirty="0"/>
              <a:t>EI Premiums</a:t>
            </a:r>
          </a:p>
          <a:p>
            <a:pPr lvl="1">
              <a:defRPr/>
            </a:pPr>
            <a:r>
              <a:rPr lang="en-US" dirty="0"/>
              <a:t>Claim the amount shown in boxes 18 of your T4 slip</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Non-Refundable </a:t>
            </a:r>
            <a:r>
              <a:rPr lang="en-US" dirty="0"/>
              <a:t>Tax Credit Examples </a:t>
            </a:r>
            <a:r>
              <a:rPr lang="en-US" sz="2000" b="0" dirty="0" smtClean="0"/>
              <a:t>(5 </a:t>
            </a:r>
            <a:r>
              <a:rPr lang="en-US" sz="2000" b="0" dirty="0"/>
              <a:t>of 6)</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a:t>Interest Paid on Your Student Loans</a:t>
            </a:r>
          </a:p>
          <a:p>
            <a:pPr lvl="1">
              <a:defRPr/>
            </a:pPr>
            <a:r>
              <a:rPr lang="en-US" dirty="0"/>
              <a:t>Interest must have been paid on a student loan made to you under the Canada Student Loans Act, the </a:t>
            </a:r>
            <a:r>
              <a:rPr lang="en-US" i="1" dirty="0"/>
              <a:t>Canada Student Financial Assistance Act</a:t>
            </a:r>
            <a:r>
              <a:rPr lang="en-US" dirty="0"/>
              <a:t>, or similar provincial or territorial government laws for post-secondary education</a:t>
            </a:r>
          </a:p>
          <a:p>
            <a:pPr>
              <a:defRPr/>
            </a:pPr>
            <a:r>
              <a:rPr lang="en-US" dirty="0"/>
              <a:t>Tuition amount (education and textbook credits eliminated in 2017, pre 2017 amounts may be carried forward)</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Non-Refundable </a:t>
            </a:r>
            <a:r>
              <a:rPr lang="en-US" dirty="0"/>
              <a:t>Tax Credit Examples </a:t>
            </a:r>
            <a:r>
              <a:rPr lang="en-US" sz="2000" b="0" dirty="0" smtClean="0"/>
              <a:t>(6 </a:t>
            </a:r>
            <a:r>
              <a:rPr lang="en-US" sz="2000" b="0" dirty="0"/>
              <a:t>of 6)</a:t>
            </a:r>
            <a:endParaRPr lang="en-US" dirty="0"/>
          </a:p>
        </p:txBody>
      </p:sp>
      <p:sp>
        <p:nvSpPr>
          <p:cNvPr id="3" name="Content Placeholder 2"/>
          <p:cNvSpPr>
            <a:spLocks noGrp="1"/>
          </p:cNvSpPr>
          <p:nvPr>
            <p:ph idx="1"/>
          </p:nvPr>
        </p:nvSpPr>
        <p:spPr/>
        <p:txBody>
          <a:bodyPr/>
          <a:lstStyle/>
          <a:p>
            <a:pPr>
              <a:defRPr/>
            </a:pPr>
            <a:r>
              <a:rPr lang="en-US" dirty="0">
                <a:ea typeface="ＭＳ Ｐゴシック" pitchFamily="34" charset="-128"/>
              </a:rPr>
              <a:t>Medical Expenses Amount</a:t>
            </a:r>
          </a:p>
          <a:p>
            <a:pPr lvl="1">
              <a:defRPr/>
            </a:pPr>
            <a:r>
              <a:rPr lang="en-US" dirty="0">
                <a:ea typeface="ＭＳ Ｐゴシック" pitchFamily="34" charset="-128"/>
              </a:rPr>
              <a:t>To qualify, total medical expenses must be greater than either 3% of your net income of $2268, whichever is less</a:t>
            </a:r>
          </a:p>
          <a:p>
            <a:pPr>
              <a:defRPr/>
            </a:pPr>
            <a:r>
              <a:rPr lang="en-US" dirty="0">
                <a:ea typeface="ＭＳ Ｐゴシック" pitchFamily="34" charset="-128"/>
              </a:rPr>
              <a:t>In general:</a:t>
            </a:r>
          </a:p>
          <a:p>
            <a:pPr lvl="1">
              <a:defRPr/>
            </a:pPr>
            <a:r>
              <a:rPr lang="en-US" dirty="0">
                <a:ea typeface="ＭＳ Ｐゴシック" pitchFamily="34" charset="-128"/>
              </a:rPr>
              <a:t>net federal tax = tax payable </a:t>
            </a:r>
            <a:r>
              <a:rPr lang="en-US" dirty="0" smtClean="0">
                <a:ea typeface="ＭＳ Ｐゴシック" pitchFamily="34" charset="-128"/>
              </a:rPr>
              <a:t>− </a:t>
            </a:r>
            <a:r>
              <a:rPr lang="en-US" dirty="0">
                <a:ea typeface="ＭＳ Ｐゴシック" pitchFamily="34" charset="-128"/>
              </a:rPr>
              <a:t>non-refundable tax credits (after multiplied by 15</a:t>
            </a:r>
            <a:r>
              <a:rPr lang="en-US" dirty="0" smtClean="0">
                <a:ea typeface="ＭＳ Ｐゴシック" pitchFamily="34" charset="-128"/>
              </a:rPr>
              <a:t>%)</a:t>
            </a:r>
            <a:endParaRPr lang="en-US" dirty="0">
              <a:ea typeface="ＭＳ Ｐゴシック" pitchFamily="34" charset="-128"/>
            </a:endParaRP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enormous impacts of tax</a:t>
            </a:r>
            <a:endParaRPr lang="en-US" dirty="0"/>
          </a:p>
        </p:txBody>
      </p:sp>
      <p:sp>
        <p:nvSpPr>
          <p:cNvPr id="3" name="Content Placeholder 2"/>
          <p:cNvSpPr>
            <a:spLocks noGrp="1"/>
          </p:cNvSpPr>
          <p:nvPr>
            <p:ph idx="1"/>
          </p:nvPr>
        </p:nvSpPr>
        <p:spPr/>
        <p:txBody>
          <a:bodyPr/>
          <a:lstStyle/>
          <a:p>
            <a:pPr fontAlgn="auto"/>
            <a:r>
              <a:rPr lang="en-US" dirty="0"/>
              <a:t>Warren </a:t>
            </a:r>
            <a:r>
              <a:rPr lang="en-US" dirty="0" smtClean="0"/>
              <a:t>Buffett’s</a:t>
            </a:r>
            <a:r>
              <a:rPr lang="en-US" b="1" dirty="0"/>
              <a:t> </a:t>
            </a:r>
            <a:r>
              <a:rPr lang="en-US" dirty="0"/>
              <a:t>Berkshire Hathaway, made an extra $29 billion in 2017 </a:t>
            </a:r>
            <a:endParaRPr lang="en-US" dirty="0" smtClean="0"/>
          </a:p>
          <a:p>
            <a:pPr fontAlgn="auto"/>
            <a:r>
              <a:rPr lang="en-US" dirty="0" smtClean="0"/>
              <a:t>Of </a:t>
            </a:r>
            <a:r>
              <a:rPr lang="en-US" dirty="0"/>
              <a:t>the $65 billion the company </a:t>
            </a:r>
            <a:r>
              <a:rPr lang="en-US" dirty="0" smtClean="0"/>
              <a:t>made, </a:t>
            </a:r>
            <a:r>
              <a:rPr lang="en-US" dirty="0"/>
              <a:t>$36 billion was from its operations. The rest was thanks to the GOP tax cut, </a:t>
            </a:r>
            <a:r>
              <a:rPr lang="en-US" dirty="0" smtClean="0"/>
              <a:t>which </a:t>
            </a:r>
            <a:r>
              <a:rPr lang="en-US" dirty="0"/>
              <a:t>dropped the corporate income tax rate to 21 percent from 35 percent</a:t>
            </a:r>
            <a:r>
              <a:rPr lang="en-US" dirty="0" smtClean="0"/>
              <a:t>.</a:t>
            </a:r>
          </a:p>
          <a:p>
            <a:pPr fontAlgn="auto"/>
            <a:r>
              <a:rPr lang="en-US" dirty="0">
                <a:hlinkClick r:id="rId2"/>
              </a:rPr>
              <a:t>https://</a:t>
            </a:r>
            <a:r>
              <a:rPr lang="en-US" dirty="0" smtClean="0">
                <a:hlinkClick r:id="rId2"/>
              </a:rPr>
              <a:t>www.vox.com/policy-and-politics/2018/2/24/17048378/warren-buffett-berkshire-hathaway-tax-cuts</a:t>
            </a:r>
            <a:endParaRPr lang="en-US" dirty="0" smtClean="0"/>
          </a:p>
          <a:p>
            <a:pPr marL="0" indent="0" fontAlgn="auto">
              <a:buNone/>
            </a:pPr>
            <a:endParaRPr lang="en-US" dirty="0"/>
          </a:p>
          <a:p>
            <a:endParaRPr lang="en-US" dirty="0"/>
          </a:p>
        </p:txBody>
      </p:sp>
    </p:spTree>
    <p:extLst>
      <p:ext uri="{BB962C8B-B14F-4D97-AF65-F5344CB8AC3E}">
        <p14:creationId xmlns:p14="http://schemas.microsoft.com/office/powerpoint/2010/main" val="17906686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Transferrable Tax Credits</a:t>
            </a:r>
          </a:p>
        </p:txBody>
      </p:sp>
      <p:sp>
        <p:nvSpPr>
          <p:cNvPr id="3" name="Content Placeholder 2"/>
          <p:cNvSpPr>
            <a:spLocks noGrp="1"/>
          </p:cNvSpPr>
          <p:nvPr>
            <p:ph idx="1"/>
          </p:nvPr>
        </p:nvSpPr>
        <p:spPr/>
        <p:txBody>
          <a:bodyPr/>
          <a:lstStyle/>
          <a:p>
            <a:pPr>
              <a:defRPr/>
            </a:pPr>
            <a:r>
              <a:rPr lang="en-US" dirty="0"/>
              <a:t>Tax credits that can be transferred to other individuals</a:t>
            </a:r>
          </a:p>
          <a:p>
            <a:pPr>
              <a:defRPr/>
            </a:pPr>
            <a:r>
              <a:rPr lang="en-US" dirty="0"/>
              <a:t>Transferable Tax Credits:</a:t>
            </a:r>
          </a:p>
          <a:p>
            <a:pPr lvl="1">
              <a:defRPr/>
            </a:pPr>
            <a:r>
              <a:rPr lang="en-US" dirty="0"/>
              <a:t>Tuition amount (with annual limit)</a:t>
            </a:r>
          </a:p>
          <a:p>
            <a:pPr lvl="1">
              <a:defRPr/>
            </a:pPr>
            <a:r>
              <a:rPr lang="en-US" dirty="0"/>
              <a:t>Pension income amount (to spouse only)</a:t>
            </a:r>
          </a:p>
          <a:p>
            <a:pPr lvl="1">
              <a:defRPr/>
            </a:pPr>
            <a:r>
              <a:rPr lang="en-US" dirty="0"/>
              <a:t>Age amount (to spouse only)</a:t>
            </a:r>
          </a:p>
          <a:p>
            <a:pPr lvl="1">
              <a:defRPr/>
            </a:pPr>
            <a:r>
              <a:rPr lang="en-US" dirty="0"/>
              <a:t>Disability amount</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Credits Eligible for Carry Forward</a:t>
            </a:r>
          </a:p>
        </p:txBody>
      </p:sp>
      <p:sp>
        <p:nvSpPr>
          <p:cNvPr id="3" name="Content Placeholder 2"/>
          <p:cNvSpPr>
            <a:spLocks noGrp="1"/>
          </p:cNvSpPr>
          <p:nvPr>
            <p:ph idx="1"/>
          </p:nvPr>
        </p:nvSpPr>
        <p:spPr>
          <a:xfrm>
            <a:off x="457200" y="1600200"/>
            <a:ext cx="7543800" cy="4525963"/>
          </a:xfrm>
        </p:spPr>
        <p:txBody>
          <a:bodyPr/>
          <a:lstStyle/>
          <a:p>
            <a:pPr>
              <a:defRPr/>
            </a:pPr>
            <a:r>
              <a:rPr lang="en-US" dirty="0"/>
              <a:t>Tax credits that may be carried forward </a:t>
            </a:r>
          </a:p>
          <a:p>
            <a:pPr>
              <a:defRPr/>
            </a:pPr>
            <a:r>
              <a:rPr lang="en-US" dirty="0"/>
              <a:t>Tax credits eligible for carry forward:</a:t>
            </a:r>
          </a:p>
          <a:p>
            <a:pPr lvl="1">
              <a:defRPr/>
            </a:pPr>
            <a:r>
              <a:rPr lang="en-US" dirty="0"/>
              <a:t>Medical expenses amount</a:t>
            </a:r>
          </a:p>
          <a:p>
            <a:pPr lvl="1">
              <a:defRPr/>
            </a:pPr>
            <a:r>
              <a:rPr lang="en-US" dirty="0"/>
              <a:t>Tuition amount</a:t>
            </a:r>
          </a:p>
          <a:p>
            <a:pPr lvl="1">
              <a:defRPr/>
            </a:pPr>
            <a:r>
              <a:rPr lang="en-US" dirty="0"/>
              <a:t>Former tuition, education and textbook amounts (pre-2017)</a:t>
            </a:r>
          </a:p>
          <a:p>
            <a:pPr lvl="1">
              <a:defRPr/>
            </a:pPr>
            <a:r>
              <a:rPr lang="en-US" dirty="0"/>
              <a:t>Charitable contribution amount</a:t>
            </a:r>
          </a:p>
        </p:txBody>
      </p:sp>
    </p:spTree>
    <p:extLst>
      <p:ext uri="{BB962C8B-B14F-4D97-AF65-F5344CB8AC3E}">
        <p14:creationId xmlns:p14="http://schemas.microsoft.com/office/powerpoint/2010/main" val="73084531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851428"/>
          </a:xfrm>
        </p:spPr>
        <p:txBody>
          <a:bodyPr/>
          <a:lstStyle/>
          <a:p>
            <a:r>
              <a:rPr lang="en-US" dirty="0"/>
              <a:t>Example: Transferrable Tax Credits</a:t>
            </a:r>
          </a:p>
        </p:txBody>
      </p:sp>
      <p:sp>
        <p:nvSpPr>
          <p:cNvPr id="3" name="Content Placeholder 2"/>
          <p:cNvSpPr>
            <a:spLocks noGrp="1"/>
          </p:cNvSpPr>
          <p:nvPr>
            <p:ph idx="1"/>
          </p:nvPr>
        </p:nvSpPr>
        <p:spPr>
          <a:xfrm>
            <a:off x="457200" y="1363640"/>
            <a:ext cx="8305800" cy="4830763"/>
          </a:xfrm>
        </p:spPr>
        <p:txBody>
          <a:bodyPr/>
          <a:lstStyle/>
          <a:p>
            <a:pPr marL="0" indent="0">
              <a:buNone/>
            </a:pPr>
            <a:r>
              <a:rPr lang="en-US" sz="2400" dirty="0" smtClean="0"/>
              <a:t>John Morris has $3200 in taxes payable for the most recent year. As a student, he is eligible for a number of tax credits, including the basic personal amount, CPP/QPP contributions, EI premiums, and the tuition amount. By using his non-refundable tax credits, John is able to reduce his taxes payable to zero. However, he is not able to use $1500 of the tuition amount that he has available to him. John has two options: he can carry forward the $1500 and apply it against his taxes payable in subsequent years or he can transfer this credit to an eligible transferee, who can then use it to reduce his or her taxable income. Note that because the tax credit was non-refundable, John cannot simply collect the $1500 directly from the CRA.</a:t>
            </a:r>
            <a:endParaRPr lang="en-US" sz="2400"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05800" cy="1097280"/>
          </a:xfrm>
        </p:spPr>
        <p:txBody>
          <a:bodyPr/>
          <a:lstStyle/>
          <a:p>
            <a:r>
              <a:rPr lang="en-US" altLang="en-US" dirty="0"/>
              <a:t>Step 5: Calculate Net Provincial Tax Payable</a:t>
            </a:r>
            <a:endParaRPr lang="en-US" dirty="0"/>
          </a:p>
        </p:txBody>
      </p:sp>
      <p:sp>
        <p:nvSpPr>
          <p:cNvPr id="3" name="Content Placeholder 2"/>
          <p:cNvSpPr>
            <a:spLocks noGrp="1"/>
          </p:cNvSpPr>
          <p:nvPr>
            <p:ph idx="1"/>
          </p:nvPr>
        </p:nvSpPr>
        <p:spPr/>
        <p:txBody>
          <a:bodyPr/>
          <a:lstStyle/>
          <a:p>
            <a:pPr>
              <a:defRPr/>
            </a:pPr>
            <a:r>
              <a:rPr lang="en-US" dirty="0"/>
              <a:t>Provinces calculate their marginal tax rates as a percentage of (federal) net income, referred to as the TONI (tax on net income) system</a:t>
            </a:r>
          </a:p>
          <a:p>
            <a:pPr>
              <a:defRPr/>
            </a:pPr>
            <a:r>
              <a:rPr lang="en-US" dirty="0"/>
              <a:t>Exhibit 4.6 displays the provincial personal income tax brackets and combined rates</a:t>
            </a:r>
          </a:p>
          <a:p>
            <a:pPr>
              <a:defRPr/>
            </a:pPr>
            <a:r>
              <a:rPr lang="en-US" dirty="0"/>
              <a:t>Form 428 is used to determine net provincial tax payable</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6: Calculate Total Tax Payable</a:t>
            </a:r>
          </a:p>
        </p:txBody>
      </p:sp>
      <p:sp>
        <p:nvSpPr>
          <p:cNvPr id="3" name="Content Placeholder 2"/>
          <p:cNvSpPr>
            <a:spLocks noGrp="1"/>
          </p:cNvSpPr>
          <p:nvPr>
            <p:ph idx="1"/>
          </p:nvPr>
        </p:nvSpPr>
        <p:spPr/>
        <p:txBody>
          <a:bodyPr/>
          <a:lstStyle/>
          <a:p>
            <a:pPr algn="ctr">
              <a:buNone/>
              <a:defRPr/>
            </a:pPr>
            <a:r>
              <a:rPr lang="en-US" dirty="0"/>
              <a:t>Total tax payable</a:t>
            </a:r>
          </a:p>
          <a:p>
            <a:pPr algn="ctr">
              <a:buNone/>
              <a:defRPr/>
            </a:pPr>
            <a:r>
              <a:rPr lang="en-US" dirty="0"/>
              <a:t>=</a:t>
            </a:r>
          </a:p>
          <a:p>
            <a:pPr algn="ctr">
              <a:buNone/>
              <a:defRPr/>
            </a:pPr>
            <a:r>
              <a:rPr lang="en-US" dirty="0"/>
              <a:t>	Net federal tax</a:t>
            </a:r>
          </a:p>
          <a:p>
            <a:pPr algn="ctr">
              <a:buNone/>
              <a:defRPr/>
            </a:pPr>
            <a:r>
              <a:rPr lang="en-US" dirty="0"/>
              <a:t>+</a:t>
            </a:r>
          </a:p>
          <a:p>
            <a:pPr algn="ctr">
              <a:buNone/>
              <a:defRPr/>
            </a:pPr>
            <a:r>
              <a:rPr lang="en-US" dirty="0"/>
              <a:t>	Amount for provincial/territorial tax</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Step 7: Determine Total Tax Already Paid</a:t>
            </a:r>
            <a:endParaRPr lang="en-US" dirty="0"/>
          </a:p>
        </p:txBody>
      </p:sp>
      <p:sp>
        <p:nvSpPr>
          <p:cNvPr id="3" name="Content Placeholder 2"/>
          <p:cNvSpPr>
            <a:spLocks noGrp="1"/>
          </p:cNvSpPr>
          <p:nvPr>
            <p:ph idx="1"/>
          </p:nvPr>
        </p:nvSpPr>
        <p:spPr/>
        <p:txBody>
          <a:bodyPr/>
          <a:lstStyle/>
          <a:p>
            <a:pPr>
              <a:defRPr/>
            </a:pPr>
            <a:r>
              <a:rPr lang="en-US" dirty="0"/>
              <a:t>For employees that do not own any income-generating investment assets and who are employed by the same company throughout the year, total tax already paid can be determined by looking at Box 22 of their T4 slip</a:t>
            </a:r>
          </a:p>
          <a:p>
            <a:pPr>
              <a:defRPr/>
            </a:pPr>
            <a:r>
              <a:rPr lang="en-US" dirty="0"/>
              <a:t>For self-employed, look at quarterly </a:t>
            </a:r>
            <a:r>
              <a:rPr lang="en-US" dirty="0" err="1"/>
              <a:t>instalments</a:t>
            </a:r>
            <a:r>
              <a:rPr lang="en-US" dirty="0"/>
              <a:t> paid</a:t>
            </a:r>
          </a:p>
          <a:p>
            <a:pPr>
              <a:defRPr/>
            </a:pPr>
            <a:r>
              <a:rPr lang="en-US" dirty="0"/>
              <a:t>Also look at investment income withholding</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8: Refund or Balance Owing</a:t>
            </a:r>
          </a:p>
        </p:txBody>
      </p:sp>
      <p:sp>
        <p:nvSpPr>
          <p:cNvPr id="3" name="Content Placeholder 2"/>
          <p:cNvSpPr>
            <a:spLocks noGrp="1"/>
          </p:cNvSpPr>
          <p:nvPr>
            <p:ph idx="1"/>
          </p:nvPr>
        </p:nvSpPr>
        <p:spPr/>
        <p:txBody>
          <a:bodyPr/>
          <a:lstStyle/>
          <a:p>
            <a:pPr>
              <a:defRPr/>
            </a:pPr>
            <a:r>
              <a:rPr lang="en-US" dirty="0"/>
              <a:t>Tax refund: amount of total tax payable is </a:t>
            </a:r>
            <a:r>
              <a:rPr lang="en-US" i="1" dirty="0"/>
              <a:t>less than </a:t>
            </a:r>
            <a:r>
              <a:rPr lang="en-US" dirty="0"/>
              <a:t>the amount of total tax already paid</a:t>
            </a:r>
          </a:p>
          <a:p>
            <a:pPr>
              <a:defRPr/>
            </a:pPr>
            <a:r>
              <a:rPr lang="en-US" dirty="0"/>
              <a:t>Tax owing: amount of total tax payable is </a:t>
            </a:r>
            <a:r>
              <a:rPr lang="en-US" i="1" dirty="0"/>
              <a:t>greater than </a:t>
            </a:r>
            <a:r>
              <a:rPr lang="en-US" dirty="0"/>
              <a:t>the amount of total tax already paid</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Ethics: Reducing Your Taxes</a:t>
            </a:r>
          </a:p>
        </p:txBody>
      </p:sp>
      <p:sp>
        <p:nvSpPr>
          <p:cNvPr id="3" name="Content Placeholder 2"/>
          <p:cNvSpPr>
            <a:spLocks noGrp="1"/>
          </p:cNvSpPr>
          <p:nvPr>
            <p:ph idx="1"/>
          </p:nvPr>
        </p:nvSpPr>
        <p:spPr/>
        <p:txBody>
          <a:bodyPr/>
          <a:lstStyle/>
          <a:p>
            <a:r>
              <a:rPr lang="en-US" dirty="0">
                <a:ea typeface="ＭＳ Ｐゴシック" pitchFamily="34" charset="-128"/>
              </a:rPr>
              <a:t>Tax planning: activities and transactions that reduce or eliminate tax</a:t>
            </a:r>
          </a:p>
          <a:p>
            <a:r>
              <a:rPr lang="en-US" dirty="0">
                <a:ea typeface="ＭＳ Ｐゴシック" pitchFamily="34" charset="-128"/>
              </a:rPr>
              <a:t>Tax avoidance: legally applying tax law to reduce or eliminate taxes payable in ways that the CRA considers potentially abusive of the spirit of the </a:t>
            </a:r>
            <a:r>
              <a:rPr lang="en-US" i="1" dirty="0">
                <a:ea typeface="ＭＳ Ｐゴシック" pitchFamily="34" charset="-128"/>
              </a:rPr>
              <a:t>Income Tax Act</a:t>
            </a:r>
          </a:p>
          <a:p>
            <a:r>
              <a:rPr lang="en-US" dirty="0">
                <a:ea typeface="ＭＳ Ｐゴシック" pitchFamily="34" charset="-128"/>
              </a:rPr>
              <a:t>Tax evasion: when taxpayers attempt to deceive the CRA by knowingly reporting less tax payable than what the law obligates them to pay</a:t>
            </a:r>
            <a:endParaRPr lang="en-US"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Planning Strategies</a:t>
            </a:r>
          </a:p>
        </p:txBody>
      </p:sp>
      <p:sp>
        <p:nvSpPr>
          <p:cNvPr id="3" name="Content Placeholder 2"/>
          <p:cNvSpPr>
            <a:spLocks noGrp="1"/>
          </p:cNvSpPr>
          <p:nvPr>
            <p:ph idx="1"/>
          </p:nvPr>
        </p:nvSpPr>
        <p:spPr>
          <a:xfrm>
            <a:off x="457200" y="1600200"/>
            <a:ext cx="8229600" cy="4648200"/>
          </a:xfrm>
        </p:spPr>
        <p:txBody>
          <a:bodyPr/>
          <a:lstStyle/>
          <a:p>
            <a:pPr>
              <a:lnSpc>
                <a:spcPct val="90000"/>
              </a:lnSpc>
              <a:spcBef>
                <a:spcPts val="1200"/>
              </a:spcBef>
            </a:pPr>
            <a:r>
              <a:rPr lang="en-US" dirty="0"/>
              <a:t>At filing time, ensure all deductions and credits are included</a:t>
            </a:r>
          </a:p>
          <a:p>
            <a:pPr>
              <a:lnSpc>
                <a:spcPct val="90000"/>
              </a:lnSpc>
              <a:spcBef>
                <a:spcPts val="1200"/>
              </a:spcBef>
            </a:pPr>
            <a:r>
              <a:rPr lang="en-US" dirty="0"/>
              <a:t>Tax plan in advance:</a:t>
            </a:r>
          </a:p>
          <a:p>
            <a:pPr lvl="1">
              <a:lnSpc>
                <a:spcPct val="90000"/>
              </a:lnSpc>
            </a:pPr>
            <a:r>
              <a:rPr lang="en-US" dirty="0"/>
              <a:t>What deductions and/or credits are available?</a:t>
            </a:r>
          </a:p>
          <a:p>
            <a:pPr lvl="1">
              <a:lnSpc>
                <a:spcPct val="90000"/>
              </a:lnSpc>
            </a:pPr>
            <a:r>
              <a:rPr lang="en-US" dirty="0"/>
              <a:t>What type of income will minimize tax payable?</a:t>
            </a:r>
          </a:p>
          <a:p>
            <a:pPr lvl="1">
              <a:lnSpc>
                <a:spcPct val="90000"/>
              </a:lnSpc>
            </a:pPr>
            <a:r>
              <a:rPr lang="en-US" dirty="0"/>
              <a:t>What records should you keep?</a:t>
            </a:r>
          </a:p>
          <a:p>
            <a:pPr>
              <a:lnSpc>
                <a:spcPct val="90000"/>
              </a:lnSpc>
              <a:spcBef>
                <a:spcPts val="1200"/>
              </a:spcBef>
            </a:pPr>
            <a:r>
              <a:rPr lang="en-US" dirty="0"/>
              <a:t>Strategies:</a:t>
            </a:r>
          </a:p>
          <a:p>
            <a:pPr lvl="1">
              <a:lnSpc>
                <a:spcPct val="90000"/>
              </a:lnSpc>
            </a:pPr>
            <a:r>
              <a:rPr lang="en-US" dirty="0"/>
              <a:t>Dividend and capital gain income</a:t>
            </a:r>
          </a:p>
          <a:p>
            <a:pPr lvl="1">
              <a:lnSpc>
                <a:spcPct val="90000"/>
              </a:lnSpc>
            </a:pPr>
            <a:r>
              <a:rPr lang="en-US" dirty="0"/>
              <a:t>Registered accounts for tax-free income</a:t>
            </a:r>
          </a:p>
          <a:p>
            <a:pPr lvl="1">
              <a:lnSpc>
                <a:spcPct val="90000"/>
              </a:lnSpc>
            </a:pPr>
            <a:r>
              <a:rPr lang="en-US" dirty="0"/>
              <a:t>Maximize RRSP contributions</a:t>
            </a:r>
          </a:p>
          <a:p>
            <a:pPr lvl="1">
              <a:lnSpc>
                <a:spcPct val="90000"/>
              </a:lnSpc>
            </a:pPr>
            <a:r>
              <a:rPr lang="en-US" dirty="0"/>
              <a:t>Use tax credits</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Income</a:t>
            </a:r>
          </a:p>
        </p:txBody>
      </p:sp>
      <p:sp>
        <p:nvSpPr>
          <p:cNvPr id="3" name="Content Placeholder 2"/>
          <p:cNvSpPr>
            <a:spLocks noGrp="1"/>
          </p:cNvSpPr>
          <p:nvPr>
            <p:ph idx="1"/>
          </p:nvPr>
        </p:nvSpPr>
        <p:spPr/>
        <p:txBody>
          <a:bodyPr/>
          <a:lstStyle/>
          <a:p>
            <a:pPr>
              <a:buFont typeface="Arial" charset="0"/>
              <a:buChar char="•"/>
              <a:defRPr/>
            </a:pPr>
            <a:r>
              <a:rPr lang="en-US" dirty="0"/>
              <a:t>Interest income is earned on investments such as savings accounts, term deposits, GICs, and CSBs</a:t>
            </a:r>
          </a:p>
          <a:p>
            <a:pPr>
              <a:buFont typeface="Arial" charset="0"/>
              <a:buChar char="•"/>
              <a:defRPr/>
            </a:pPr>
            <a:r>
              <a:rPr lang="en-US" dirty="0"/>
              <a:t>Dividends are classified as eligible or non-eligible and tax payable on eligible dividend income is reduced through an enhanced dividend gross-up and dividend tax credit</a:t>
            </a:r>
          </a:p>
          <a:p>
            <a:pPr>
              <a:buFont typeface="Arial" charset="0"/>
              <a:buChar char="•"/>
              <a:defRPr/>
            </a:pPr>
            <a:r>
              <a:rPr lang="en-US" dirty="0"/>
              <a:t>Only 50 percent of capital gain is taxable</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 to save tax</a:t>
            </a:r>
            <a:endParaRPr lang="en-US" dirty="0"/>
          </a:p>
        </p:txBody>
      </p:sp>
      <p:sp>
        <p:nvSpPr>
          <p:cNvPr id="3" name="Content Placeholder 2"/>
          <p:cNvSpPr>
            <a:spLocks noGrp="1"/>
          </p:cNvSpPr>
          <p:nvPr>
            <p:ph idx="1"/>
          </p:nvPr>
        </p:nvSpPr>
        <p:spPr/>
        <p:txBody>
          <a:bodyPr/>
          <a:lstStyle/>
          <a:p>
            <a:r>
              <a:rPr lang="en-US" dirty="0"/>
              <a:t>Warren Buffett likes to buy high dividend paying companies and turn them into private companies. Then he stops distributing dividends from  these companies. In that way, he doesn’t have to pay tax on dividends. How much is the difference with and without dividend tax?</a:t>
            </a:r>
          </a:p>
          <a:p>
            <a:r>
              <a:rPr lang="en-US" dirty="0"/>
              <a:t> </a:t>
            </a:r>
          </a:p>
          <a:p>
            <a:endParaRPr lang="en-US" dirty="0"/>
          </a:p>
        </p:txBody>
      </p:sp>
    </p:spTree>
    <p:extLst>
      <p:ext uri="{BB962C8B-B14F-4D97-AF65-F5344CB8AC3E}">
        <p14:creationId xmlns:p14="http://schemas.microsoft.com/office/powerpoint/2010/main" val="411696856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Enhanced Dividend Tax </a:t>
            </a:r>
            <a:r>
              <a:rPr lang="en-US" dirty="0" smtClean="0"/>
              <a:t>Credit </a:t>
            </a:r>
            <a:r>
              <a:rPr lang="en-US" sz="2000" b="0" dirty="0"/>
              <a:t>(1 of 2)</a:t>
            </a:r>
            <a:endParaRPr lang="en-US" dirty="0"/>
          </a:p>
        </p:txBody>
      </p:sp>
      <p:sp>
        <p:nvSpPr>
          <p:cNvPr id="3" name="Content Placeholder 2"/>
          <p:cNvSpPr>
            <a:spLocks noGrp="1"/>
          </p:cNvSpPr>
          <p:nvPr>
            <p:ph idx="1"/>
          </p:nvPr>
        </p:nvSpPr>
        <p:spPr>
          <a:xfrm>
            <a:off x="457200" y="1568076"/>
            <a:ext cx="8229600" cy="750050"/>
          </a:xfrm>
        </p:spPr>
        <p:txBody>
          <a:bodyPr/>
          <a:lstStyle/>
          <a:p>
            <a:pPr marL="0" indent="0">
              <a:buNone/>
            </a:pPr>
            <a:r>
              <a:rPr lang="en-US" sz="2400" b="1" dirty="0" smtClean="0"/>
              <a:t>Exhibit 4.7</a:t>
            </a:r>
            <a:r>
              <a:rPr lang="en-US" sz="2400" dirty="0" smtClean="0"/>
              <a:t> </a:t>
            </a:r>
            <a:r>
              <a:rPr lang="en-US" sz="2400" dirty="0"/>
              <a:t>2017 Enhanced Dividend Tax Credit Rates as a Percentage of Actual Dividends</a:t>
            </a:r>
          </a:p>
        </p:txBody>
      </p:sp>
      <p:graphicFrame>
        <p:nvGraphicFramePr>
          <p:cNvPr id="5" name="Table 4"/>
          <p:cNvGraphicFramePr>
            <a:graphicFrameLocks noGrp="1"/>
          </p:cNvGraphicFramePr>
          <p:nvPr>
            <p:extLst>
              <p:ext uri="{D42A27DB-BD31-4B8C-83A1-F6EECF244321}">
                <p14:modId xmlns:p14="http://schemas.microsoft.com/office/powerpoint/2010/main" val="1327390519"/>
              </p:ext>
            </p:extLst>
          </p:nvPr>
        </p:nvGraphicFramePr>
        <p:xfrm>
          <a:off x="484496" y="2522601"/>
          <a:ext cx="8001000" cy="3662172"/>
        </p:xfrm>
        <a:graphic>
          <a:graphicData uri="http://schemas.openxmlformats.org/drawingml/2006/table">
            <a:tbl>
              <a:tblPr firstRow="1">
                <a:tableStyleId>{3B4B98B0-60AC-42C2-AFA5-B58CD77FA1E5}</a:tableStyleId>
              </a:tblPr>
              <a:tblGrid>
                <a:gridCol w="48006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dirty="0"/>
                        <a:t>Province/Territory </a:t>
                      </a:r>
                    </a:p>
                  </a:txBody>
                  <a:tcPr/>
                </a:tc>
                <a:tc>
                  <a:txBody>
                    <a:bodyPr/>
                    <a:lstStyle/>
                    <a:p>
                      <a:pPr marL="0" marR="0" algn="ctr">
                        <a:lnSpc>
                          <a:spcPct val="115000"/>
                        </a:lnSpc>
                        <a:spcBef>
                          <a:spcPts val="0"/>
                        </a:spcBef>
                        <a:spcAft>
                          <a:spcPts val="0"/>
                        </a:spcAft>
                      </a:pPr>
                      <a:r>
                        <a:rPr lang="en-US" dirty="0"/>
                        <a:t>Rate (%)</a:t>
                      </a: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dirty="0"/>
                        <a:t>Nunavut </a:t>
                      </a:r>
                    </a:p>
                  </a:txBody>
                  <a:tcPr/>
                </a:tc>
                <a:tc>
                  <a:txBody>
                    <a:bodyPr/>
                    <a:lstStyle/>
                    <a:p>
                      <a:pPr marL="0" marR="0" algn="r">
                        <a:lnSpc>
                          <a:spcPct val="115000"/>
                        </a:lnSpc>
                        <a:spcBef>
                          <a:spcPts val="0"/>
                        </a:spcBef>
                        <a:spcAft>
                          <a:spcPts val="0"/>
                        </a:spcAft>
                      </a:pPr>
                      <a:r>
                        <a:rPr lang="en-US" dirty="0"/>
                        <a:t>7.60</a:t>
                      </a:r>
                    </a:p>
                  </a:txBody>
                  <a:tcPr marR="137160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dirty="0"/>
                        <a:t>Northwest Territories </a:t>
                      </a:r>
                    </a:p>
                  </a:txBody>
                  <a:tcPr/>
                </a:tc>
                <a:tc>
                  <a:txBody>
                    <a:bodyPr/>
                    <a:lstStyle/>
                    <a:p>
                      <a:pPr marL="0" marR="0" algn="r">
                        <a:lnSpc>
                          <a:spcPct val="115000"/>
                        </a:lnSpc>
                        <a:spcBef>
                          <a:spcPts val="0"/>
                        </a:spcBef>
                        <a:spcAft>
                          <a:spcPts val="0"/>
                        </a:spcAft>
                      </a:pPr>
                      <a:r>
                        <a:rPr lang="en-US" dirty="0"/>
                        <a:t>15.87</a:t>
                      </a:r>
                    </a:p>
                  </a:txBody>
                  <a:tcPr marR="137160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dirty="0"/>
                        <a:t>Yukon </a:t>
                      </a:r>
                    </a:p>
                  </a:txBody>
                  <a:tcPr/>
                </a:tc>
                <a:tc>
                  <a:txBody>
                    <a:bodyPr/>
                    <a:lstStyle/>
                    <a:p>
                      <a:pPr marL="0" marR="0" algn="r">
                        <a:lnSpc>
                          <a:spcPct val="115000"/>
                        </a:lnSpc>
                        <a:spcBef>
                          <a:spcPts val="0"/>
                        </a:spcBef>
                        <a:spcAft>
                          <a:spcPts val="0"/>
                        </a:spcAft>
                      </a:pPr>
                      <a:r>
                        <a:rPr lang="en-US" dirty="0"/>
                        <a:t>20.70</a:t>
                      </a:r>
                    </a:p>
                  </a:txBody>
                  <a:tcPr marR="137160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dirty="0"/>
                        <a:t>British Columbia </a:t>
                      </a:r>
                    </a:p>
                  </a:txBody>
                  <a:tcPr/>
                </a:tc>
                <a:tc>
                  <a:txBody>
                    <a:bodyPr/>
                    <a:lstStyle/>
                    <a:p>
                      <a:pPr marL="0" marR="0" algn="r">
                        <a:lnSpc>
                          <a:spcPct val="115000"/>
                        </a:lnSpc>
                        <a:spcBef>
                          <a:spcPts val="0"/>
                        </a:spcBef>
                        <a:spcAft>
                          <a:spcPts val="0"/>
                        </a:spcAft>
                      </a:pPr>
                      <a:r>
                        <a:rPr lang="en-US" dirty="0"/>
                        <a:t>13.80</a:t>
                      </a:r>
                    </a:p>
                  </a:txBody>
                  <a:tcPr marR="137160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dirty="0"/>
                        <a:t>Alberta </a:t>
                      </a:r>
                    </a:p>
                  </a:txBody>
                  <a:tcPr/>
                </a:tc>
                <a:tc>
                  <a:txBody>
                    <a:bodyPr/>
                    <a:lstStyle/>
                    <a:p>
                      <a:pPr marL="0" marR="0" algn="r">
                        <a:lnSpc>
                          <a:spcPct val="115000"/>
                        </a:lnSpc>
                        <a:spcBef>
                          <a:spcPts val="0"/>
                        </a:spcBef>
                        <a:spcAft>
                          <a:spcPts val="0"/>
                        </a:spcAft>
                      </a:pPr>
                      <a:r>
                        <a:rPr lang="en-US" dirty="0"/>
                        <a:t>13.80</a:t>
                      </a:r>
                    </a:p>
                  </a:txBody>
                  <a:tcPr marR="1371600"/>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dirty="0"/>
                        <a:t>Saskatchewan </a:t>
                      </a:r>
                    </a:p>
                  </a:txBody>
                  <a:tcPr/>
                </a:tc>
                <a:tc>
                  <a:txBody>
                    <a:bodyPr/>
                    <a:lstStyle/>
                    <a:p>
                      <a:pPr marL="0" marR="0" algn="r">
                        <a:lnSpc>
                          <a:spcPct val="115000"/>
                        </a:lnSpc>
                        <a:spcBef>
                          <a:spcPts val="0"/>
                        </a:spcBef>
                        <a:spcAft>
                          <a:spcPts val="0"/>
                        </a:spcAft>
                      </a:pPr>
                      <a:r>
                        <a:rPr lang="en-US" dirty="0"/>
                        <a:t>15.18</a:t>
                      </a:r>
                    </a:p>
                  </a:txBody>
                  <a:tcPr marR="1371600"/>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dirty="0"/>
                        <a:t>Manitoba </a:t>
                      </a:r>
                    </a:p>
                  </a:txBody>
                  <a:tcPr/>
                </a:tc>
                <a:tc>
                  <a:txBody>
                    <a:bodyPr/>
                    <a:lstStyle/>
                    <a:p>
                      <a:pPr marL="0" marR="0" algn="r">
                        <a:lnSpc>
                          <a:spcPct val="115000"/>
                        </a:lnSpc>
                        <a:spcBef>
                          <a:spcPts val="0"/>
                        </a:spcBef>
                        <a:spcAft>
                          <a:spcPts val="0"/>
                        </a:spcAft>
                      </a:pPr>
                      <a:r>
                        <a:rPr lang="en-US" dirty="0"/>
                        <a:t>11.04</a:t>
                      </a:r>
                    </a:p>
                  </a:txBody>
                  <a:tcPr marR="1371600"/>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dirty="0"/>
                        <a:t>Ontario </a:t>
                      </a:r>
                    </a:p>
                  </a:txBody>
                  <a:tcPr/>
                </a:tc>
                <a:tc>
                  <a:txBody>
                    <a:bodyPr/>
                    <a:lstStyle/>
                    <a:p>
                      <a:pPr marL="0" marR="0" algn="r">
                        <a:lnSpc>
                          <a:spcPct val="115000"/>
                        </a:lnSpc>
                        <a:spcBef>
                          <a:spcPts val="0"/>
                        </a:spcBef>
                        <a:spcAft>
                          <a:spcPts val="0"/>
                        </a:spcAft>
                      </a:pPr>
                      <a:r>
                        <a:rPr lang="en-US" dirty="0"/>
                        <a:t>13.80</a:t>
                      </a:r>
                    </a:p>
                  </a:txBody>
                  <a:tcPr marR="137160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1768"/>
            <a:ext cx="8229600" cy="1097280"/>
          </a:xfrm>
        </p:spPr>
        <p:txBody>
          <a:bodyPr/>
          <a:lstStyle/>
          <a:p>
            <a:r>
              <a:rPr lang="en-US" dirty="0"/>
              <a:t>Enhanced Dividend Tax </a:t>
            </a:r>
            <a:r>
              <a:rPr lang="en-US" dirty="0" smtClean="0"/>
              <a:t>Credit </a:t>
            </a:r>
            <a:r>
              <a:rPr lang="en-US" sz="2000" b="0" dirty="0" smtClean="0"/>
              <a:t>(2 </a:t>
            </a:r>
            <a:r>
              <a:rPr lang="en-US" sz="2000" b="0" dirty="0"/>
              <a:t>of 2)</a:t>
            </a:r>
            <a:endParaRPr lang="en-US" dirty="0"/>
          </a:p>
        </p:txBody>
      </p:sp>
      <p:sp>
        <p:nvSpPr>
          <p:cNvPr id="3" name="Content Placeholder 2"/>
          <p:cNvSpPr>
            <a:spLocks noGrp="1"/>
          </p:cNvSpPr>
          <p:nvPr>
            <p:ph idx="1"/>
          </p:nvPr>
        </p:nvSpPr>
        <p:spPr>
          <a:xfrm>
            <a:off x="457200" y="1581151"/>
            <a:ext cx="8229600" cy="380999"/>
          </a:xfrm>
        </p:spPr>
        <p:txBody>
          <a:bodyPr/>
          <a:lstStyle/>
          <a:p>
            <a:pPr marL="0" indent="0">
              <a:buNone/>
            </a:pPr>
            <a:r>
              <a:rPr lang="en-US" sz="2400" b="1" dirty="0" smtClean="0"/>
              <a:t>Exhibit 4.7 </a:t>
            </a:r>
            <a:r>
              <a:rPr lang="en-US" sz="2400" i="1" dirty="0" smtClean="0"/>
              <a:t>Continued</a:t>
            </a:r>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2130037616"/>
              </p:ext>
            </p:extLst>
          </p:nvPr>
        </p:nvGraphicFramePr>
        <p:xfrm>
          <a:off x="470848" y="2112264"/>
          <a:ext cx="8077200" cy="2231136"/>
        </p:xfrm>
        <a:graphic>
          <a:graphicData uri="http://schemas.openxmlformats.org/drawingml/2006/table">
            <a:tbl>
              <a:tblPr firstRow="1">
                <a:tableStyleId>{3B4B98B0-60AC-42C2-AFA5-B58CD77FA1E5}</a:tableStyleId>
              </a:tblPr>
              <a:tblGrid>
                <a:gridCol w="47244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600" b="1" dirty="0">
                          <a:effectLst/>
                          <a:latin typeface="+mn-lt"/>
                          <a:ea typeface="Calibri"/>
                          <a:cs typeface="UniversLTStd-BoldCn"/>
                        </a:rPr>
                        <a:t>Province/Territory </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Rate (%)</a:t>
                      </a:r>
                      <a:endParaRPr lang="en-US" sz="16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Quebec </a:t>
                      </a:r>
                      <a:endParaRPr lang="en-US" sz="16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effectLst/>
                          <a:latin typeface="+mn-lt"/>
                          <a:ea typeface="Calibri"/>
                          <a:cs typeface="UniversLTStd-Cn"/>
                        </a:rPr>
                        <a:t>16.42</a:t>
                      </a:r>
                      <a:endParaRPr lang="en-US" sz="1600" dirty="0">
                        <a:effectLst/>
                        <a:latin typeface="+mn-lt"/>
                        <a:ea typeface="Calibri"/>
                        <a:cs typeface="Times New Roman"/>
                      </a:endParaRPr>
                    </a:p>
                  </a:txBody>
                  <a:tcPr marR="137160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New Brunswick </a:t>
                      </a:r>
                      <a:endParaRPr lang="en-US" sz="16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effectLst/>
                          <a:latin typeface="+mn-lt"/>
                          <a:ea typeface="Calibri"/>
                          <a:cs typeface="UniversLTStd-Cn"/>
                        </a:rPr>
                        <a:t>16.56</a:t>
                      </a:r>
                      <a:endParaRPr lang="en-US" sz="1600" dirty="0">
                        <a:effectLst/>
                        <a:latin typeface="+mn-lt"/>
                        <a:ea typeface="Calibri"/>
                        <a:cs typeface="Times New Roman"/>
                      </a:endParaRPr>
                    </a:p>
                  </a:txBody>
                  <a:tcPr marR="137160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Nova Scotia </a:t>
                      </a:r>
                      <a:endParaRPr lang="en-US" sz="16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effectLst/>
                          <a:latin typeface="+mn-lt"/>
                          <a:ea typeface="Calibri"/>
                          <a:cs typeface="UniversLTStd-Cn"/>
                        </a:rPr>
                        <a:t>12.21</a:t>
                      </a:r>
                      <a:endParaRPr lang="en-US" sz="1600" dirty="0">
                        <a:effectLst/>
                        <a:latin typeface="+mn-lt"/>
                        <a:ea typeface="Calibri"/>
                        <a:cs typeface="Times New Roman"/>
                      </a:endParaRPr>
                    </a:p>
                  </a:txBody>
                  <a:tcPr marR="137160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Prince Edward Island </a:t>
                      </a:r>
                      <a:endParaRPr lang="en-US" sz="16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effectLst/>
                          <a:latin typeface="+mn-lt"/>
                          <a:ea typeface="Calibri"/>
                          <a:cs typeface="UniversLTStd-Cn"/>
                        </a:rPr>
                        <a:t>14.49</a:t>
                      </a:r>
                      <a:endParaRPr lang="en-US" sz="1600" dirty="0">
                        <a:effectLst/>
                        <a:latin typeface="+mn-lt"/>
                        <a:ea typeface="Calibri"/>
                        <a:cs typeface="Times New Roman"/>
                      </a:endParaRPr>
                    </a:p>
                  </a:txBody>
                  <a:tcPr marR="137160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Newfoundland and Labrador </a:t>
                      </a:r>
                      <a:endParaRPr lang="en-US" sz="16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effectLst/>
                          <a:latin typeface="+mn-lt"/>
                          <a:ea typeface="Calibri"/>
                          <a:cs typeface="UniversLTStd-Cn"/>
                        </a:rPr>
                        <a:t>7.45</a:t>
                      </a:r>
                      <a:endParaRPr lang="en-US" sz="1600" dirty="0">
                        <a:effectLst/>
                        <a:latin typeface="+mn-lt"/>
                        <a:ea typeface="Calibri"/>
                        <a:cs typeface="Times New Roman"/>
                      </a:endParaRPr>
                    </a:p>
                  </a:txBody>
                  <a:tcPr marR="1371600"/>
                </a:tc>
                <a:extLst>
                  <a:ext uri="{0D108BD9-81ED-4DB2-BD59-A6C34878D82A}">
                    <a16:rowId xmlns:a16="http://schemas.microsoft.com/office/drawing/2014/main" val="10005"/>
                  </a:ext>
                </a:extLst>
              </a:tr>
            </a:tbl>
          </a:graphicData>
        </a:graphic>
      </p:graphicFrame>
      <p:sp>
        <p:nvSpPr>
          <p:cNvPr id="4" name="Content Placeholder 3"/>
          <p:cNvSpPr>
            <a:spLocks noGrp="1"/>
          </p:cNvSpPr>
          <p:nvPr>
            <p:ph idx="13"/>
          </p:nvPr>
        </p:nvSpPr>
        <p:spPr>
          <a:xfrm>
            <a:off x="443552" y="4495800"/>
            <a:ext cx="8153400" cy="609600"/>
          </a:xfrm>
        </p:spPr>
        <p:txBody>
          <a:bodyPr/>
          <a:lstStyle/>
          <a:p>
            <a:pPr marL="0" indent="0">
              <a:buNone/>
            </a:pPr>
            <a:r>
              <a:rPr lang="en-US" sz="1400" i="1" dirty="0"/>
              <a:t>Source: </a:t>
            </a:r>
            <a:r>
              <a:rPr lang="en-US" sz="1400" dirty="0"/>
              <a:t>2017 Provincial/Territorial Enhanced Dividend Tax credit Rates. </a:t>
            </a:r>
            <a:r>
              <a:rPr lang="en-US" sz="1400" dirty="0">
                <a:hlinkClick r:id="rId2"/>
              </a:rPr>
              <a:t>http://www.taxtips.ca/dtc/enhanceddtc/enhanceddtcrates.htm</a:t>
            </a:r>
            <a:r>
              <a:rPr lang="en-US" sz="1400" dirty="0"/>
              <a:t> (accessed January 29, 2017).</a:t>
            </a:r>
          </a:p>
        </p:txBody>
      </p:sp>
    </p:spTree>
    <p:extLst>
      <p:ext uri="{BB962C8B-B14F-4D97-AF65-F5344CB8AC3E}">
        <p14:creationId xmlns:p14="http://schemas.microsoft.com/office/powerpoint/2010/main" val="405075684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26852"/>
          </a:xfrm>
        </p:spPr>
        <p:txBody>
          <a:bodyPr/>
          <a:lstStyle/>
          <a:p>
            <a:r>
              <a:rPr lang="en-US" dirty="0"/>
              <a:t>Example</a:t>
            </a:r>
            <a:r>
              <a:rPr lang="en-US" dirty="0" smtClean="0"/>
              <a:t>: </a:t>
            </a:r>
            <a:r>
              <a:rPr lang="en-US" sz="2000" b="0" dirty="0"/>
              <a:t>(1 of 2)</a:t>
            </a:r>
            <a:endParaRPr lang="en-US" dirty="0"/>
          </a:p>
        </p:txBody>
      </p:sp>
      <p:sp>
        <p:nvSpPr>
          <p:cNvPr id="3" name="Content Placeholder 2"/>
          <p:cNvSpPr>
            <a:spLocks noGrp="1"/>
          </p:cNvSpPr>
          <p:nvPr>
            <p:ph idx="1"/>
          </p:nvPr>
        </p:nvSpPr>
        <p:spPr>
          <a:xfrm>
            <a:off x="457200" y="838200"/>
            <a:ext cx="8229600" cy="2514600"/>
          </a:xfrm>
        </p:spPr>
        <p:txBody>
          <a:bodyPr/>
          <a:lstStyle/>
          <a:p>
            <a:pPr marL="0" indent="0">
              <a:buNone/>
            </a:pPr>
            <a:r>
              <a:rPr lang="en-US" sz="1600" dirty="0"/>
              <a:t>Michelle </a:t>
            </a:r>
            <a:r>
              <a:rPr lang="en-US" sz="1600" dirty="0" err="1"/>
              <a:t>Orobia</a:t>
            </a:r>
            <a:r>
              <a:rPr lang="en-US" sz="1600" dirty="0"/>
              <a:t> is a financial planner in Saskatchewan. In order to help show her clients the difference in after-tax income generated by the three types of income, she builds the table below. The table shows the impact on tax payable of $1000 of interest income, eligible dividend income, and capital gain income. With respect to eligible dividends, the enhanced gross-up is 38 percent of the actual dividends paid; the federal and Saskatchewan enhanced dividend tax credits are 20.73 percent and 15.18 percent, respectively, of the actual dividends paid. Assume that Michelle has built the example for an individual who earns $85 000. According to Exhibit 4.6, the combined federal and provincial tax rate in Saskatchewan is 33.5 percent for an individual who earns $85 000. This is composed of 20.5 percent federal tax payable and 13 percent provincial tax payable.</a:t>
            </a:r>
          </a:p>
        </p:txBody>
      </p:sp>
      <p:graphicFrame>
        <p:nvGraphicFramePr>
          <p:cNvPr id="5" name="Table 4"/>
          <p:cNvGraphicFramePr>
            <a:graphicFrameLocks noGrp="1"/>
          </p:cNvGraphicFramePr>
          <p:nvPr>
            <p:extLst>
              <p:ext uri="{D42A27DB-BD31-4B8C-83A1-F6EECF244321}">
                <p14:modId xmlns:p14="http://schemas.microsoft.com/office/powerpoint/2010/main" val="624619411"/>
              </p:ext>
            </p:extLst>
          </p:nvPr>
        </p:nvGraphicFramePr>
        <p:xfrm>
          <a:off x="457200" y="3498048"/>
          <a:ext cx="8229600" cy="2542643"/>
        </p:xfrm>
        <a:graphic>
          <a:graphicData uri="http://schemas.openxmlformats.org/drawingml/2006/table">
            <a:tbl>
              <a:tblPr firstRow="1">
                <a:tableStyleId>{3B4B98B0-60AC-42C2-AFA5-B58CD77FA1E5}</a:tableStyleId>
              </a:tblPr>
              <a:tblGrid>
                <a:gridCol w="49530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tblGrid>
              <a:tr h="366557">
                <a:tc>
                  <a:txBody>
                    <a:bodyPr/>
                    <a:lstStyle/>
                    <a:p>
                      <a:pPr marL="0" marR="0" algn="l">
                        <a:lnSpc>
                          <a:spcPct val="115000"/>
                        </a:lnSpc>
                        <a:spcBef>
                          <a:spcPts val="0"/>
                        </a:spcBef>
                        <a:spcAft>
                          <a:spcPts val="0"/>
                        </a:spcAft>
                      </a:pPr>
                      <a:r>
                        <a:rPr lang="en-US" sz="1400" b="1" dirty="0" smtClean="0">
                          <a:solidFill>
                            <a:schemeClr val="bg1"/>
                          </a:solidFill>
                          <a:effectLst/>
                          <a:latin typeface="+mn-lt"/>
                          <a:ea typeface="Calibri"/>
                          <a:cs typeface="UniversLTStd-BoldCn"/>
                        </a:rPr>
                        <a:t>Blank</a:t>
                      </a:r>
                      <a:endParaRPr lang="en-US" sz="1400" dirty="0">
                        <a:solidFill>
                          <a:schemeClr val="bg1"/>
                        </a:solidFill>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Interest</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Eligible Dividends</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smtClean="0">
                          <a:effectLst/>
                          <a:latin typeface="+mn-lt"/>
                          <a:ea typeface="Calibri"/>
                          <a:cs typeface="UniversLTStd-BoldCn"/>
                        </a:rPr>
                        <a:t>Capital Gains</a:t>
                      </a:r>
                      <a:endParaRPr lang="en-US" sz="1400" dirty="0">
                        <a:effectLst/>
                        <a:latin typeface="+mn-lt"/>
                        <a:ea typeface="Calibri"/>
                        <a:cs typeface="Times New Roman"/>
                      </a:endParaRPr>
                    </a:p>
                  </a:txBody>
                  <a:tcPr anchor="b"/>
                </a:tc>
                <a:extLst>
                  <a:ext uri="{0D108BD9-81ED-4DB2-BD59-A6C34878D82A}">
                    <a16:rowId xmlns:a16="http://schemas.microsoft.com/office/drawing/2014/main" val="10000"/>
                  </a:ext>
                </a:extLst>
              </a:tr>
              <a:tr h="366557">
                <a:tc>
                  <a:txBody>
                    <a:bodyPr/>
                    <a:lstStyle/>
                    <a:p>
                      <a:pPr marL="0" marR="0">
                        <a:lnSpc>
                          <a:spcPct val="115000"/>
                        </a:lnSpc>
                        <a:spcBef>
                          <a:spcPts val="0"/>
                        </a:spcBef>
                        <a:spcAft>
                          <a:spcPts val="0"/>
                        </a:spcAft>
                      </a:pPr>
                      <a:r>
                        <a:rPr lang="en-US" sz="1400" dirty="0">
                          <a:effectLst/>
                          <a:latin typeface="+mn-lt"/>
                          <a:ea typeface="Calibri"/>
                          <a:cs typeface="UniversLTStd-Cn"/>
                        </a:rPr>
                        <a:t>(A) Income Earned </a:t>
                      </a:r>
                      <a:endParaRPr lang="en-US" sz="1400" dirty="0">
                        <a:effectLst/>
                        <a:latin typeface="+mn-lt"/>
                        <a:ea typeface="Calibri"/>
                        <a:cs typeface="Times New Roman"/>
                      </a:endParaRPr>
                    </a:p>
                  </a:txBody>
                  <a:tcPr marR="0"/>
                </a:tc>
                <a:tc>
                  <a:txBody>
                    <a:bodyPr/>
                    <a:lstStyle/>
                    <a:p>
                      <a:pPr marL="0" marR="0" algn="r">
                        <a:lnSpc>
                          <a:spcPct val="115000"/>
                        </a:lnSpc>
                        <a:spcBef>
                          <a:spcPts val="0"/>
                        </a:spcBef>
                        <a:spcAft>
                          <a:spcPts val="0"/>
                        </a:spcAft>
                      </a:pPr>
                      <a:r>
                        <a:rPr lang="en-US" sz="1400" dirty="0" smtClean="0">
                          <a:effectLst/>
                          <a:latin typeface="+mn-lt"/>
                          <a:ea typeface="Calibri"/>
                          <a:cs typeface="UniversLTStd-Cn"/>
                        </a:rPr>
                        <a:t>$1000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smtClean="0">
                          <a:effectLst/>
                          <a:latin typeface="+mn-lt"/>
                          <a:ea typeface="Calibri"/>
                          <a:cs typeface="UniversLTStd-Cn"/>
                        </a:rPr>
                        <a:t>$1000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$1000</a:t>
                      </a:r>
                      <a:endParaRPr lang="en-US" sz="1400" dirty="0">
                        <a:effectLst/>
                        <a:latin typeface="+mn-lt"/>
                        <a:ea typeface="Calibri"/>
                        <a:cs typeface="Times New Roman"/>
                      </a:endParaRPr>
                    </a:p>
                  </a:txBody>
                  <a:tcPr marR="365760"/>
                </a:tc>
                <a:extLst>
                  <a:ext uri="{0D108BD9-81ED-4DB2-BD59-A6C34878D82A}">
                    <a16:rowId xmlns:a16="http://schemas.microsoft.com/office/drawing/2014/main" val="10001"/>
                  </a:ext>
                </a:extLst>
              </a:tr>
              <a:tr h="362486">
                <a:tc>
                  <a:txBody>
                    <a:bodyPr/>
                    <a:lstStyle/>
                    <a:p>
                      <a:pPr marL="0" marR="0">
                        <a:lnSpc>
                          <a:spcPct val="115000"/>
                        </a:lnSpc>
                        <a:spcBef>
                          <a:spcPts val="0"/>
                        </a:spcBef>
                        <a:spcAft>
                          <a:spcPts val="0"/>
                        </a:spcAft>
                      </a:pPr>
                      <a:r>
                        <a:rPr lang="en-US" sz="1400" dirty="0">
                          <a:effectLst/>
                          <a:latin typeface="+mn-lt"/>
                          <a:ea typeface="Calibri"/>
                          <a:cs typeface="UniversLTStd-Cn"/>
                        </a:rPr>
                        <a:t>(B) Enhanced Dividend Gross-up (38% of A) </a:t>
                      </a:r>
                      <a:endParaRPr lang="en-US" sz="1400" dirty="0">
                        <a:effectLst/>
                        <a:latin typeface="+mn-lt"/>
                        <a:ea typeface="Calibri"/>
                        <a:cs typeface="Times New Roman"/>
                      </a:endParaRPr>
                    </a:p>
                  </a:txBody>
                  <a:tcPr marR="0"/>
                </a:tc>
                <a:tc>
                  <a:txBody>
                    <a:bodyPr/>
                    <a:lstStyle/>
                    <a:p>
                      <a:pPr marL="0" marR="0" algn="r">
                        <a:lnSpc>
                          <a:spcPct val="115000"/>
                        </a:lnSpc>
                        <a:spcBef>
                          <a:spcPts val="0"/>
                        </a:spcBef>
                        <a:spcAft>
                          <a:spcPts val="0"/>
                        </a:spcAft>
                      </a:pPr>
                      <a:r>
                        <a:rPr lang="en-US" sz="1400" dirty="0">
                          <a:effectLst/>
                          <a:latin typeface="+mn-lt"/>
                          <a:ea typeface="Calibri"/>
                          <a:cs typeface="UniversLTStd-Cn"/>
                        </a:rPr>
                        <a:t>–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380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a:t>
                      </a:r>
                      <a:endParaRPr lang="en-US" sz="1400" dirty="0">
                        <a:effectLst/>
                        <a:latin typeface="+mn-lt"/>
                        <a:ea typeface="Calibri"/>
                        <a:cs typeface="Times New Roman"/>
                      </a:endParaRPr>
                    </a:p>
                  </a:txBody>
                  <a:tcPr marR="365760"/>
                </a:tc>
                <a:extLst>
                  <a:ext uri="{0D108BD9-81ED-4DB2-BD59-A6C34878D82A}">
                    <a16:rowId xmlns:a16="http://schemas.microsoft.com/office/drawing/2014/main" val="10002"/>
                  </a:ext>
                </a:extLst>
              </a:tr>
              <a:tr h="381000">
                <a:tc>
                  <a:txBody>
                    <a:bodyPr/>
                    <a:lstStyle/>
                    <a:p>
                      <a:pPr marL="0" marR="0">
                        <a:lnSpc>
                          <a:spcPct val="115000"/>
                        </a:lnSpc>
                        <a:spcBef>
                          <a:spcPts val="0"/>
                        </a:spcBef>
                        <a:spcAft>
                          <a:spcPts val="0"/>
                        </a:spcAft>
                      </a:pPr>
                      <a:r>
                        <a:rPr lang="en-US" sz="1400" dirty="0">
                          <a:effectLst/>
                          <a:latin typeface="+mn-lt"/>
                          <a:ea typeface="Calibri"/>
                          <a:cs typeface="UniversLTStd-Cn"/>
                        </a:rPr>
                        <a:t>(C) Taxable Portion of Capital Gains (50% of A) </a:t>
                      </a:r>
                      <a:endParaRPr lang="en-US" sz="1400" dirty="0">
                        <a:effectLst/>
                        <a:latin typeface="+mn-lt"/>
                        <a:ea typeface="Calibri"/>
                        <a:cs typeface="Times New Roman"/>
                      </a:endParaRPr>
                    </a:p>
                  </a:txBody>
                  <a:tcPr marR="0"/>
                </a:tc>
                <a:tc>
                  <a:txBody>
                    <a:bodyPr/>
                    <a:lstStyle/>
                    <a:p>
                      <a:pPr marL="0" marR="0" algn="r">
                        <a:lnSpc>
                          <a:spcPct val="115000"/>
                        </a:lnSpc>
                        <a:spcBef>
                          <a:spcPts val="0"/>
                        </a:spcBef>
                        <a:spcAft>
                          <a:spcPts val="0"/>
                        </a:spcAft>
                      </a:pPr>
                      <a:r>
                        <a:rPr lang="en-US" sz="1400" dirty="0">
                          <a:effectLst/>
                          <a:latin typeface="+mn-lt"/>
                          <a:ea typeface="Calibri"/>
                          <a:cs typeface="UniversLTStd-Cn"/>
                        </a:rPr>
                        <a:t>–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500</a:t>
                      </a:r>
                      <a:endParaRPr lang="en-US" sz="1400" dirty="0">
                        <a:effectLst/>
                        <a:latin typeface="+mn-lt"/>
                        <a:ea typeface="Calibri"/>
                        <a:cs typeface="Times New Roman"/>
                      </a:endParaRPr>
                    </a:p>
                  </a:txBody>
                  <a:tcPr marR="365760"/>
                </a:tc>
                <a:extLst>
                  <a:ext uri="{0D108BD9-81ED-4DB2-BD59-A6C34878D82A}">
                    <a16:rowId xmlns:a16="http://schemas.microsoft.com/office/drawing/2014/main" val="10003"/>
                  </a:ext>
                </a:extLst>
              </a:tr>
              <a:tr h="381000">
                <a:tc>
                  <a:txBody>
                    <a:bodyPr/>
                    <a:lstStyle/>
                    <a:p>
                      <a:pPr marL="0" marR="0">
                        <a:lnSpc>
                          <a:spcPct val="115000"/>
                        </a:lnSpc>
                        <a:spcBef>
                          <a:spcPts val="0"/>
                        </a:spcBef>
                        <a:spcAft>
                          <a:spcPts val="0"/>
                        </a:spcAft>
                      </a:pPr>
                      <a:r>
                        <a:rPr lang="en-US" sz="1400" dirty="0">
                          <a:effectLst/>
                          <a:latin typeface="+mn-lt"/>
                          <a:ea typeface="Calibri"/>
                          <a:cs typeface="UniversLTStd-Cn"/>
                        </a:rPr>
                        <a:t>(D</a:t>
                      </a:r>
                      <a:r>
                        <a:rPr lang="en-US" sz="1400" dirty="0" smtClean="0">
                          <a:effectLst/>
                          <a:latin typeface="+mn-lt"/>
                          <a:ea typeface="Calibri"/>
                          <a:cs typeface="UniversLTStd-Cn"/>
                        </a:rPr>
                        <a:t>) Taxable </a:t>
                      </a:r>
                      <a:r>
                        <a:rPr lang="en-US" sz="1400" dirty="0">
                          <a:effectLst/>
                          <a:latin typeface="+mn-lt"/>
                          <a:ea typeface="Calibri"/>
                          <a:cs typeface="UniversLTStd-Cn"/>
                        </a:rPr>
                        <a:t>Income (A </a:t>
                      </a:r>
                      <a:r>
                        <a:rPr lang="en-US" sz="1400" dirty="0">
                          <a:effectLst/>
                          <a:latin typeface="+mn-lt"/>
                          <a:ea typeface="Calibri"/>
                          <a:cs typeface="PearsonMATHPRO08"/>
                        </a:rPr>
                        <a:t>+ </a:t>
                      </a:r>
                      <a:r>
                        <a:rPr lang="en-US" sz="1400" dirty="0">
                          <a:effectLst/>
                          <a:latin typeface="+mn-lt"/>
                          <a:ea typeface="Calibri"/>
                          <a:cs typeface="UniversLTStd-Cn"/>
                        </a:rPr>
                        <a:t>B </a:t>
                      </a:r>
                      <a:r>
                        <a:rPr lang="en-US" sz="1400" dirty="0">
                          <a:effectLst/>
                          <a:latin typeface="+mn-lt"/>
                          <a:ea typeface="Calibri"/>
                          <a:cs typeface="PearsonMATHPRO08"/>
                        </a:rPr>
                        <a:t>+ </a:t>
                      </a:r>
                      <a:r>
                        <a:rPr lang="en-US" sz="1400" dirty="0">
                          <a:effectLst/>
                          <a:latin typeface="+mn-lt"/>
                          <a:ea typeface="Calibri"/>
                          <a:cs typeface="UniversLTStd-Cn"/>
                        </a:rPr>
                        <a:t>C) </a:t>
                      </a:r>
                      <a:endParaRPr lang="en-US" sz="1400" dirty="0">
                        <a:effectLst/>
                        <a:latin typeface="+mn-lt"/>
                        <a:ea typeface="Calibri"/>
                        <a:cs typeface="Times New Roman"/>
                      </a:endParaRPr>
                    </a:p>
                  </a:txBody>
                  <a:tcPr marR="0"/>
                </a:tc>
                <a:tc>
                  <a:txBody>
                    <a:bodyPr/>
                    <a:lstStyle/>
                    <a:p>
                      <a:pPr marL="0" marR="0" algn="r">
                        <a:lnSpc>
                          <a:spcPct val="115000"/>
                        </a:lnSpc>
                        <a:spcBef>
                          <a:spcPts val="0"/>
                        </a:spcBef>
                        <a:spcAft>
                          <a:spcPts val="0"/>
                        </a:spcAft>
                      </a:pPr>
                      <a:r>
                        <a:rPr lang="en-US" sz="1400" dirty="0">
                          <a:effectLst/>
                          <a:latin typeface="+mn-lt"/>
                          <a:ea typeface="Calibri"/>
                          <a:cs typeface="UniversLTStd-Cn"/>
                        </a:rPr>
                        <a:t>1000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a:effectLst/>
                          <a:latin typeface="+mn-lt"/>
                          <a:ea typeface="Calibri"/>
                          <a:cs typeface="UniversLTStd-Cn"/>
                        </a:rPr>
                        <a:t>1380 </a:t>
                      </a:r>
                      <a:endParaRPr lang="en-US" sz="140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500</a:t>
                      </a:r>
                      <a:endParaRPr lang="en-US" sz="1400" dirty="0">
                        <a:effectLst/>
                        <a:latin typeface="+mn-lt"/>
                        <a:ea typeface="Calibri"/>
                        <a:cs typeface="Times New Roman"/>
                      </a:endParaRPr>
                    </a:p>
                  </a:txBody>
                  <a:tcPr marR="365760"/>
                </a:tc>
                <a:extLst>
                  <a:ext uri="{0D108BD9-81ED-4DB2-BD59-A6C34878D82A}">
                    <a16:rowId xmlns:a16="http://schemas.microsoft.com/office/drawing/2014/main" val="10004"/>
                  </a:ext>
                </a:extLst>
              </a:tr>
              <a:tr h="469432">
                <a:tc>
                  <a:txBody>
                    <a:bodyPr/>
                    <a:lstStyle/>
                    <a:p>
                      <a:pPr marL="0" marR="0">
                        <a:lnSpc>
                          <a:spcPct val="115000"/>
                        </a:lnSpc>
                        <a:spcBef>
                          <a:spcPts val="0"/>
                        </a:spcBef>
                        <a:spcAft>
                          <a:spcPts val="0"/>
                        </a:spcAft>
                      </a:pPr>
                      <a:r>
                        <a:rPr lang="en-US" sz="1400">
                          <a:effectLst/>
                          <a:latin typeface="+mn-lt"/>
                          <a:ea typeface="Calibri"/>
                          <a:cs typeface="UniversLTStd-Cn"/>
                        </a:rPr>
                        <a:t>(E) Federal Tax Payable (20.5% of D) </a:t>
                      </a:r>
                      <a:endParaRPr lang="en-US" sz="1400">
                        <a:effectLst/>
                        <a:latin typeface="+mn-lt"/>
                        <a:ea typeface="Calibri"/>
                        <a:cs typeface="Times New Roman"/>
                      </a:endParaRPr>
                    </a:p>
                  </a:txBody>
                  <a:tcPr marR="0"/>
                </a:tc>
                <a:tc>
                  <a:txBody>
                    <a:bodyPr/>
                    <a:lstStyle/>
                    <a:p>
                      <a:pPr marL="0" marR="0" algn="r">
                        <a:lnSpc>
                          <a:spcPct val="115000"/>
                        </a:lnSpc>
                        <a:spcBef>
                          <a:spcPts val="0"/>
                        </a:spcBef>
                        <a:spcAft>
                          <a:spcPts val="0"/>
                        </a:spcAft>
                      </a:pPr>
                      <a:r>
                        <a:rPr lang="en-US" sz="1400" dirty="0">
                          <a:effectLst/>
                          <a:latin typeface="+mn-lt"/>
                          <a:ea typeface="Calibri"/>
                          <a:cs typeface="UniversLTStd-Cn"/>
                        </a:rPr>
                        <a:t>205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282.90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102.50</a:t>
                      </a:r>
                      <a:endParaRPr lang="en-US" sz="1400" dirty="0">
                        <a:effectLst/>
                        <a:latin typeface="+mn-lt"/>
                        <a:ea typeface="Calibri"/>
                        <a:cs typeface="Times New Roman"/>
                      </a:endParaRPr>
                    </a:p>
                  </a:txBody>
                  <a:tcPr marR="36576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26852"/>
          </a:xfrm>
        </p:spPr>
        <p:txBody>
          <a:bodyPr/>
          <a:lstStyle/>
          <a:p>
            <a:r>
              <a:rPr lang="en-US" dirty="0"/>
              <a:t>Example</a:t>
            </a:r>
            <a:r>
              <a:rPr lang="en-US" dirty="0" smtClean="0"/>
              <a:t>: </a:t>
            </a:r>
            <a:r>
              <a:rPr lang="en-US" sz="2000" b="0" dirty="0" smtClean="0"/>
              <a:t>(2 </a:t>
            </a:r>
            <a:r>
              <a:rPr lang="en-US" sz="2000" b="0" dirty="0"/>
              <a:t>of 2)</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675550825"/>
              </p:ext>
            </p:extLst>
          </p:nvPr>
        </p:nvGraphicFramePr>
        <p:xfrm>
          <a:off x="457200" y="846086"/>
          <a:ext cx="8229600" cy="3868789"/>
        </p:xfrm>
        <a:graphic>
          <a:graphicData uri="http://schemas.openxmlformats.org/drawingml/2006/table">
            <a:tbl>
              <a:tblPr firstRow="1">
                <a:tableStyleId>{3B4B98B0-60AC-42C2-AFA5-B58CD77FA1E5}</a:tableStyleId>
              </a:tblPr>
              <a:tblGrid>
                <a:gridCol w="47244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tblGrid>
              <a:tr h="533400">
                <a:tc>
                  <a:txBody>
                    <a:bodyPr/>
                    <a:lstStyle/>
                    <a:p>
                      <a:pPr marL="0" marR="0" algn="l">
                        <a:lnSpc>
                          <a:spcPct val="115000"/>
                        </a:lnSpc>
                        <a:spcBef>
                          <a:spcPts val="0"/>
                        </a:spcBef>
                        <a:spcAft>
                          <a:spcPts val="0"/>
                        </a:spcAft>
                      </a:pPr>
                      <a:r>
                        <a:rPr lang="en-US" sz="1400" b="1" dirty="0" smtClean="0">
                          <a:solidFill>
                            <a:schemeClr val="bg1"/>
                          </a:solidFill>
                          <a:effectLst/>
                          <a:latin typeface="+mn-lt"/>
                          <a:ea typeface="Calibri"/>
                          <a:cs typeface="UniversLTStd-BoldCn"/>
                        </a:rPr>
                        <a:t>Blank</a:t>
                      </a:r>
                      <a:endParaRPr lang="en-US" sz="1400" dirty="0">
                        <a:solidFill>
                          <a:schemeClr val="bg1"/>
                        </a:solidFill>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Interest</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Std-BoldCn"/>
                        </a:rPr>
                        <a:t>Eligible Dividends</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smtClean="0">
                          <a:effectLst/>
                          <a:latin typeface="+mn-lt"/>
                          <a:ea typeface="Calibri"/>
                          <a:cs typeface="UniversLTStd-BoldCn"/>
                        </a:rPr>
                        <a:t>Capital Gains</a:t>
                      </a:r>
                      <a:endParaRPr lang="en-US" sz="1400" dirty="0">
                        <a:effectLst/>
                        <a:latin typeface="+mn-lt"/>
                        <a:ea typeface="Calibri"/>
                        <a:cs typeface="Times New Roman"/>
                      </a:endParaRPr>
                    </a:p>
                  </a:txBody>
                  <a:tcPr anchor="b"/>
                </a:tc>
                <a:extLst>
                  <a:ext uri="{0D108BD9-81ED-4DB2-BD59-A6C34878D82A}">
                    <a16:rowId xmlns:a16="http://schemas.microsoft.com/office/drawing/2014/main" val="10000"/>
                  </a:ext>
                </a:extLst>
              </a:tr>
              <a:tr h="533400">
                <a:tc>
                  <a:txBody>
                    <a:bodyPr/>
                    <a:lstStyle/>
                    <a:p>
                      <a:pPr marL="0" marR="0">
                        <a:lnSpc>
                          <a:spcPct val="115000"/>
                        </a:lnSpc>
                        <a:spcBef>
                          <a:spcPts val="0"/>
                        </a:spcBef>
                        <a:spcAft>
                          <a:spcPts val="0"/>
                        </a:spcAft>
                      </a:pPr>
                      <a:r>
                        <a:rPr lang="en-US" sz="1400" b="0" dirty="0">
                          <a:effectLst/>
                          <a:latin typeface="+mn-lt"/>
                          <a:ea typeface="Calibri"/>
                          <a:cs typeface="UniversLTStd-Cn"/>
                        </a:rPr>
                        <a:t>(F) Less: Enhanced Dividend Tax Credit (20.73% of A) </a:t>
                      </a:r>
                      <a:endParaRPr lang="en-US" sz="1400" b="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0" dirty="0">
                          <a:effectLst/>
                          <a:latin typeface="+mn-lt"/>
                          <a:ea typeface="Calibri"/>
                          <a:cs typeface="UniversLTStd-Cn"/>
                        </a:rPr>
                        <a:t>– </a:t>
                      </a:r>
                      <a:endParaRPr lang="en-US" sz="1400" b="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b="0" dirty="0">
                          <a:effectLst/>
                          <a:latin typeface="+mn-lt"/>
                          <a:ea typeface="Calibri"/>
                          <a:cs typeface="UniversLTStd-Cn"/>
                        </a:rPr>
                        <a:t>207.30 </a:t>
                      </a:r>
                      <a:endParaRPr lang="en-US" sz="1400" b="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b="0" dirty="0">
                          <a:effectLst/>
                          <a:latin typeface="+mn-lt"/>
                          <a:ea typeface="Calibri"/>
                          <a:cs typeface="UniversLTStd-Cn"/>
                        </a:rPr>
                        <a:t>–</a:t>
                      </a:r>
                      <a:endParaRPr lang="en-US" sz="1400" b="0" dirty="0">
                        <a:effectLst/>
                        <a:latin typeface="+mn-lt"/>
                        <a:ea typeface="Calibri"/>
                        <a:cs typeface="Times New Roman"/>
                      </a:endParaRPr>
                    </a:p>
                  </a:txBody>
                  <a:tcPr marR="365760"/>
                </a:tc>
                <a:extLst>
                  <a:ext uri="{0D108BD9-81ED-4DB2-BD59-A6C34878D82A}">
                    <a16:rowId xmlns:a16="http://schemas.microsoft.com/office/drawing/2014/main" val="10001"/>
                  </a:ext>
                </a:extLst>
              </a:tr>
              <a:tr h="469432">
                <a:tc>
                  <a:txBody>
                    <a:bodyPr/>
                    <a:lstStyle/>
                    <a:p>
                      <a:pPr marL="0" marR="0">
                        <a:lnSpc>
                          <a:spcPct val="115000"/>
                        </a:lnSpc>
                        <a:spcBef>
                          <a:spcPts val="0"/>
                        </a:spcBef>
                        <a:spcAft>
                          <a:spcPts val="0"/>
                        </a:spcAft>
                      </a:pPr>
                      <a:r>
                        <a:rPr lang="en-US" sz="1400" dirty="0">
                          <a:effectLst/>
                          <a:latin typeface="+mn-lt"/>
                          <a:ea typeface="Calibri"/>
                          <a:cs typeface="UniversLTStd-Cn"/>
                        </a:rPr>
                        <a:t>(G) Total Federal Tax Payable (E </a:t>
                      </a:r>
                      <a:r>
                        <a:rPr lang="en-US" sz="1400" dirty="0" smtClean="0">
                          <a:effectLst/>
                          <a:latin typeface="+mn-lt"/>
                          <a:ea typeface="Calibri"/>
                          <a:cs typeface="UniversLTStd-Cn"/>
                        </a:rPr>
                        <a:t>−</a:t>
                      </a:r>
                      <a:r>
                        <a:rPr lang="en-US" sz="1400" dirty="0" smtClean="0">
                          <a:effectLst/>
                          <a:latin typeface="+mn-lt"/>
                          <a:ea typeface="Calibri"/>
                          <a:cs typeface="PearsonMATHPRO08"/>
                        </a:rPr>
                        <a:t> </a:t>
                      </a:r>
                      <a:r>
                        <a:rPr lang="en-US" sz="1400" dirty="0">
                          <a:effectLst/>
                          <a:latin typeface="+mn-lt"/>
                          <a:ea typeface="Calibri"/>
                          <a:cs typeface="UniversLTStd-Cn"/>
                        </a:rPr>
                        <a:t>F)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205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75.60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102.50</a:t>
                      </a:r>
                      <a:endParaRPr lang="en-US" sz="1400" dirty="0">
                        <a:effectLst/>
                        <a:latin typeface="+mn-lt"/>
                        <a:ea typeface="Calibri"/>
                        <a:cs typeface="Times New Roman"/>
                      </a:endParaRPr>
                    </a:p>
                  </a:txBody>
                  <a:tcPr marR="365760"/>
                </a:tc>
                <a:extLst>
                  <a:ext uri="{0D108BD9-81ED-4DB2-BD59-A6C34878D82A}">
                    <a16:rowId xmlns:a16="http://schemas.microsoft.com/office/drawing/2014/main" val="10002"/>
                  </a:ext>
                </a:extLst>
              </a:tr>
              <a:tr h="469432">
                <a:tc>
                  <a:txBody>
                    <a:bodyPr/>
                    <a:lstStyle/>
                    <a:p>
                      <a:pPr marL="0" marR="0">
                        <a:lnSpc>
                          <a:spcPct val="115000"/>
                        </a:lnSpc>
                        <a:spcBef>
                          <a:spcPts val="0"/>
                        </a:spcBef>
                        <a:spcAft>
                          <a:spcPts val="0"/>
                        </a:spcAft>
                      </a:pPr>
                      <a:r>
                        <a:rPr lang="en-US" sz="1400" dirty="0">
                          <a:effectLst/>
                          <a:latin typeface="+mn-lt"/>
                          <a:ea typeface="Calibri"/>
                          <a:cs typeface="UniversLTStd-Cn"/>
                        </a:rPr>
                        <a:t>(H) Provincial Tax Payable (13% of D)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130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179.40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65</a:t>
                      </a:r>
                      <a:endParaRPr lang="en-US" sz="1400" dirty="0">
                        <a:effectLst/>
                        <a:latin typeface="+mn-lt"/>
                        <a:ea typeface="Calibri"/>
                        <a:cs typeface="Times New Roman"/>
                      </a:endParaRPr>
                    </a:p>
                  </a:txBody>
                  <a:tcPr marR="365760"/>
                </a:tc>
                <a:extLst>
                  <a:ext uri="{0D108BD9-81ED-4DB2-BD59-A6C34878D82A}">
                    <a16:rowId xmlns:a16="http://schemas.microsoft.com/office/drawing/2014/main" val="10003"/>
                  </a:ext>
                </a:extLst>
              </a:tr>
              <a:tr h="508936">
                <a:tc>
                  <a:txBody>
                    <a:bodyPr/>
                    <a:lstStyle/>
                    <a:p>
                      <a:pPr marL="0" marR="0">
                        <a:lnSpc>
                          <a:spcPct val="115000"/>
                        </a:lnSpc>
                        <a:spcBef>
                          <a:spcPts val="0"/>
                        </a:spcBef>
                        <a:spcAft>
                          <a:spcPts val="0"/>
                        </a:spcAft>
                      </a:pPr>
                      <a:r>
                        <a:rPr lang="en-US" sz="1400" dirty="0">
                          <a:effectLst/>
                          <a:latin typeface="+mn-lt"/>
                          <a:ea typeface="Calibri"/>
                          <a:cs typeface="UniversLTStd-Cn"/>
                        </a:rPr>
                        <a:t>(I) Less: Enhanced Dividend Tax Credit (15.18% of A)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151.80</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a:t>
                      </a:r>
                      <a:endParaRPr lang="en-US" sz="1400" dirty="0">
                        <a:effectLst/>
                        <a:latin typeface="+mn-lt"/>
                        <a:ea typeface="Calibri"/>
                        <a:cs typeface="Times New Roman"/>
                      </a:endParaRPr>
                    </a:p>
                  </a:txBody>
                  <a:tcPr marR="365760"/>
                </a:tc>
                <a:extLst>
                  <a:ext uri="{0D108BD9-81ED-4DB2-BD59-A6C34878D82A}">
                    <a16:rowId xmlns:a16="http://schemas.microsoft.com/office/drawing/2014/main" val="10004"/>
                  </a:ext>
                </a:extLst>
              </a:tr>
              <a:tr h="469432">
                <a:tc>
                  <a:txBody>
                    <a:bodyPr/>
                    <a:lstStyle/>
                    <a:p>
                      <a:pPr marL="0" marR="0">
                        <a:lnSpc>
                          <a:spcPct val="115000"/>
                        </a:lnSpc>
                        <a:spcBef>
                          <a:spcPts val="0"/>
                        </a:spcBef>
                        <a:spcAft>
                          <a:spcPts val="0"/>
                        </a:spcAft>
                      </a:pPr>
                      <a:r>
                        <a:rPr lang="en-US" sz="1400" dirty="0">
                          <a:effectLst/>
                          <a:latin typeface="+mn-lt"/>
                          <a:ea typeface="Calibri"/>
                          <a:cs typeface="UniversLTStd-Cn"/>
                        </a:rPr>
                        <a:t>(J) Total Provincial Tax Payable (H </a:t>
                      </a:r>
                      <a:r>
                        <a:rPr lang="en-US" sz="1400" dirty="0" smtClean="0">
                          <a:effectLst/>
                          <a:latin typeface="+mn-lt"/>
                          <a:ea typeface="Calibri"/>
                          <a:cs typeface="UniversLTStd-Cn"/>
                        </a:rPr>
                        <a:t>−</a:t>
                      </a:r>
                      <a:r>
                        <a:rPr lang="en-US" sz="1400" dirty="0" smtClean="0">
                          <a:effectLst/>
                          <a:latin typeface="+mn-lt"/>
                          <a:ea typeface="Calibri"/>
                          <a:cs typeface="PearsonMATHPRO08"/>
                        </a:rPr>
                        <a:t> </a:t>
                      </a:r>
                      <a:r>
                        <a:rPr lang="en-US" sz="1400" dirty="0">
                          <a:effectLst/>
                          <a:latin typeface="+mn-lt"/>
                          <a:ea typeface="Calibri"/>
                          <a:cs typeface="UniversLTStd-Cn"/>
                        </a:rPr>
                        <a:t>I)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130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27.60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65</a:t>
                      </a:r>
                      <a:endParaRPr lang="en-US" sz="1400" dirty="0">
                        <a:effectLst/>
                        <a:latin typeface="+mn-lt"/>
                        <a:ea typeface="Calibri"/>
                        <a:cs typeface="Times New Roman"/>
                      </a:endParaRPr>
                    </a:p>
                  </a:txBody>
                  <a:tcPr marR="365760"/>
                </a:tc>
                <a:extLst>
                  <a:ext uri="{0D108BD9-81ED-4DB2-BD59-A6C34878D82A}">
                    <a16:rowId xmlns:a16="http://schemas.microsoft.com/office/drawing/2014/main" val="10005"/>
                  </a:ext>
                </a:extLst>
              </a:tr>
              <a:tr h="469432">
                <a:tc>
                  <a:txBody>
                    <a:bodyPr/>
                    <a:lstStyle/>
                    <a:p>
                      <a:pPr marL="0" marR="0">
                        <a:lnSpc>
                          <a:spcPct val="115000"/>
                        </a:lnSpc>
                        <a:spcBef>
                          <a:spcPts val="0"/>
                        </a:spcBef>
                        <a:spcAft>
                          <a:spcPts val="0"/>
                        </a:spcAft>
                      </a:pPr>
                      <a:r>
                        <a:rPr lang="en-US" sz="1400" dirty="0">
                          <a:effectLst/>
                          <a:latin typeface="+mn-lt"/>
                          <a:ea typeface="Calibri"/>
                          <a:cs typeface="UniversLTStd-Cn"/>
                        </a:rPr>
                        <a:t>(K) Total Tax Payable (G </a:t>
                      </a:r>
                      <a:r>
                        <a:rPr lang="en-US" sz="1400" dirty="0">
                          <a:effectLst/>
                          <a:latin typeface="+mn-lt"/>
                          <a:ea typeface="Calibri"/>
                          <a:cs typeface="PearsonMATHPRO08"/>
                        </a:rPr>
                        <a:t>+ </a:t>
                      </a:r>
                      <a:r>
                        <a:rPr lang="en-US" sz="1400" dirty="0">
                          <a:effectLst/>
                          <a:latin typeface="+mn-lt"/>
                          <a:ea typeface="Calibri"/>
                          <a:cs typeface="UniversLTStd-Cn"/>
                        </a:rPr>
                        <a:t>J)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Std-Cn"/>
                        </a:rPr>
                        <a:t>335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103.20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a:effectLst/>
                          <a:latin typeface="+mn-lt"/>
                          <a:ea typeface="Calibri"/>
                          <a:cs typeface="UniversLTStd-Cn"/>
                        </a:rPr>
                        <a:t>167.50</a:t>
                      </a:r>
                      <a:endParaRPr lang="en-US" sz="1400" dirty="0">
                        <a:effectLst/>
                        <a:latin typeface="+mn-lt"/>
                        <a:ea typeface="Calibri"/>
                        <a:cs typeface="Times New Roman"/>
                      </a:endParaRPr>
                    </a:p>
                  </a:txBody>
                  <a:tcPr marR="365760"/>
                </a:tc>
                <a:extLst>
                  <a:ext uri="{0D108BD9-81ED-4DB2-BD59-A6C34878D82A}">
                    <a16:rowId xmlns:a16="http://schemas.microsoft.com/office/drawing/2014/main" val="10006"/>
                  </a:ext>
                </a:extLst>
              </a:tr>
              <a:tr h="366557">
                <a:tc>
                  <a:txBody>
                    <a:bodyPr/>
                    <a:lstStyle/>
                    <a:p>
                      <a:pPr marL="0" marR="0">
                        <a:lnSpc>
                          <a:spcPct val="115000"/>
                        </a:lnSpc>
                        <a:spcBef>
                          <a:spcPts val="0"/>
                        </a:spcBef>
                        <a:spcAft>
                          <a:spcPts val="0"/>
                        </a:spcAft>
                      </a:pPr>
                      <a:r>
                        <a:rPr lang="en-US" sz="1400" dirty="0">
                          <a:effectLst/>
                          <a:latin typeface="+mn-lt"/>
                          <a:ea typeface="Calibri"/>
                          <a:cs typeface="UniversLTStd-Cn"/>
                        </a:rPr>
                        <a:t>After-Tax Income (A </a:t>
                      </a:r>
                      <a:r>
                        <a:rPr lang="en-US" sz="1400" dirty="0" smtClean="0">
                          <a:effectLst/>
                          <a:latin typeface="+mn-lt"/>
                          <a:ea typeface="Calibri"/>
                          <a:cs typeface="UniversLTStd-Cn"/>
                        </a:rPr>
                        <a:t>−</a:t>
                      </a:r>
                      <a:r>
                        <a:rPr lang="en-US" sz="1400" dirty="0" smtClean="0">
                          <a:effectLst/>
                          <a:latin typeface="+mn-lt"/>
                          <a:ea typeface="Calibri"/>
                          <a:cs typeface="PearsonMATHPRO08"/>
                        </a:rPr>
                        <a:t> </a:t>
                      </a:r>
                      <a:r>
                        <a:rPr lang="en-US" sz="1400" dirty="0">
                          <a:effectLst/>
                          <a:latin typeface="+mn-lt"/>
                          <a:ea typeface="Calibri"/>
                          <a:cs typeface="UniversLTStd-Cn"/>
                        </a:rPr>
                        <a:t>K)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effectLst/>
                          <a:latin typeface="+mn-lt"/>
                          <a:ea typeface="Calibri"/>
                          <a:cs typeface="UniversLTStd-Cn"/>
                        </a:rPr>
                        <a:t>$665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smtClean="0">
                          <a:effectLst/>
                          <a:latin typeface="+mn-lt"/>
                          <a:ea typeface="Calibri"/>
                          <a:cs typeface="UniversLTStd-Cn"/>
                        </a:rPr>
                        <a:t>$896.80 </a:t>
                      </a:r>
                      <a:endParaRPr lang="en-US" sz="1400" dirty="0">
                        <a:effectLst/>
                        <a:latin typeface="+mn-lt"/>
                        <a:ea typeface="Calibri"/>
                        <a:cs typeface="Times New Roman"/>
                      </a:endParaRPr>
                    </a:p>
                  </a:txBody>
                  <a:tcPr marR="365760"/>
                </a:tc>
                <a:tc>
                  <a:txBody>
                    <a:bodyPr/>
                    <a:lstStyle/>
                    <a:p>
                      <a:pPr marL="0" marR="0" algn="r">
                        <a:lnSpc>
                          <a:spcPct val="115000"/>
                        </a:lnSpc>
                        <a:spcBef>
                          <a:spcPts val="0"/>
                        </a:spcBef>
                        <a:spcAft>
                          <a:spcPts val="0"/>
                        </a:spcAft>
                      </a:pPr>
                      <a:r>
                        <a:rPr lang="en-US" sz="1400" dirty="0" smtClean="0">
                          <a:effectLst/>
                          <a:latin typeface="+mn-lt"/>
                          <a:ea typeface="Calibri"/>
                          <a:cs typeface="UniversLTStd-Cn"/>
                        </a:rPr>
                        <a:t>$832.50</a:t>
                      </a:r>
                      <a:endParaRPr lang="en-US" sz="1400" dirty="0">
                        <a:effectLst/>
                        <a:latin typeface="+mn-lt"/>
                        <a:ea typeface="Calibri"/>
                        <a:cs typeface="Times New Roman"/>
                      </a:endParaRPr>
                    </a:p>
                  </a:txBody>
                  <a:tcPr marR="365760"/>
                </a:tc>
                <a:extLst>
                  <a:ext uri="{0D108BD9-81ED-4DB2-BD59-A6C34878D82A}">
                    <a16:rowId xmlns:a16="http://schemas.microsoft.com/office/drawing/2014/main" val="10007"/>
                  </a:ext>
                </a:extLst>
              </a:tr>
            </a:tbl>
          </a:graphicData>
        </a:graphic>
      </p:graphicFrame>
      <p:sp>
        <p:nvSpPr>
          <p:cNvPr id="7" name="Content Placeholder 3"/>
          <p:cNvSpPr>
            <a:spLocks noGrp="1"/>
          </p:cNvSpPr>
          <p:nvPr>
            <p:ph idx="13"/>
          </p:nvPr>
        </p:nvSpPr>
        <p:spPr>
          <a:xfrm>
            <a:off x="457200" y="4835856"/>
            <a:ext cx="8229600" cy="1524000"/>
          </a:xfrm>
        </p:spPr>
        <p:txBody>
          <a:bodyPr/>
          <a:lstStyle/>
          <a:p>
            <a:pPr marL="0" indent="0">
              <a:buNone/>
            </a:pPr>
            <a:r>
              <a:rPr lang="en-US" sz="1600" dirty="0"/>
              <a:t>Michelle will be able to show her Saskatchewan clients that, for the 2017 taxation year, there is a distinct tax advantage for eligible dividend-earning investments. Before-tax eligible dividends of $1000 will result in an after-tax income of $896.80. In this example, the average tax rate for dividends is 10.32 percent, calculated as [($1000 </a:t>
            </a:r>
            <a:r>
              <a:rPr lang="en-US" sz="1600" dirty="0" smtClean="0"/>
              <a:t>− </a:t>
            </a:r>
            <a:r>
              <a:rPr lang="en-US" sz="1600" dirty="0"/>
              <a:t>$896.80) ÷ $1000] </a:t>
            </a:r>
            <a:r>
              <a:rPr lang="en-US" sz="1600" dirty="0" smtClean="0"/>
              <a:t>× </a:t>
            </a:r>
            <a:r>
              <a:rPr lang="en-US" sz="1600" dirty="0"/>
              <a:t>100. In contrast, the average tax rate for $1000 of interest income is 33.5 percent, and the average tax rate for capital gains is 16.75 </a:t>
            </a:r>
            <a:r>
              <a:rPr lang="en-US" sz="1600" dirty="0" smtClean="0"/>
              <a:t>percent.</a:t>
            </a:r>
            <a:endParaRPr lang="en-US" sz="1600" dirty="0"/>
          </a:p>
          <a:p>
            <a:pPr marL="0" indent="0">
              <a:buNone/>
            </a:pPr>
            <a:endParaRPr lang="en-US" sz="1400" dirty="0"/>
          </a:p>
        </p:txBody>
      </p:sp>
    </p:spTree>
    <p:extLst>
      <p:ext uri="{BB962C8B-B14F-4D97-AF65-F5344CB8AC3E}">
        <p14:creationId xmlns:p14="http://schemas.microsoft.com/office/powerpoint/2010/main" val="164752766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enhanced dividend gross up means?</a:t>
            </a:r>
            <a:endParaRPr lang="en-US" dirty="0"/>
          </a:p>
        </p:txBody>
      </p:sp>
      <p:sp>
        <p:nvSpPr>
          <p:cNvPr id="3" name="Content Placeholder 2"/>
          <p:cNvSpPr>
            <a:spLocks noGrp="1"/>
          </p:cNvSpPr>
          <p:nvPr>
            <p:ph idx="1"/>
          </p:nvPr>
        </p:nvSpPr>
        <p:spPr/>
        <p:txBody>
          <a:bodyPr/>
          <a:lstStyle/>
          <a:p>
            <a:r>
              <a:rPr lang="en-US" dirty="0" smtClean="0"/>
              <a:t>When the rate is 38%, it basically means that 38% of the dividend is taxable. </a:t>
            </a:r>
            <a:r>
              <a:rPr lang="en-US" dirty="0"/>
              <a:t>I</a:t>
            </a:r>
            <a:r>
              <a:rPr lang="en-US" dirty="0" smtClean="0"/>
              <a:t>t is not exact. Different people are in different tax brackets. But the amount of tax reduction is the same for different tax brackets. </a:t>
            </a:r>
            <a:endParaRPr lang="en-US" dirty="0"/>
          </a:p>
        </p:txBody>
      </p:sp>
    </p:spTree>
    <p:extLst>
      <p:ext uri="{BB962C8B-B14F-4D97-AF65-F5344CB8AC3E}">
        <p14:creationId xmlns:p14="http://schemas.microsoft.com/office/powerpoint/2010/main" val="111741442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it is much simpler to keep </a:t>
            </a:r>
            <a:r>
              <a:rPr lang="en-US" dirty="0" smtClean="0"/>
              <a:t>the tax rates from all </a:t>
            </a:r>
            <a:r>
              <a:rPr lang="en-US" dirty="0"/>
              <a:t>income from the capital </a:t>
            </a:r>
            <a:r>
              <a:rPr lang="en-US" dirty="0" smtClean="0"/>
              <a:t>market same. </a:t>
            </a:r>
            <a:r>
              <a:rPr lang="en-US" dirty="0"/>
              <a:t>The capital market can adjust the prices of each </a:t>
            </a:r>
            <a:r>
              <a:rPr lang="en-US" dirty="0" smtClean="0"/>
              <a:t>type of</a:t>
            </a:r>
            <a:r>
              <a:rPr lang="en-US" dirty="0"/>
              <a:t> </a:t>
            </a:r>
            <a:r>
              <a:rPr lang="en-US" dirty="0" smtClean="0"/>
              <a:t>security </a:t>
            </a:r>
            <a:r>
              <a:rPr lang="en-US" dirty="0"/>
              <a:t>and each type of payment accordingly. </a:t>
            </a:r>
            <a:r>
              <a:rPr lang="en-US" dirty="0" smtClean="0"/>
              <a:t>We don’t </a:t>
            </a:r>
            <a:r>
              <a:rPr lang="en-US" dirty="0"/>
              <a:t>need to adjust </a:t>
            </a:r>
            <a:r>
              <a:rPr lang="en-US" dirty="0" smtClean="0"/>
              <a:t>millions </a:t>
            </a:r>
            <a:r>
              <a:rPr lang="en-US" dirty="0"/>
              <a:t>of individual tax returns</a:t>
            </a:r>
            <a:r>
              <a:rPr lang="en-US" dirty="0" smtClean="0"/>
              <a:t>.</a:t>
            </a:r>
            <a:endParaRPr lang="en-US" dirty="0"/>
          </a:p>
          <a:p>
            <a:r>
              <a:rPr lang="en-US" dirty="0"/>
              <a:t>In general, it is simpler to tax all types of income in the same way. For example, part of pension income is tax exempt. If the purpose is to take care seniors, we can further raise the lump sum tax deduction for seniors. </a:t>
            </a:r>
            <a:endParaRPr lang="en-US" dirty="0"/>
          </a:p>
        </p:txBody>
      </p:sp>
    </p:spTree>
    <p:extLst>
      <p:ext uri="{BB962C8B-B14F-4D97-AF65-F5344CB8AC3E}">
        <p14:creationId xmlns:p14="http://schemas.microsoft.com/office/powerpoint/2010/main" val="15372847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complexity of tax codes only helps accountants and lawyers, who are the real beneficiaries. </a:t>
            </a:r>
          </a:p>
          <a:p>
            <a:r>
              <a:rPr lang="en-US" dirty="0"/>
              <a:t> </a:t>
            </a:r>
          </a:p>
          <a:p>
            <a:r>
              <a:rPr lang="en-US" dirty="0"/>
              <a:t>Tax </a:t>
            </a:r>
            <a:r>
              <a:rPr lang="en-US" dirty="0" smtClean="0"/>
              <a:t>laws, like other laws or regulations, will only benefit those who design the laws.</a:t>
            </a:r>
            <a:endParaRPr lang="en-US" dirty="0"/>
          </a:p>
          <a:p>
            <a:pPr marL="0" indent="0">
              <a:buNone/>
            </a:pPr>
            <a:endParaRPr lang="en-US" dirty="0"/>
          </a:p>
        </p:txBody>
      </p:sp>
    </p:spTree>
    <p:extLst>
      <p:ext uri="{BB962C8B-B14F-4D97-AF65-F5344CB8AC3E}">
        <p14:creationId xmlns:p14="http://schemas.microsoft.com/office/powerpoint/2010/main" val="243928190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(Tax-free) Sources of Income</a:t>
            </a:r>
          </a:p>
        </p:txBody>
      </p:sp>
      <p:sp>
        <p:nvSpPr>
          <p:cNvPr id="3" name="Content Placeholder 2"/>
          <p:cNvSpPr>
            <a:spLocks noGrp="1"/>
          </p:cNvSpPr>
          <p:nvPr>
            <p:ph idx="1"/>
          </p:nvPr>
        </p:nvSpPr>
        <p:spPr/>
        <p:txBody>
          <a:bodyPr/>
          <a:lstStyle/>
          <a:p>
            <a:pPr>
              <a:buFont typeface="Arial" charset="0"/>
              <a:buChar char="•"/>
              <a:defRPr/>
            </a:pPr>
            <a:r>
              <a:rPr lang="en-US" dirty="0"/>
              <a:t>Student income from scholarships, bursaries, and fellowships is not taxable</a:t>
            </a:r>
          </a:p>
          <a:p>
            <a:pPr>
              <a:buFont typeface="Arial" charset="0"/>
              <a:buChar char="•"/>
              <a:defRPr/>
            </a:pPr>
            <a:r>
              <a:rPr lang="en-US" dirty="0"/>
              <a:t>Certain amounts received from a Registered Education Savings Plan (RESP) or Registered Disability Savings Plan (RDSP) are received tax-free</a:t>
            </a:r>
          </a:p>
          <a:p>
            <a:pPr>
              <a:buFont typeface="Arial" charset="0"/>
              <a:buChar char="•"/>
              <a:defRPr/>
            </a:pPr>
            <a:r>
              <a:rPr lang="en-US" dirty="0"/>
              <a:t>Amounts received from a tax-free savings account (TFSA) are received tax-free</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 </a:t>
            </a:r>
            <a:r>
              <a:rPr lang="en-US" sz="2000" b="0" dirty="0" smtClean="0"/>
              <a:t>(1 of 2)</a:t>
            </a:r>
            <a:endParaRPr lang="en-US" b="0" dirty="0"/>
          </a:p>
        </p:txBody>
      </p:sp>
      <p:sp>
        <p:nvSpPr>
          <p:cNvPr id="3" name="Content Placeholder 2"/>
          <p:cNvSpPr>
            <a:spLocks noGrp="1"/>
          </p:cNvSpPr>
          <p:nvPr>
            <p:ph idx="1"/>
          </p:nvPr>
        </p:nvSpPr>
        <p:spPr/>
        <p:txBody>
          <a:bodyPr/>
          <a:lstStyle/>
          <a:p>
            <a:pPr>
              <a:buFont typeface="Arial" charset="0"/>
              <a:buChar char="•"/>
              <a:defRPr/>
            </a:pPr>
            <a:r>
              <a:rPr lang="en-US" dirty="0"/>
              <a:t>First $2500 of annual RESP contributions will be matched by a 20% CESG up to a maximum of $500</a:t>
            </a:r>
          </a:p>
          <a:p>
            <a:pPr>
              <a:buFont typeface="Arial" charset="0"/>
              <a:buChar char="•"/>
              <a:defRPr/>
            </a:pPr>
            <a:r>
              <a:rPr lang="en-US" dirty="0"/>
              <a:t>Lifetime RESP contribution limit is $50 000</a:t>
            </a:r>
          </a:p>
          <a:p>
            <a:pPr>
              <a:buFont typeface="Arial" charset="0"/>
              <a:buChar char="•"/>
              <a:defRPr/>
            </a:pPr>
            <a:r>
              <a:rPr lang="en-US" dirty="0"/>
              <a:t>CESG lifetime maximum is $7200 per child</a:t>
            </a:r>
          </a:p>
          <a:p>
            <a:pPr>
              <a:buFont typeface="Arial" charset="0"/>
              <a:buChar char="•"/>
              <a:defRPr/>
            </a:pPr>
            <a:r>
              <a:rPr lang="en-US" dirty="0"/>
              <a:t>Some low income families may also be eligible for the Canada Learning Bond (CLB)</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defRPr/>
            </a:pPr>
            <a:r>
              <a:rPr lang="en-US" dirty="0"/>
              <a:t>Educational assistance payment (EAP): the taxable amount paid to a beneficiary from an RESP</a:t>
            </a:r>
          </a:p>
          <a:p>
            <a:pPr lvl="1">
              <a:defRPr/>
            </a:pPr>
            <a:r>
              <a:rPr lang="en-US" dirty="0"/>
              <a:t>Must be enrolled in a qualifying educational program</a:t>
            </a:r>
          </a:p>
          <a:p>
            <a:pPr>
              <a:defRPr/>
            </a:pPr>
            <a:r>
              <a:rPr lang="en-US" dirty="0"/>
              <a:t>Accumulated income payment (AIP): the taxable amount paid to a subscriber from an RESP</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Suppose a company has constant earning every year. The dividend payout is 6% of asset value. Suppose the dividend can be reinvested with the same level of return. Suppose the initial value of the company is 1 billion. What is the final value of the investment with and without dividend tax, after 40 years? Assume the dividend tax rate is 25%.</a:t>
            </a:r>
          </a:p>
          <a:p>
            <a:r>
              <a:rPr lang="en-US" dirty="0"/>
              <a:t> </a:t>
            </a:r>
          </a:p>
          <a:p>
            <a:endParaRPr lang="en-US" dirty="0"/>
          </a:p>
        </p:txBody>
      </p:sp>
    </p:spTree>
    <p:extLst>
      <p:ext uri="{BB962C8B-B14F-4D97-AF65-F5344CB8AC3E}">
        <p14:creationId xmlns:p14="http://schemas.microsoft.com/office/powerpoint/2010/main" val="123867730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7200 government grant is based on 20% of 2000 dollar contribution per year for 18 years. Later annual contribution is increased to 2500 dollar from 2000 dollar without changing the total amount of government grant</a:t>
            </a:r>
            <a:r>
              <a:rPr lang="en-US" dirty="0" smtClean="0"/>
              <a:t>.</a:t>
            </a:r>
            <a:endParaRPr lang="en-US" dirty="0"/>
          </a:p>
          <a:p>
            <a:r>
              <a:rPr lang="en-US" dirty="0"/>
              <a:t>This shows how changes over time </a:t>
            </a:r>
            <a:r>
              <a:rPr lang="en-US" dirty="0" smtClean="0"/>
              <a:t>can obscure </a:t>
            </a:r>
            <a:r>
              <a:rPr lang="en-US" dirty="0"/>
              <a:t>the original design of a plan.</a:t>
            </a:r>
          </a:p>
          <a:p>
            <a:endParaRPr lang="en-US" dirty="0"/>
          </a:p>
        </p:txBody>
      </p:sp>
    </p:spTree>
    <p:extLst>
      <p:ext uri="{BB962C8B-B14F-4D97-AF65-F5344CB8AC3E}">
        <p14:creationId xmlns:p14="http://schemas.microsoft.com/office/powerpoint/2010/main" val="372091994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Canada Learning </a:t>
            </a:r>
            <a:r>
              <a:rPr lang="en-US" dirty="0" smtClean="0"/>
              <a:t>Bond</a:t>
            </a:r>
            <a:endParaRPr lang="en-US" dirty="0"/>
          </a:p>
        </p:txBody>
      </p:sp>
      <p:sp>
        <p:nvSpPr>
          <p:cNvPr id="3" name="Content Placeholder 2"/>
          <p:cNvSpPr>
            <a:spLocks noGrp="1"/>
          </p:cNvSpPr>
          <p:nvPr>
            <p:ph idx="1"/>
          </p:nvPr>
        </p:nvSpPr>
        <p:spPr/>
        <p:txBody>
          <a:bodyPr/>
          <a:lstStyle/>
          <a:p>
            <a:r>
              <a:rPr lang="en-US" dirty="0" smtClean="0"/>
              <a:t>First </a:t>
            </a:r>
            <a:r>
              <a:rPr lang="en-US" dirty="0"/>
              <a:t>year 500 dollar. </a:t>
            </a:r>
            <a:endParaRPr lang="en-US" dirty="0" smtClean="0"/>
          </a:p>
          <a:p>
            <a:r>
              <a:rPr lang="en-US" dirty="0" smtClean="0"/>
              <a:t>Each </a:t>
            </a:r>
            <a:r>
              <a:rPr lang="en-US" dirty="0"/>
              <a:t>additional year 100 </a:t>
            </a:r>
            <a:r>
              <a:rPr lang="en-US" dirty="0" smtClean="0"/>
              <a:t>dollar. </a:t>
            </a:r>
          </a:p>
          <a:p>
            <a:r>
              <a:rPr lang="en-US" dirty="0" smtClean="0"/>
              <a:t>Maximum </a:t>
            </a:r>
            <a:r>
              <a:rPr lang="en-US" dirty="0"/>
              <a:t>total is 2000 dollar. </a:t>
            </a:r>
            <a:endParaRPr lang="en-US" dirty="0" smtClean="0"/>
          </a:p>
          <a:p>
            <a:r>
              <a:rPr lang="en-US" dirty="0" smtClean="0"/>
              <a:t>How </a:t>
            </a:r>
            <a:r>
              <a:rPr lang="en-US" dirty="0"/>
              <a:t>much efforts are spent on 2000 </a:t>
            </a:r>
            <a:r>
              <a:rPr lang="en-US" dirty="0" smtClean="0"/>
              <a:t>dollar </a:t>
            </a:r>
            <a:r>
              <a:rPr lang="en-US" dirty="0"/>
              <a:t>over so many years</a:t>
            </a:r>
            <a:r>
              <a:rPr lang="en-US" dirty="0" smtClean="0"/>
              <a:t>! </a:t>
            </a:r>
            <a:endParaRPr lang="en-US" dirty="0"/>
          </a:p>
          <a:p>
            <a:r>
              <a:rPr lang="en-US" dirty="0" smtClean="0"/>
              <a:t>How much extra salaries are paid out to design and administrate such a plan!</a:t>
            </a:r>
            <a:endParaRPr lang="en-US" dirty="0"/>
          </a:p>
        </p:txBody>
      </p:sp>
    </p:spTree>
    <p:extLst>
      <p:ext uri="{BB962C8B-B14F-4D97-AF65-F5344CB8AC3E}">
        <p14:creationId xmlns:p14="http://schemas.microsoft.com/office/powerpoint/2010/main" val="407305085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Registered Disability Savings Plan (RDSP)</a:t>
            </a:r>
          </a:p>
        </p:txBody>
      </p:sp>
      <p:sp>
        <p:nvSpPr>
          <p:cNvPr id="3" name="Content Placeholder 2"/>
          <p:cNvSpPr>
            <a:spLocks noGrp="1"/>
          </p:cNvSpPr>
          <p:nvPr>
            <p:ph idx="1"/>
          </p:nvPr>
        </p:nvSpPr>
        <p:spPr/>
        <p:txBody>
          <a:bodyPr/>
          <a:lstStyle/>
          <a:p>
            <a:pPr>
              <a:buFont typeface="Arial" charset="0"/>
              <a:buChar char="•"/>
              <a:defRPr/>
            </a:pPr>
            <a:r>
              <a:rPr lang="en-US" dirty="0"/>
              <a:t>a savings plan to help parents and others save for the long-term financial security of a person who is eligible for the disability tax credit </a:t>
            </a:r>
          </a:p>
          <a:p>
            <a:pPr lvl="1">
              <a:defRPr/>
            </a:pPr>
            <a:r>
              <a:rPr lang="en-US" dirty="0"/>
              <a:t>Contributions are not tax deductible</a:t>
            </a:r>
          </a:p>
          <a:p>
            <a:pPr lvl="1">
              <a:defRPr/>
            </a:pPr>
            <a:r>
              <a:rPr lang="en-US" dirty="0"/>
              <a:t>No annual maximum contribution limit</a:t>
            </a:r>
          </a:p>
          <a:p>
            <a:pPr lvl="1">
              <a:defRPr/>
            </a:pPr>
            <a:r>
              <a:rPr lang="en-US" dirty="0"/>
              <a:t>Lifetime limit is $200 000</a:t>
            </a:r>
          </a:p>
          <a:p>
            <a:pPr lvl="1">
              <a:defRPr/>
            </a:pPr>
            <a:r>
              <a:rPr lang="en-US" dirty="0"/>
              <a:t>Contributions can be made up to, and including, the year beneficiary turns 59</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Tax-Free Savings Account (</a:t>
            </a:r>
            <a:r>
              <a:rPr lang="en-US" dirty="0"/>
              <a:t>TFSA</a:t>
            </a:r>
            <a:r>
              <a:rPr lang="en-US" dirty="0" smtClean="0"/>
              <a:t>) </a:t>
            </a:r>
            <a:r>
              <a:rPr lang="en-US" sz="2000" b="0" dirty="0" smtClean="0"/>
              <a:t>(1 of 2)</a:t>
            </a:r>
            <a:endParaRPr lang="en-US" b="0" dirty="0"/>
          </a:p>
        </p:txBody>
      </p:sp>
      <p:sp>
        <p:nvSpPr>
          <p:cNvPr id="3" name="Content Placeholder 2"/>
          <p:cNvSpPr>
            <a:spLocks noGrp="1"/>
          </p:cNvSpPr>
          <p:nvPr>
            <p:ph idx="1"/>
          </p:nvPr>
        </p:nvSpPr>
        <p:spPr/>
        <p:txBody>
          <a:bodyPr/>
          <a:lstStyle/>
          <a:p>
            <a:pPr>
              <a:defRPr/>
            </a:pPr>
            <a:r>
              <a:rPr lang="en-US" dirty="0"/>
              <a:t>a registered investment account that allows you to purchase investments, with after-tax dollars, without attracting any tax payable on your investment growth</a:t>
            </a:r>
          </a:p>
          <a:p>
            <a:pPr lvl="1">
              <a:defRPr/>
            </a:pPr>
            <a:r>
              <a:rPr lang="en-US" dirty="0"/>
              <a:t>Started 2009, must be Canadian resident, aged 18 and older</a:t>
            </a:r>
          </a:p>
          <a:p>
            <a:pPr lvl="1">
              <a:defRPr/>
            </a:pPr>
            <a:r>
              <a:rPr lang="en-US" dirty="0"/>
              <a:t>Contributions are not tax deductible</a:t>
            </a:r>
          </a:p>
          <a:p>
            <a:pPr lvl="1">
              <a:defRPr/>
            </a:pPr>
            <a:r>
              <a:rPr lang="en-US" dirty="0"/>
              <a:t>Contributions and any growth can be withdrawn tax-free</a:t>
            </a:r>
          </a:p>
          <a:p>
            <a:pPr lvl="1">
              <a:defRPr/>
            </a:pPr>
            <a:r>
              <a:rPr lang="en-US" dirty="0"/>
              <a:t>Unused contribution room is carried forward</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Tax-Free Savings Account (</a:t>
            </a:r>
            <a:r>
              <a:rPr lang="en-US" dirty="0"/>
              <a:t>TFSA)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lvl="1">
              <a:defRPr/>
            </a:pPr>
            <a:r>
              <a:rPr lang="en-US" dirty="0"/>
              <a:t>Any money you withdraw, contributions plus growth, is added back to your contribution room for the following calendar year</a:t>
            </a:r>
          </a:p>
          <a:p>
            <a:pPr lvl="1">
              <a:defRPr/>
            </a:pPr>
            <a:r>
              <a:rPr lang="en-US" dirty="0"/>
              <a:t>Proceeds can be used for any purpose</a:t>
            </a:r>
          </a:p>
          <a:p>
            <a:pPr lvl="1">
              <a:defRPr/>
            </a:pPr>
            <a:r>
              <a:rPr lang="en-US" dirty="0"/>
              <a:t>2017 cumulative maximum is $52,000 and annual limit is $5,500 (indexed and rounded)</a:t>
            </a:r>
          </a:p>
          <a:p>
            <a:pPr>
              <a:buFont typeface="Arial" charset="0"/>
              <a:buChar char="•"/>
              <a:defRPr/>
            </a:pPr>
            <a:r>
              <a:rPr lang="en-US" dirty="0"/>
              <a:t> RRSP Contributions (very common)</a:t>
            </a:r>
          </a:p>
          <a:p>
            <a:pPr lvl="1">
              <a:defRPr/>
            </a:pPr>
            <a:r>
              <a:rPr lang="en-US" dirty="0"/>
              <a:t>Tax deduction is based on your highest marginal tax bracket</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t>
            </a:r>
            <a:r>
              <a:rPr lang="en-US" dirty="0" smtClean="0"/>
              <a:t>TFSA </a:t>
            </a:r>
            <a:r>
              <a:rPr lang="en-US" sz="2000" b="0" dirty="0"/>
              <a:t>(1 of 2)</a:t>
            </a:r>
            <a:endParaRPr lang="en-US" dirty="0"/>
          </a:p>
        </p:txBody>
      </p:sp>
      <p:sp>
        <p:nvSpPr>
          <p:cNvPr id="3" name="Content Placeholder 2"/>
          <p:cNvSpPr>
            <a:spLocks noGrp="1"/>
          </p:cNvSpPr>
          <p:nvPr>
            <p:ph idx="1"/>
          </p:nvPr>
        </p:nvSpPr>
        <p:spPr>
          <a:xfrm>
            <a:off x="457200" y="1600200"/>
            <a:ext cx="7924800" cy="4525963"/>
          </a:xfrm>
        </p:spPr>
        <p:txBody>
          <a:bodyPr/>
          <a:lstStyle/>
          <a:p>
            <a:pPr marL="0" indent="0">
              <a:buNone/>
            </a:pPr>
            <a:r>
              <a:rPr lang="en-US" sz="2400" dirty="0" err="1"/>
              <a:t>Maansi</a:t>
            </a:r>
            <a:r>
              <a:rPr lang="en-US" sz="2400" dirty="0"/>
              <a:t> turned 18 in 2008. In August 2009, she opened a TFSA account at her local bank. </a:t>
            </a:r>
            <a:r>
              <a:rPr lang="en-US" sz="2400" dirty="0" err="1"/>
              <a:t>Maansi</a:t>
            </a:r>
            <a:r>
              <a:rPr lang="en-US" sz="2400" dirty="0"/>
              <a:t> had a great summer earning income as a student painter. She decided to put $5000 in her TFSA since she didn’t need this money immediately for tuition or living expenses. The TFSA account offered by </a:t>
            </a:r>
            <a:r>
              <a:rPr lang="en-US" sz="2400" dirty="0" err="1"/>
              <a:t>Maansi’s</a:t>
            </a:r>
            <a:r>
              <a:rPr lang="en-US" sz="2400" dirty="0"/>
              <a:t> bank paid interest at an annual rate of 2 percent. Over the next year, </a:t>
            </a:r>
            <a:r>
              <a:rPr lang="en-US" sz="2400" dirty="0" err="1"/>
              <a:t>Maansi</a:t>
            </a:r>
            <a:r>
              <a:rPr lang="en-US" sz="2400" dirty="0"/>
              <a:t> would earn $100 in tax-free interest, calculated as $5000 × 2</a:t>
            </a:r>
            <a:r>
              <a:rPr lang="en-US" sz="2400" dirty="0" smtClean="0"/>
              <a:t>%.</a:t>
            </a:r>
            <a:endParaRPr lang="en-US" sz="2400"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t>
            </a:r>
            <a:r>
              <a:rPr lang="en-US" dirty="0" smtClean="0"/>
              <a:t>TFSA </a:t>
            </a:r>
            <a:r>
              <a:rPr lang="en-US" sz="2000" b="0" dirty="0" smtClean="0"/>
              <a:t>(2 </a:t>
            </a:r>
            <a:r>
              <a:rPr lang="en-US" sz="2000" b="0" dirty="0"/>
              <a:t>of 2)</a:t>
            </a:r>
            <a:endParaRPr lang="en-US" dirty="0"/>
          </a:p>
        </p:txBody>
      </p:sp>
      <p:sp>
        <p:nvSpPr>
          <p:cNvPr id="3" name="Content Placeholder 2"/>
          <p:cNvSpPr>
            <a:spLocks noGrp="1"/>
          </p:cNvSpPr>
          <p:nvPr>
            <p:ph idx="1"/>
          </p:nvPr>
        </p:nvSpPr>
        <p:spPr>
          <a:xfrm>
            <a:off x="457200" y="1600201"/>
            <a:ext cx="8382000" cy="2895600"/>
          </a:xfrm>
        </p:spPr>
        <p:txBody>
          <a:bodyPr/>
          <a:lstStyle/>
          <a:p>
            <a:pPr marL="0" indent="0">
              <a:buNone/>
            </a:pPr>
            <a:r>
              <a:rPr lang="en-US" sz="2400" dirty="0" smtClean="0"/>
              <a:t>Over </a:t>
            </a:r>
            <a:r>
              <a:rPr lang="en-US" sz="2400" dirty="0"/>
              <a:t>the next few years, </a:t>
            </a:r>
            <a:r>
              <a:rPr lang="en-US" sz="2400" dirty="0" err="1"/>
              <a:t>Maansi’s</a:t>
            </a:r>
            <a:r>
              <a:rPr lang="en-US" sz="2400" dirty="0"/>
              <a:t> original investment continued to grow at a rate of 2 percent compounded annually. As of February 2017, her investment was only worth $5800 since she had not made any further contributions to her account. Now that she is working full-time and has saved some money, </a:t>
            </a:r>
            <a:r>
              <a:rPr lang="en-US" sz="2400" dirty="0" err="1"/>
              <a:t>Maansi</a:t>
            </a:r>
            <a:r>
              <a:rPr lang="en-US" sz="2400" dirty="0"/>
              <a:t> creates the table below and determines that she can deposit an additional $47 000 in 2017, $41 500 carried forward from 2010 to 2016 and $5500 for 2017.</a:t>
            </a:r>
          </a:p>
        </p:txBody>
      </p:sp>
      <p:graphicFrame>
        <p:nvGraphicFramePr>
          <p:cNvPr id="5" name="Table 4"/>
          <p:cNvGraphicFramePr>
            <a:graphicFrameLocks noGrp="1"/>
          </p:cNvGraphicFramePr>
          <p:nvPr>
            <p:extLst>
              <p:ext uri="{D42A27DB-BD31-4B8C-83A1-F6EECF244321}">
                <p14:modId xmlns:p14="http://schemas.microsoft.com/office/powerpoint/2010/main" val="1078580202"/>
              </p:ext>
            </p:extLst>
          </p:nvPr>
        </p:nvGraphicFramePr>
        <p:xfrm>
          <a:off x="470848" y="4724400"/>
          <a:ext cx="8368353" cy="1524000"/>
        </p:xfrm>
        <a:graphic>
          <a:graphicData uri="http://schemas.openxmlformats.org/drawingml/2006/table">
            <a:tbl>
              <a:tblPr firstRow="1">
                <a:tableStyleId>{3B4B98B0-60AC-42C2-AFA5-B58CD77FA1E5}</a:tableStyleId>
              </a:tblPr>
              <a:tblGrid>
                <a:gridCol w="929817">
                  <a:extLst>
                    <a:ext uri="{9D8B030D-6E8A-4147-A177-3AD203B41FA5}">
                      <a16:colId xmlns:a16="http://schemas.microsoft.com/office/drawing/2014/main" val="20000"/>
                    </a:ext>
                  </a:extLst>
                </a:gridCol>
                <a:gridCol w="929817">
                  <a:extLst>
                    <a:ext uri="{9D8B030D-6E8A-4147-A177-3AD203B41FA5}">
                      <a16:colId xmlns:a16="http://schemas.microsoft.com/office/drawing/2014/main" val="20001"/>
                    </a:ext>
                  </a:extLst>
                </a:gridCol>
                <a:gridCol w="929817">
                  <a:extLst>
                    <a:ext uri="{9D8B030D-6E8A-4147-A177-3AD203B41FA5}">
                      <a16:colId xmlns:a16="http://schemas.microsoft.com/office/drawing/2014/main" val="20002"/>
                    </a:ext>
                  </a:extLst>
                </a:gridCol>
                <a:gridCol w="929817">
                  <a:extLst>
                    <a:ext uri="{9D8B030D-6E8A-4147-A177-3AD203B41FA5}">
                      <a16:colId xmlns:a16="http://schemas.microsoft.com/office/drawing/2014/main" val="20003"/>
                    </a:ext>
                  </a:extLst>
                </a:gridCol>
                <a:gridCol w="929817">
                  <a:extLst>
                    <a:ext uri="{9D8B030D-6E8A-4147-A177-3AD203B41FA5}">
                      <a16:colId xmlns:a16="http://schemas.microsoft.com/office/drawing/2014/main" val="20004"/>
                    </a:ext>
                  </a:extLst>
                </a:gridCol>
                <a:gridCol w="929817">
                  <a:extLst>
                    <a:ext uri="{9D8B030D-6E8A-4147-A177-3AD203B41FA5}">
                      <a16:colId xmlns:a16="http://schemas.microsoft.com/office/drawing/2014/main" val="20005"/>
                    </a:ext>
                  </a:extLst>
                </a:gridCol>
                <a:gridCol w="929817">
                  <a:extLst>
                    <a:ext uri="{9D8B030D-6E8A-4147-A177-3AD203B41FA5}">
                      <a16:colId xmlns:a16="http://schemas.microsoft.com/office/drawing/2014/main" val="20006"/>
                    </a:ext>
                  </a:extLst>
                </a:gridCol>
                <a:gridCol w="929817">
                  <a:extLst>
                    <a:ext uri="{9D8B030D-6E8A-4147-A177-3AD203B41FA5}">
                      <a16:colId xmlns:a16="http://schemas.microsoft.com/office/drawing/2014/main" val="20007"/>
                    </a:ext>
                  </a:extLst>
                </a:gridCol>
                <a:gridCol w="929817">
                  <a:extLst>
                    <a:ext uri="{9D8B030D-6E8A-4147-A177-3AD203B41FA5}">
                      <a16:colId xmlns:a16="http://schemas.microsoft.com/office/drawing/2014/main" val="20008"/>
                    </a:ext>
                  </a:extLst>
                </a:gridCol>
              </a:tblGrid>
              <a:tr h="464542">
                <a:tc>
                  <a:txBody>
                    <a:bodyPr/>
                    <a:lstStyle/>
                    <a:p>
                      <a:pPr marL="0" marR="0">
                        <a:lnSpc>
                          <a:spcPct val="115000"/>
                        </a:lnSpc>
                        <a:spcBef>
                          <a:spcPts val="0"/>
                        </a:spcBef>
                        <a:spcAft>
                          <a:spcPts val="0"/>
                        </a:spcAft>
                      </a:pPr>
                      <a:r>
                        <a:rPr lang="en-US" sz="1400" b="1" dirty="0">
                          <a:effectLst/>
                          <a:latin typeface="+mn-lt"/>
                          <a:ea typeface="Calibri"/>
                          <a:cs typeface="UniversLTPro-BoldCond"/>
                        </a:rPr>
                        <a:t>Year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Pro-BoldCond"/>
                        </a:rPr>
                        <a:t>2010</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Pro-BoldCond"/>
                        </a:rPr>
                        <a:t>2011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Pro-BoldCond"/>
                        </a:rPr>
                        <a:t>2012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Pro-BoldCond"/>
                        </a:rPr>
                        <a:t>2013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Pro-BoldCond"/>
                        </a:rPr>
                        <a:t>2014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Pro-BoldCond"/>
                        </a:rPr>
                        <a:t>2015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Pro-BoldCond"/>
                        </a:rPr>
                        <a:t>2016 </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Pro-BoldCond"/>
                        </a:rPr>
                        <a:t>2017</a:t>
                      </a:r>
                      <a:endParaRPr lang="en-US" sz="1400">
                        <a:effectLst/>
                        <a:latin typeface="+mn-lt"/>
                        <a:ea typeface="Calibri"/>
                        <a:cs typeface="Times New Roman"/>
                      </a:endParaRPr>
                    </a:p>
                  </a:txBody>
                  <a:tcPr/>
                </a:tc>
                <a:extLst>
                  <a:ext uri="{0D108BD9-81ED-4DB2-BD59-A6C34878D82A}">
                    <a16:rowId xmlns:a16="http://schemas.microsoft.com/office/drawing/2014/main" val="10000"/>
                  </a:ext>
                </a:extLst>
              </a:tr>
              <a:tr h="464542">
                <a:tc>
                  <a:txBody>
                    <a:bodyPr/>
                    <a:lstStyle/>
                    <a:p>
                      <a:pPr marL="0" marR="0">
                        <a:lnSpc>
                          <a:spcPct val="115000"/>
                        </a:lnSpc>
                        <a:spcBef>
                          <a:spcPts val="0"/>
                        </a:spcBef>
                        <a:spcAft>
                          <a:spcPts val="0"/>
                        </a:spcAft>
                      </a:pPr>
                      <a:r>
                        <a:rPr lang="en-US" sz="1400" b="1" dirty="0">
                          <a:effectLst/>
                          <a:latin typeface="+mn-lt"/>
                          <a:ea typeface="Calibri"/>
                          <a:cs typeface="UniversLTPro-BoldCond"/>
                        </a:rPr>
                        <a:t>Limit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$5,000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$5,000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$5,000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$5,500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$5,500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$10,000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$5,500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a:effectLst/>
                          <a:latin typeface="+mn-lt"/>
                          <a:ea typeface="Calibri"/>
                          <a:cs typeface="UniversLTPro-Condensed"/>
                        </a:rPr>
                        <a:t>$5,500</a:t>
                      </a:r>
                      <a:endParaRPr lang="en-US" sz="1400">
                        <a:effectLst/>
                        <a:latin typeface="+mn-lt"/>
                        <a:ea typeface="Calibri"/>
                        <a:cs typeface="Times New Roman"/>
                      </a:endParaRPr>
                    </a:p>
                  </a:txBody>
                  <a:tcPr/>
                </a:tc>
                <a:extLst>
                  <a:ext uri="{0D108BD9-81ED-4DB2-BD59-A6C34878D82A}">
                    <a16:rowId xmlns:a16="http://schemas.microsoft.com/office/drawing/2014/main" val="10001"/>
                  </a:ext>
                </a:extLst>
              </a:tr>
              <a:tr h="594916">
                <a:tc>
                  <a:txBody>
                    <a:bodyPr/>
                    <a:lstStyle/>
                    <a:p>
                      <a:pPr marL="0" marR="0">
                        <a:lnSpc>
                          <a:spcPct val="115000"/>
                        </a:lnSpc>
                        <a:spcBef>
                          <a:spcPts val="0"/>
                        </a:spcBef>
                        <a:spcAft>
                          <a:spcPts val="0"/>
                        </a:spcAft>
                      </a:pPr>
                      <a:r>
                        <a:rPr lang="en-US" sz="1400" b="1" dirty="0" smtClean="0">
                          <a:effectLst/>
                          <a:latin typeface="+mn-lt"/>
                          <a:ea typeface="Calibri"/>
                          <a:cs typeface="UniversLTPro-BoldCond"/>
                        </a:rPr>
                        <a:t>Carry Forward</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$5,000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$10,000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$15,000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$20,500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$26,000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$36,000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a:effectLst/>
                          <a:latin typeface="+mn-lt"/>
                          <a:ea typeface="Calibri"/>
                          <a:cs typeface="UniversLTPro-Condensed"/>
                        </a:rPr>
                        <a:t>$41,500</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dirty="0" smtClean="0">
                          <a:solidFill>
                            <a:schemeClr val="bg1"/>
                          </a:solidFill>
                          <a:effectLst/>
                          <a:latin typeface="+mn-lt"/>
                          <a:ea typeface="Calibri"/>
                          <a:cs typeface="Times New Roman"/>
                        </a:rPr>
                        <a:t>Blank</a:t>
                      </a:r>
                      <a:r>
                        <a:rPr lang="en-US" sz="1400" dirty="0" smtClean="0">
                          <a:effectLst/>
                          <a:latin typeface="+mn-lt"/>
                          <a:ea typeface="Calibri"/>
                          <a:cs typeface="Times New Roman"/>
                        </a:rPr>
                        <a:t> </a:t>
                      </a:r>
                      <a:endParaRPr lang="en-US" sz="1400" dirty="0">
                        <a:effectLst/>
                        <a:latin typeface="+mn-lt"/>
                        <a:ea typeface="Calibri"/>
                        <a:cs typeface="Times New Roman"/>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4225758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magnitude of TFSA</a:t>
            </a:r>
            <a:endParaRPr lang="en-US" dirty="0"/>
          </a:p>
        </p:txBody>
      </p:sp>
      <p:sp>
        <p:nvSpPr>
          <p:cNvPr id="3" name="Content Placeholder 2"/>
          <p:cNvSpPr>
            <a:spLocks noGrp="1"/>
          </p:cNvSpPr>
          <p:nvPr>
            <p:ph idx="1"/>
          </p:nvPr>
        </p:nvSpPr>
        <p:spPr/>
        <p:txBody>
          <a:bodyPr/>
          <a:lstStyle/>
          <a:p>
            <a:r>
              <a:rPr lang="en-US" dirty="0" smtClean="0"/>
              <a:t>For 5000 dollars in saving account, the annual interest, around 2%, is about 100 dollars. The tax saving is about 30 dollars. </a:t>
            </a:r>
          </a:p>
          <a:p>
            <a:r>
              <a:rPr lang="en-US" dirty="0" smtClean="0"/>
              <a:t>All the effort for 30 dollars!</a:t>
            </a:r>
          </a:p>
          <a:p>
            <a:r>
              <a:rPr lang="en-US" dirty="0" smtClean="0"/>
              <a:t>Tax systems are often results of political gestures with little </a:t>
            </a:r>
            <a:r>
              <a:rPr lang="en-US" smtClean="0"/>
              <a:t>substance.</a:t>
            </a:r>
            <a:endParaRPr lang="en-US" dirty="0" smtClean="0"/>
          </a:p>
        </p:txBody>
      </p:sp>
    </p:spTree>
    <p:extLst>
      <p:ext uri="{BB962C8B-B14F-4D97-AF65-F5344CB8AC3E}">
        <p14:creationId xmlns:p14="http://schemas.microsoft.com/office/powerpoint/2010/main" val="25807453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 changes in tax systems</a:t>
            </a:r>
            <a:endParaRPr lang="en-US" dirty="0"/>
          </a:p>
        </p:txBody>
      </p:sp>
      <p:sp>
        <p:nvSpPr>
          <p:cNvPr id="3" name="Content Placeholder 2"/>
          <p:cNvSpPr>
            <a:spLocks noGrp="1"/>
          </p:cNvSpPr>
          <p:nvPr>
            <p:ph idx="1"/>
          </p:nvPr>
        </p:nvSpPr>
        <p:spPr/>
        <p:txBody>
          <a:bodyPr/>
          <a:lstStyle/>
          <a:p>
            <a:r>
              <a:rPr lang="en-US" dirty="0" smtClean="0"/>
              <a:t>TFSA first appears in 2009. </a:t>
            </a:r>
          </a:p>
          <a:p>
            <a:r>
              <a:rPr lang="en-US" dirty="0" smtClean="0"/>
              <a:t>The amount already changes several times. </a:t>
            </a:r>
          </a:p>
          <a:p>
            <a:r>
              <a:rPr lang="en-US" dirty="0" smtClean="0"/>
              <a:t>Governments, especially new governments, often loudly announce new benefits. At the same time, they often quietly scale back old benefits.</a:t>
            </a:r>
            <a:endParaRPr lang="en-US" dirty="0"/>
          </a:p>
        </p:txBody>
      </p:sp>
    </p:spTree>
    <p:extLst>
      <p:ext uri="{BB962C8B-B14F-4D97-AF65-F5344CB8AC3E}">
        <p14:creationId xmlns:p14="http://schemas.microsoft.com/office/powerpoint/2010/main" val="348522432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Deductions and Tax Credits</a:t>
            </a:r>
          </a:p>
        </p:txBody>
      </p:sp>
      <p:sp>
        <p:nvSpPr>
          <p:cNvPr id="4" name="Content Placeholder 3"/>
          <p:cNvSpPr>
            <a:spLocks noGrp="1"/>
          </p:cNvSpPr>
          <p:nvPr>
            <p:ph idx="1"/>
          </p:nvPr>
        </p:nvSpPr>
        <p:spPr>
          <a:xfrm>
            <a:off x="457200" y="1600200"/>
            <a:ext cx="8229600" cy="3733800"/>
          </a:xfrm>
        </p:spPr>
        <p:txBody>
          <a:bodyPr/>
          <a:lstStyle/>
          <a:p>
            <a:pPr>
              <a:defRPr/>
            </a:pPr>
            <a:r>
              <a:rPr lang="en-US" dirty="0"/>
              <a:t>In general, moving expenses may be claimed when moving to and from an educational institution as long as you are moving at least 40 </a:t>
            </a:r>
            <a:r>
              <a:rPr lang="en-US" dirty="0" err="1"/>
              <a:t>kilometres</a:t>
            </a:r>
            <a:r>
              <a:rPr lang="en-US" dirty="0"/>
              <a:t> in each direction</a:t>
            </a:r>
          </a:p>
          <a:p>
            <a:pPr>
              <a:defRPr/>
            </a:pPr>
            <a:r>
              <a:rPr lang="en-US" dirty="0"/>
              <a:t>Common non-refundable tax credits for students: basic personal amount, Canada employment amount, interest paid on eligible student loans, and tuition amount (and related </a:t>
            </a:r>
            <a:r>
              <a:rPr lang="en-US" dirty="0" err="1"/>
              <a:t>carryforwards</a:t>
            </a:r>
            <a:r>
              <a:rPr lang="en-US" dirty="0"/>
              <a:t>)</a:t>
            </a:r>
          </a:p>
        </p:txBody>
      </p:sp>
      <p:sp>
        <p:nvSpPr>
          <p:cNvPr id="5" name="Content Placeholder 4"/>
          <p:cNvSpPr>
            <a:spLocks noGrp="1"/>
          </p:cNvSpPr>
          <p:nvPr>
            <p:ph idx="13"/>
          </p:nvPr>
        </p:nvSpPr>
        <p:spPr>
          <a:xfrm>
            <a:off x="7239000" y="5334000"/>
            <a:ext cx="1524000" cy="990600"/>
          </a:xfrm>
          <a:solidFill>
            <a:schemeClr val="bg2">
              <a:lumMod val="20000"/>
              <a:lumOff val="80000"/>
            </a:schemeClr>
          </a:solidFill>
          <a:ln>
            <a:solidFill>
              <a:schemeClr val="bg2"/>
            </a:solidFill>
          </a:ln>
        </p:spPr>
        <p:txBody>
          <a:bodyPr lIns="91440" tIns="45720" rIns="91440" bIns="45720"/>
          <a:lstStyle/>
          <a:p>
            <a:pPr marL="0" indent="0">
              <a:buNone/>
            </a:pPr>
            <a:r>
              <a:rPr lang="en-US" altLang="en-US" sz="2000" dirty="0">
                <a:latin typeface="Arial" charset="0"/>
              </a:rPr>
              <a:t>Free App: </a:t>
            </a:r>
            <a:r>
              <a:rPr lang="en-US" altLang="en-US" sz="2000" i="1" dirty="0">
                <a:latin typeface="Arial" charset="0"/>
              </a:rPr>
              <a:t>TurboTax </a:t>
            </a:r>
            <a:r>
              <a:rPr lang="en-US" altLang="en-US" sz="2000" i="1" dirty="0" err="1">
                <a:latin typeface="Arial" charset="0"/>
              </a:rPr>
              <a:t>SnapTax</a:t>
            </a:r>
            <a:endParaRPr lang="en-US" sz="2000" dirty="0"/>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With tax the final value is</a:t>
            </a:r>
          </a:p>
          <a:p>
            <a:r>
              <a:rPr lang="en-US" dirty="0"/>
              <a:t>1*(1+6%*(1-25%))^40 = 5.82 billion</a:t>
            </a:r>
          </a:p>
          <a:p>
            <a:r>
              <a:rPr lang="en-US" dirty="0"/>
              <a:t>Without tax the final value is</a:t>
            </a:r>
          </a:p>
          <a:p>
            <a:r>
              <a:rPr lang="en-US" dirty="0"/>
              <a:t>1*(1+6%)^40 = 10.29 billion</a:t>
            </a:r>
          </a:p>
          <a:p>
            <a:r>
              <a:rPr lang="en-US" dirty="0"/>
              <a:t>Wealth level without tax almost doubles that with tax.</a:t>
            </a:r>
          </a:p>
          <a:p>
            <a:endParaRPr lang="en-US" dirty="0"/>
          </a:p>
        </p:txBody>
      </p:sp>
    </p:spTree>
    <p:extLst>
      <p:ext uri="{BB962C8B-B14F-4D97-AF65-F5344CB8AC3E}">
        <p14:creationId xmlns:p14="http://schemas.microsoft.com/office/powerpoint/2010/main" val="20991166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Record Keeping</a:t>
            </a:r>
          </a:p>
        </p:txBody>
      </p:sp>
      <p:sp>
        <p:nvSpPr>
          <p:cNvPr id="3" name="Content Placeholder 2"/>
          <p:cNvSpPr>
            <a:spLocks noGrp="1"/>
          </p:cNvSpPr>
          <p:nvPr>
            <p:ph idx="1"/>
          </p:nvPr>
        </p:nvSpPr>
        <p:spPr>
          <a:xfrm>
            <a:off x="457200" y="1600200"/>
            <a:ext cx="8229600" cy="4648200"/>
          </a:xfrm>
        </p:spPr>
        <p:txBody>
          <a:bodyPr/>
          <a:lstStyle/>
          <a:p>
            <a:pPr>
              <a:lnSpc>
                <a:spcPct val="90000"/>
              </a:lnSpc>
              <a:buFont typeface="Arial" charset="0"/>
              <a:buChar char="•"/>
              <a:defRPr/>
            </a:pPr>
            <a:r>
              <a:rPr lang="en-US" dirty="0"/>
              <a:t>Maintain a record of the purchase transaction for capital assets, such as stock, in order to make the future calculation of capital gains or capital losses easier</a:t>
            </a:r>
          </a:p>
          <a:p>
            <a:pPr>
              <a:lnSpc>
                <a:spcPct val="90000"/>
              </a:lnSpc>
              <a:buFont typeface="Arial" charset="0"/>
              <a:buChar char="•"/>
              <a:defRPr/>
            </a:pPr>
            <a:r>
              <a:rPr lang="en-US" dirty="0"/>
              <a:t>Maintain a record of the non-refundable tax credits that can be carried forward: the medical expenses amount, the tuition (education, and textbook) amount, and the charitable contribution amount</a:t>
            </a:r>
          </a:p>
          <a:p>
            <a:pPr>
              <a:lnSpc>
                <a:spcPct val="90000"/>
              </a:lnSpc>
              <a:buFont typeface="Arial" charset="0"/>
              <a:buChar char="•"/>
              <a:defRPr/>
            </a:pPr>
            <a:r>
              <a:rPr lang="en-US" dirty="0"/>
              <a:t>At minimum, retain copies of your completed tax forms along with receipts for a period of seven years (in case of CRA audit)</a:t>
            </a:r>
          </a:p>
        </p:txBody>
      </p:sp>
    </p:spTree>
    <p:extLst>
      <p:ext uri="{BB962C8B-B14F-4D97-AF65-F5344CB8AC3E}">
        <p14:creationId xmlns:p14="http://schemas.microsoft.com/office/powerpoint/2010/main" val="272182956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a:t>
            </a:r>
            <a:br>
              <a:rPr lang="en-US" dirty="0"/>
            </a:br>
            <a:endParaRPr lang="en-US" dirty="0"/>
          </a:p>
        </p:txBody>
      </p:sp>
      <p:sp>
        <p:nvSpPr>
          <p:cNvPr id="3" name="Content Placeholder 2"/>
          <p:cNvSpPr>
            <a:spLocks noGrp="1"/>
          </p:cNvSpPr>
          <p:nvPr>
            <p:ph idx="1"/>
          </p:nvPr>
        </p:nvSpPr>
        <p:spPr/>
        <p:txBody>
          <a:bodyPr/>
          <a:lstStyle/>
          <a:p>
            <a:r>
              <a:rPr lang="en-US" dirty="0"/>
              <a:t>Financial Planning Problems: 5, </a:t>
            </a:r>
            <a:r>
              <a:rPr lang="en-US" dirty="0" smtClean="0"/>
              <a:t>10</a:t>
            </a:r>
            <a:endParaRPr lang="en-US" dirty="0"/>
          </a:p>
          <a:p>
            <a:r>
              <a:rPr lang="en-US" dirty="0"/>
              <a:t>Challenge questions </a:t>
            </a:r>
            <a:r>
              <a:rPr lang="en-US" dirty="0" smtClean="0"/>
              <a:t>1</a:t>
            </a:r>
            <a:endParaRPr lang="en-US" dirty="0"/>
          </a:p>
          <a:p>
            <a:endParaRPr lang="en-US" dirty="0"/>
          </a:p>
        </p:txBody>
      </p:sp>
    </p:spTree>
    <p:extLst>
      <p:ext uri="{BB962C8B-B14F-4D97-AF65-F5344CB8AC3E}">
        <p14:creationId xmlns:p14="http://schemas.microsoft.com/office/powerpoint/2010/main" val="2254843658"/>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13345</TotalTime>
  <Words>5881</Words>
  <Application>Microsoft Office PowerPoint</Application>
  <PresentationFormat>On-screen Show (4:3)</PresentationFormat>
  <Paragraphs>575</Paragraphs>
  <Slides>91</Slides>
  <Notes>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91</vt:i4>
      </vt:variant>
    </vt:vector>
  </HeadingPairs>
  <TitlesOfParts>
    <vt:vector size="104" baseType="lpstr">
      <vt:lpstr>ＭＳ Ｐゴシック</vt:lpstr>
      <vt:lpstr>PearsonMATHPRO08</vt:lpstr>
      <vt:lpstr>UniversLTPro-BoldCond</vt:lpstr>
      <vt:lpstr>UniversLTPro-Condensed</vt:lpstr>
      <vt:lpstr>UniversLTStd-BoldCn</vt:lpstr>
      <vt:lpstr>UniversLTStd-Cn</vt:lpstr>
      <vt:lpstr>Arial</vt:lpstr>
      <vt:lpstr>Calibri</vt:lpstr>
      <vt:lpstr>Mangal</vt:lpstr>
      <vt:lpstr>Times New Roman</vt:lpstr>
      <vt:lpstr>Verdana</vt:lpstr>
      <vt:lpstr>Wingdings</vt:lpstr>
      <vt:lpstr>508 Lecture</vt:lpstr>
      <vt:lpstr>Personal Finance</vt:lpstr>
      <vt:lpstr>Chapter Objectives</vt:lpstr>
      <vt:lpstr>Background on Taxes (1 of 3)</vt:lpstr>
      <vt:lpstr>Background on Taxes (2 of 3)</vt:lpstr>
      <vt:lpstr>Background on Taxes (3 of 3)</vt:lpstr>
      <vt:lpstr>The enormous impacts of tax</vt:lpstr>
      <vt:lpstr>An example to save tax</vt:lpstr>
      <vt:lpstr>PowerPoint Presentation</vt:lpstr>
      <vt:lpstr>PowerPoint Presentation</vt:lpstr>
      <vt:lpstr>PowerPoint Presentation</vt:lpstr>
      <vt:lpstr>PowerPoint Presentation</vt:lpstr>
      <vt:lpstr>Personal Income Taxes</vt:lpstr>
      <vt:lpstr>Taxes Paid on Consumer Purchases</vt:lpstr>
      <vt:lpstr>HST in BC </vt:lpstr>
      <vt:lpstr>Sales Taxes and Rates</vt:lpstr>
      <vt:lpstr>Taxes Paid on Capital Assets</vt:lpstr>
      <vt:lpstr>Taxes Paid on Property</vt:lpstr>
      <vt:lpstr>Do You Have to File a Tax Return? (1 of 2)</vt:lpstr>
      <vt:lpstr>Do You Have to File a Tax Return? (2 of 2)</vt:lpstr>
      <vt:lpstr>Do You Have to File a Return?</vt:lpstr>
      <vt:lpstr>Why Students Should File Tax Returns (1 of 2)</vt:lpstr>
      <vt:lpstr>Why Students Should File Tax Returns (2 of 2)</vt:lpstr>
      <vt:lpstr>Filing Your Return (1 of 2)</vt:lpstr>
      <vt:lpstr>Filing Your Return (2 of 2)</vt:lpstr>
      <vt:lpstr>Steps to Completing an Income Tax Return (1 of 2)</vt:lpstr>
      <vt:lpstr>Steps to Completing an Income Tax Return (2 of 2)</vt:lpstr>
      <vt:lpstr>T4 Slip (Salary and Deductions, from Employer)</vt:lpstr>
      <vt:lpstr>Step 1: Calculate Total Income (1 of 2)</vt:lpstr>
      <vt:lpstr>Step 1: Calculate Total Income (2 of 2)</vt:lpstr>
      <vt:lpstr>Individuals are Considered Self-Employed if:</vt:lpstr>
      <vt:lpstr>Interest Income</vt:lpstr>
      <vt:lpstr>Example: Interest Income</vt:lpstr>
      <vt:lpstr>Dividend Income (1 of 2)</vt:lpstr>
      <vt:lpstr>Dividend Income (2 of 2)</vt:lpstr>
      <vt:lpstr>Capital Gains and Losses</vt:lpstr>
      <vt:lpstr>Example: Taxable Capital Gain</vt:lpstr>
      <vt:lpstr>Step 2: Subtract Deductions</vt:lpstr>
      <vt:lpstr>RPP/RRSP</vt:lpstr>
      <vt:lpstr>Union/Professional Dues</vt:lpstr>
      <vt:lpstr>Child Care Expenses</vt:lpstr>
      <vt:lpstr>Support Payments</vt:lpstr>
      <vt:lpstr>Carrying Charges</vt:lpstr>
      <vt:lpstr>Moving Expenses</vt:lpstr>
      <vt:lpstr>Employment Expenses</vt:lpstr>
      <vt:lpstr>Example: Net Income- Amount Remaining after Subtracting Deductions from Your Total Income</vt:lpstr>
      <vt:lpstr>Step 3: Calculate Taxable Income</vt:lpstr>
      <vt:lpstr>Step 4: Calculate Net Federal Tax Payable</vt:lpstr>
      <vt:lpstr>Federal Marginal Income Tax Brackets and Rates</vt:lpstr>
      <vt:lpstr>Tax Credits (1 of 2)</vt:lpstr>
      <vt:lpstr>Non-Refundable Tax Credits (1 of 2)</vt:lpstr>
      <vt:lpstr>Non-Refundable Tax Credits (2 of 2)</vt:lpstr>
      <vt:lpstr>Tax Credits (2 of 2)</vt:lpstr>
      <vt:lpstr>Non-Refundable Tax Credit Examples (1 of 6)</vt:lpstr>
      <vt:lpstr>Non-Refundable Tax Credit Examples (2 of 6)</vt:lpstr>
      <vt:lpstr>Example: Age Tax Credit and Clawback</vt:lpstr>
      <vt:lpstr>Non-Refundable Tax Credit Examples (3 of 6)</vt:lpstr>
      <vt:lpstr>Non-Refundable Tax Credit Examples (4 of 6)</vt:lpstr>
      <vt:lpstr>Non-Refundable Tax Credit Examples (5 of 6)</vt:lpstr>
      <vt:lpstr>Non-Refundable Tax Credit Examples (6 of 6)</vt:lpstr>
      <vt:lpstr>Transferrable Tax Credits</vt:lpstr>
      <vt:lpstr>Tax Credits Eligible for Carry Forward</vt:lpstr>
      <vt:lpstr>Example: Transferrable Tax Credits</vt:lpstr>
      <vt:lpstr>Step 5: Calculate Net Provincial Tax Payable</vt:lpstr>
      <vt:lpstr>Step 6: Calculate Total Tax Payable</vt:lpstr>
      <vt:lpstr>Step 7: Determine Total Tax Already Paid</vt:lpstr>
      <vt:lpstr>Step 8: Refund or Balance Owing</vt:lpstr>
      <vt:lpstr>Focus on Ethics: Reducing Your Taxes</vt:lpstr>
      <vt:lpstr>Tax Planning Strategies</vt:lpstr>
      <vt:lpstr>Types of Income</vt:lpstr>
      <vt:lpstr>Enhanced Dividend Tax Credit (1 of 2)</vt:lpstr>
      <vt:lpstr>Enhanced Dividend Tax Credit (2 of 2)</vt:lpstr>
      <vt:lpstr>Example: (1 of 2)</vt:lpstr>
      <vt:lpstr>Example: (2 of 2)</vt:lpstr>
      <vt:lpstr>What enhanced dividend gross up means?</vt:lpstr>
      <vt:lpstr>PowerPoint Presentation</vt:lpstr>
      <vt:lpstr>PowerPoint Presentation</vt:lpstr>
      <vt:lpstr>(Tax-free) Sources of Income</vt:lpstr>
      <vt:lpstr>RESP (1 of 2)</vt:lpstr>
      <vt:lpstr>RESP (2 of 2)</vt:lpstr>
      <vt:lpstr>PowerPoint Presentation</vt:lpstr>
      <vt:lpstr>Canada Learning Bond</vt:lpstr>
      <vt:lpstr>Registered Disability Savings Plan (RDSP)</vt:lpstr>
      <vt:lpstr>Tax-Free Savings Account (TFSA) (1 of 2)</vt:lpstr>
      <vt:lpstr>Tax-Free Savings Account (TFSA) (2 of 2)</vt:lpstr>
      <vt:lpstr>Example: TFSA (1 of 2)</vt:lpstr>
      <vt:lpstr>Example: TFSA (2 of 2)</vt:lpstr>
      <vt:lpstr>The magnitude of TFSA</vt:lpstr>
      <vt:lpstr>Frequent changes in tax systems</vt:lpstr>
      <vt:lpstr>Deductions and Tax Credits</vt:lpstr>
      <vt:lpstr>Record Keeping</vt:lpstr>
      <vt:lpstr>Homework  </vt:lpstr>
    </vt:vector>
  </TitlesOfParts>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 Fourth Canadian Edition</dc:title>
  <dc:subject>Finance</dc:subject>
  <dc:creator>Jeff Madura and Hardeep Singh Gill</dc:creator>
  <cp:keywords>Finance</cp:keywords>
  <cp:lastModifiedBy>setup</cp:lastModifiedBy>
  <cp:revision>678</cp:revision>
  <cp:lastPrinted>2019-01-22T01:07:56Z</cp:lastPrinted>
  <dcterms:created xsi:type="dcterms:W3CDTF">2014-07-14T20:04:21Z</dcterms:created>
  <dcterms:modified xsi:type="dcterms:W3CDTF">2020-01-13T20:49:18Z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