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9" r:id="rId2"/>
    <p:sldId id="260" r:id="rId3"/>
    <p:sldId id="261" r:id="rId4"/>
    <p:sldId id="262" r:id="rId5"/>
    <p:sldId id="263" r:id="rId6"/>
    <p:sldId id="264" r:id="rId7"/>
    <p:sldId id="266" r:id="rId8"/>
    <p:sldId id="267" r:id="rId9"/>
    <p:sldId id="268" r:id="rId10"/>
    <p:sldId id="269" r:id="rId11"/>
    <p:sldId id="270" r:id="rId12"/>
    <p:sldId id="315" r:id="rId13"/>
    <p:sldId id="277" r:id="rId14"/>
    <p:sldId id="278" r:id="rId15"/>
    <p:sldId id="281" r:id="rId16"/>
    <p:sldId id="282" r:id="rId17"/>
    <p:sldId id="283" r:id="rId18"/>
    <p:sldId id="284" r:id="rId19"/>
    <p:sldId id="285" r:id="rId20"/>
    <p:sldId id="286" r:id="rId21"/>
    <p:sldId id="287" r:id="rId22"/>
    <p:sldId id="288" r:id="rId23"/>
    <p:sldId id="290" r:id="rId24"/>
    <p:sldId id="314" r:id="rId25"/>
    <p:sldId id="293" r:id="rId26"/>
    <p:sldId id="294" r:id="rId27"/>
    <p:sldId id="295" r:id="rId28"/>
    <p:sldId id="313" r:id="rId29"/>
    <p:sldId id="296" r:id="rId30"/>
    <p:sldId id="298" r:id="rId31"/>
    <p:sldId id="312" r:id="rId32"/>
    <p:sldId id="304" r:id="rId33"/>
    <p:sldId id="305" r:id="rId34"/>
    <p:sldId id="306" r:id="rId35"/>
    <p:sldId id="307" r:id="rId36"/>
    <p:sldId id="308" r:id="rId37"/>
    <p:sldId id="311" r:id="rId38"/>
    <p:sldId id="310" r:id="rId3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3E9"/>
    <a:srgbClr val="F5F1FD"/>
    <a:srgbClr val="E6DBF9"/>
    <a:srgbClr val="FFFFF7"/>
    <a:srgbClr val="D4EAE4"/>
    <a:srgbClr val="007FA3"/>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2343" autoAdjust="0"/>
  </p:normalViewPr>
  <p:slideViewPr>
    <p:cSldViewPr>
      <p:cViewPr varScale="1">
        <p:scale>
          <a:sx n="59" d="100"/>
          <a:sy n="59" d="100"/>
        </p:scale>
        <p:origin x="798" y="72"/>
      </p:cViewPr>
      <p:guideLst>
        <p:guide orient="horz" pos="2160"/>
        <p:guide pos="2880"/>
      </p:guideLst>
    </p:cSldViewPr>
  </p:slideViewPr>
  <p:outlineViewPr>
    <p:cViewPr>
      <p:scale>
        <a:sx n="33" d="100"/>
        <a:sy n="33" d="100"/>
      </p:scale>
      <p:origin x="0" y="16236"/>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4" d="100"/>
          <a:sy n="54" d="100"/>
        </p:scale>
        <p:origin x="1794" y="7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8D8D874E-E9D5-433B-A149-BDF6BFDD40A8}" type="datetimeFigureOut">
              <a:rPr lang="en-US" smtClean="0"/>
              <a:pPr/>
              <a:t>1/9/2019</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EA051F04-9E25-42C3-8BC5-EC2E8469D95E}" type="datetimeFigureOut">
              <a:rPr lang="en-US" smtClean="0"/>
              <a:pPr/>
              <a:t>1/9/2019</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IN" dirty="0" smtClean="0"/>
              <a:t>If this PowerPoint presentation contains mathematical equations, you may need to check that your computer has the following installed:</a:t>
            </a:r>
          </a:p>
          <a:p>
            <a:pPr defTabSz="933237">
              <a:defRPr/>
            </a:pPr>
            <a:r>
              <a:rPr lang="en-IN" dirty="0" smtClean="0"/>
              <a:t>1) </a:t>
            </a:r>
            <a:r>
              <a:rPr lang="en-IN" dirty="0" err="1" smtClean="0"/>
              <a:t>MathType</a:t>
            </a:r>
            <a:r>
              <a:rPr lang="en-IN" dirty="0" smtClean="0"/>
              <a:t> Plugin</a:t>
            </a:r>
          </a:p>
          <a:p>
            <a:pPr defTabSz="933237">
              <a:defRPr/>
            </a:pPr>
            <a:r>
              <a:rPr lang="en-IN" dirty="0" smtClean="0"/>
              <a:t>2) Math Player (free versions available)</a:t>
            </a:r>
          </a:p>
          <a:p>
            <a:pPr defTabSz="933237">
              <a:defRPr/>
            </a:pPr>
            <a:r>
              <a:rPr lang="en-IN" smtClean="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831052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1/9/2019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6"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2 -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8879806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1/9/2019</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0" name="TextBox 9"/>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2 -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111366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16" name="Text Placeholder 15"/>
          <p:cNvSpPr>
            <a:spLocks noGrp="1"/>
          </p:cNvSpPr>
          <p:nvPr>
            <p:ph type="body" sz="quarter" idx="18"/>
          </p:nvPr>
        </p:nvSpPr>
        <p:spPr>
          <a:xfrm>
            <a:off x="457200" y="1457450"/>
            <a:ext cx="82296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1/9/2019</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1/9/2019</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1/9/2019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1/9/2019</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4" name="TextBox 13"/>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5"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9"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2 -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a:t>
            </a:r>
            <a:r>
              <a:rPr lang="en-US" dirty="0" smtClean="0"/>
              <a:t>style</a:t>
            </a:r>
            <a:endParaRPr lang="en-US" dirty="0"/>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1/9/2019</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Times New Roman" panose="02020603050405020304" pitchFamily="18" charset="0"/>
                <a:ea typeface="+mj-ea"/>
                <a:cs typeface="Times New Roman" panose="02020603050405020304" pitchFamily="18" charset="0"/>
              </a:defRPr>
            </a:lvl1pPr>
          </a:lstStyle>
          <a:p>
            <a:pPr lvl="0"/>
            <a:r>
              <a:rPr lang="en-US" dirty="0" smtClean="0"/>
              <a:t>Click to edit Master title style</a:t>
            </a:r>
            <a:endParaRPr lang="en-US" dirty="0"/>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smtClean="0"/>
          </a:p>
        </p:txBody>
      </p:sp>
    </p:spTree>
    <p:extLst>
      <p:ext uri="{BB962C8B-B14F-4D97-AF65-F5344CB8AC3E}">
        <p14:creationId xmlns:p14="http://schemas.microsoft.com/office/powerpoint/2010/main" val="1210909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12505987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5"/>
          <p:cNvSpPr>
            <a:spLocks noGrp="1"/>
          </p:cNvSpPr>
          <p:nvPr>
            <p:ph sz="quarter" idx="14"/>
          </p:nvPr>
        </p:nvSpPr>
        <p:spPr>
          <a:xfrm>
            <a:off x="4732563" y="4055609"/>
            <a:ext cx="3965124"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6510391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Content Placeholder 2"/>
          <p:cNvSpPr>
            <a:spLocks noGrp="1"/>
          </p:cNvSpPr>
          <p:nvPr>
            <p:ph idx="13"/>
          </p:nvPr>
        </p:nvSpPr>
        <p:spPr>
          <a:xfrm>
            <a:off x="457200" y="2756648"/>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Content Placeholder 2"/>
          <p:cNvSpPr>
            <a:spLocks noGrp="1"/>
          </p:cNvSpPr>
          <p:nvPr>
            <p:ph idx="14"/>
          </p:nvPr>
        </p:nvSpPr>
        <p:spPr>
          <a:xfrm>
            <a:off x="457200" y="3886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3" name="Content Placeholder 2"/>
          <p:cNvSpPr>
            <a:spLocks noGrp="1"/>
          </p:cNvSpPr>
          <p:nvPr>
            <p:ph idx="15"/>
          </p:nvPr>
        </p:nvSpPr>
        <p:spPr>
          <a:xfrm>
            <a:off x="457200" y="5029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1/9/2019</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Tree>
    <p:extLst>
      <p:ext uri="{BB962C8B-B14F-4D97-AF65-F5344CB8AC3E}">
        <p14:creationId xmlns:p14="http://schemas.microsoft.com/office/powerpoint/2010/main" val="20393807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903514"/>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1/9/2019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3"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2 -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4" name="Text Placeholder 13"/>
          <p:cNvSpPr>
            <a:spLocks noGrp="1"/>
          </p:cNvSpPr>
          <p:nvPr>
            <p:ph type="body" sz="quarter" idx="16" hasCustomPrompt="1"/>
          </p:nvPr>
        </p:nvSpPr>
        <p:spPr>
          <a:xfrm>
            <a:off x="1499616" y="6428232"/>
            <a:ext cx="6172200" cy="274320"/>
          </a:xfrm>
        </p:spPr>
        <p:txBody>
          <a:bodyPr lIns="91440" tIns="45720" rIns="91440" bIns="45720"/>
          <a:lstStyle>
            <a:lvl1pPr marL="0" marR="0" indent="0" algn="ctr" defTabSz="914400" rtl="0" eaLnBrk="1" fontAlgn="auto" latinLnBrk="0" hangingPunct="1">
              <a:lnSpc>
                <a:spcPct val="100000"/>
              </a:lnSpc>
              <a:spcBef>
                <a:spcPts val="0"/>
              </a:spcBef>
              <a:spcAft>
                <a:spcPts val="0"/>
              </a:spcAft>
              <a:buClrTx/>
              <a:buSzTx/>
              <a:buFontTx/>
              <a:buNone/>
              <a:tabLst/>
              <a:defRPr lang="en-US" altLang="en-US" sz="1200" b="0" kern="1200">
                <a:solidFill>
                  <a:schemeClr val="tx1"/>
                </a:solidFill>
                <a:latin typeface="Verdana"/>
                <a:ea typeface="Verdana" panose="020B0604030504040204" pitchFamily="34" charset="0"/>
                <a:cs typeface="Verdana" panose="020B0604030504040204" pitchFamily="34" charset="0"/>
              </a:defRPr>
            </a:lvl1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2017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810628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1/9/2019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1/9/2019</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8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smtClean="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1/9/2019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1/9/2019</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2 -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1/9/2019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1/9/2019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1/9/2019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1/9/2019</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9" name="Shape 15" descr="Pearson Logo"/>
          <p:cNvPicPr preferRelativeResize="0"/>
          <p:nvPr userDrawn="1"/>
        </p:nvPicPr>
        <p:blipFill rotWithShape="1">
          <a:blip r:embed="rId20" cstate="print">
            <a:alphaModFix/>
          </a:blip>
          <a:srcRect/>
          <a:stretch/>
        </p:blipFill>
        <p:spPr>
          <a:xfrm>
            <a:off x="443972" y="6429709"/>
            <a:ext cx="917999" cy="279914"/>
          </a:xfrm>
          <a:prstGeom prst="rect">
            <a:avLst/>
          </a:prstGeom>
          <a:noFill/>
          <a:ln>
            <a:noFill/>
          </a:ln>
        </p:spPr>
      </p:pic>
      <p:sp>
        <p:nvSpPr>
          <p:cNvPr id="10"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2 -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8" r:id="rId15"/>
    <p:sldLayoutId id="2147483669" r:id="rId16"/>
    <p:sldLayoutId id="2147483670" r:id="rId17"/>
    <p:sldLayoutId id="2147483671" r:id="rId18"/>
  </p:sldLayoutIdLs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4.xml"/><Relationship Id="rId1" Type="http://schemas.openxmlformats.org/officeDocument/2006/relationships/vmlDrawing" Target="../drawings/vmlDrawing5.vml"/><Relationship Id="rId4" Type="http://schemas.openxmlformats.org/officeDocument/2006/relationships/image" Target="../media/image7.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4.xml"/><Relationship Id="rId1" Type="http://schemas.openxmlformats.org/officeDocument/2006/relationships/vmlDrawing" Target="../drawings/vmlDrawing6.vml"/><Relationship Id="rId4" Type="http://schemas.openxmlformats.org/officeDocument/2006/relationships/image" Target="../media/image9.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4.xml"/><Relationship Id="rId1" Type="http://schemas.openxmlformats.org/officeDocument/2006/relationships/vmlDrawing" Target="../drawings/vmlDrawing7.vml"/><Relationship Id="rId4" Type="http://schemas.openxmlformats.org/officeDocument/2006/relationships/image" Target="../media/image10.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4.xml"/><Relationship Id="rId1" Type="http://schemas.openxmlformats.org/officeDocument/2006/relationships/vmlDrawing" Target="../drawings/vmlDrawing8.vml"/><Relationship Id="rId4" Type="http://schemas.openxmlformats.org/officeDocument/2006/relationships/image" Target="../media/image12.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4.xml"/><Relationship Id="rId1" Type="http://schemas.openxmlformats.org/officeDocument/2006/relationships/vmlDrawing" Target="../drawings/vmlDrawing9.vml"/><Relationship Id="rId4" Type="http://schemas.openxmlformats.org/officeDocument/2006/relationships/image" Target="../media/image13.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4.xml"/><Relationship Id="rId1" Type="http://schemas.openxmlformats.org/officeDocument/2006/relationships/vmlDrawing" Target="../drawings/vmlDrawing10.vml"/><Relationship Id="rId4" Type="http://schemas.openxmlformats.org/officeDocument/2006/relationships/image" Target="../media/image15.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16.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4.xml"/><Relationship Id="rId1" Type="http://schemas.openxmlformats.org/officeDocument/2006/relationships/vmlDrawing" Target="../drawings/vmlDrawing12.vml"/><Relationship Id="rId4" Type="http://schemas.openxmlformats.org/officeDocument/2006/relationships/image" Target="../media/image17.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image" Target="../media/image18.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Finance</a:t>
            </a:r>
          </a:p>
        </p:txBody>
      </p:sp>
      <p:sp>
        <p:nvSpPr>
          <p:cNvPr id="3" name="Text Placeholder 2"/>
          <p:cNvSpPr>
            <a:spLocks noGrp="1"/>
          </p:cNvSpPr>
          <p:nvPr>
            <p:ph type="body" sz="quarter" idx="13"/>
          </p:nvPr>
        </p:nvSpPr>
        <p:spPr>
          <a:xfrm>
            <a:off x="457200" y="903514"/>
            <a:ext cx="8229600" cy="356616"/>
          </a:xfrm>
        </p:spPr>
        <p:txBody>
          <a:bodyPr/>
          <a:lstStyle/>
          <a:p>
            <a:r>
              <a:rPr lang="en-US" dirty="0"/>
              <a:t>Fourth Canadian Edition</a:t>
            </a:r>
          </a:p>
        </p:txBody>
      </p:sp>
      <p:sp>
        <p:nvSpPr>
          <p:cNvPr id="4" name="Text Placeholder 3"/>
          <p:cNvSpPr>
            <a:spLocks noGrp="1"/>
          </p:cNvSpPr>
          <p:nvPr>
            <p:ph type="body" sz="quarter" idx="14"/>
          </p:nvPr>
        </p:nvSpPr>
        <p:spPr/>
        <p:txBody>
          <a:bodyPr/>
          <a:lstStyle/>
          <a:p>
            <a:r>
              <a:rPr lang="en-US" dirty="0" smtClean="0"/>
              <a:t>Chapter 2</a:t>
            </a:r>
            <a:endParaRPr lang="en-US" dirty="0"/>
          </a:p>
        </p:txBody>
      </p:sp>
      <p:sp>
        <p:nvSpPr>
          <p:cNvPr id="5" name="Text Placeholder 4"/>
          <p:cNvSpPr>
            <a:spLocks noGrp="1"/>
          </p:cNvSpPr>
          <p:nvPr>
            <p:ph type="body" sz="quarter" idx="15"/>
          </p:nvPr>
        </p:nvSpPr>
        <p:spPr/>
        <p:txBody>
          <a:bodyPr/>
          <a:lstStyle/>
          <a:p>
            <a:r>
              <a:rPr lang="en-US" dirty="0" smtClean="0"/>
              <a:t>Applying Time Value Concepts</a:t>
            </a:r>
            <a:endParaRPr lang="en-US" dirty="0"/>
          </a:p>
        </p:txBody>
      </p:sp>
      <p:pic>
        <p:nvPicPr>
          <p:cNvPr id="7" name="Picture 2" descr="Front Cover: Personal Finance Fourth Canadian Edition by Jeff Madura and Hardeep Singh Gill."/>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 y="1298575"/>
            <a:ext cx="3813175"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6"/>
          </p:nvPr>
        </p:nvSpPr>
        <p:spPr/>
        <p:txBody>
          <a:bodyPr/>
          <a:lstStyle/>
          <a:p>
            <a:r>
              <a:rPr lang="en-US" altLang="en-US" dirty="0"/>
              <a:t>Copyright © 2019 Pearson Canada Inc.</a:t>
            </a:r>
          </a:p>
        </p:txBody>
      </p:sp>
    </p:spTree>
    <p:extLst>
      <p:ext uri="{BB962C8B-B14F-4D97-AF65-F5344CB8AC3E}">
        <p14:creationId xmlns:p14="http://schemas.microsoft.com/office/powerpoint/2010/main" val="577816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Value of Single Dollar </a:t>
            </a:r>
            <a:r>
              <a:rPr lang="en-US" dirty="0" smtClean="0"/>
              <a:t>Amount Example </a:t>
            </a:r>
            <a:r>
              <a:rPr lang="en-US" dirty="0"/>
              <a:t>One (formula)</a:t>
            </a:r>
          </a:p>
        </p:txBody>
      </p:sp>
      <p:sp>
        <p:nvSpPr>
          <p:cNvPr id="5" name="Content Placeholder 4"/>
          <p:cNvSpPr>
            <a:spLocks noGrp="1"/>
          </p:cNvSpPr>
          <p:nvPr>
            <p:ph idx="1"/>
          </p:nvPr>
        </p:nvSpPr>
        <p:spPr>
          <a:xfrm>
            <a:off x="457200" y="1600201"/>
            <a:ext cx="8229600" cy="2971800"/>
          </a:xfrm>
        </p:spPr>
        <p:txBody>
          <a:bodyPr/>
          <a:lstStyle/>
          <a:p>
            <a:pPr marL="0" indent="0">
              <a:buNone/>
            </a:pPr>
            <a:r>
              <a:rPr lang="en-US" sz="2400" dirty="0"/>
              <a:t>Based on her initial deposit of $1000, Samantha now asks you to determine how much money she would have in her compound interest savings account if she keeps it open for the next 20 years. </a:t>
            </a:r>
            <a:r>
              <a:rPr lang="en-US" sz="2400" dirty="0" smtClean="0"/>
              <a:t>Using </a:t>
            </a:r>
            <a:r>
              <a:rPr lang="en-US" sz="2400" dirty="0"/>
              <a:t>the formula above, you determine that she should have $1806.11 in her account after 20 years.</a:t>
            </a:r>
          </a:p>
        </p:txBody>
      </p:sp>
      <p:graphicFrame>
        <p:nvGraphicFramePr>
          <p:cNvPr id="6" name="Object 5"/>
          <p:cNvGraphicFramePr>
            <a:graphicFrameLocks noChangeAspect="1"/>
          </p:cNvGraphicFramePr>
          <p:nvPr>
            <p:extLst>
              <p:ext uri="{D42A27DB-BD31-4B8C-83A1-F6EECF244321}">
                <p14:modId xmlns:p14="http://schemas.microsoft.com/office/powerpoint/2010/main" val="3237639901"/>
              </p:ext>
            </p:extLst>
          </p:nvPr>
        </p:nvGraphicFramePr>
        <p:xfrm>
          <a:off x="1422840" y="5029200"/>
          <a:ext cx="5816160" cy="457200"/>
        </p:xfrm>
        <a:graphic>
          <a:graphicData uri="http://schemas.openxmlformats.org/presentationml/2006/ole">
            <mc:AlternateContent xmlns:mc="http://schemas.openxmlformats.org/markup-compatibility/2006">
              <mc:Choice xmlns:v="urn:schemas-microsoft-com:vml" Requires="v">
                <p:oleObj spid="_x0000_s3243" name="Equation" r:id="rId3" imgW="2908300" imgH="228600" progId="Equation.DSMT4">
                  <p:embed/>
                </p:oleObj>
              </mc:Choice>
              <mc:Fallback>
                <p:oleObj name="Equation" r:id="rId3" imgW="2908300" imgH="228600" progId="Equation.DSMT4">
                  <p:embed/>
                  <p:pic>
                    <p:nvPicPr>
                      <p:cNvPr id="0" name="Picture 14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2840" y="5029200"/>
                        <a:ext cx="581616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30291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Compounding Periods Table</a:t>
            </a:r>
          </a:p>
        </p:txBody>
      </p:sp>
      <p:sp>
        <p:nvSpPr>
          <p:cNvPr id="3" name="Content Placeholder 2"/>
          <p:cNvSpPr>
            <a:spLocks noGrp="1"/>
          </p:cNvSpPr>
          <p:nvPr>
            <p:ph idx="1"/>
          </p:nvPr>
        </p:nvSpPr>
        <p:spPr>
          <a:xfrm>
            <a:off x="457200" y="1600201"/>
            <a:ext cx="8229600" cy="990600"/>
          </a:xfrm>
        </p:spPr>
        <p:txBody>
          <a:bodyPr/>
          <a:lstStyle/>
          <a:p>
            <a:r>
              <a:rPr lang="en-US" dirty="0" smtClean="0"/>
              <a:t>The number of compounding periods per year for different compounding periods: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83878988"/>
              </p:ext>
            </p:extLst>
          </p:nvPr>
        </p:nvGraphicFramePr>
        <p:xfrm>
          <a:off x="762000" y="2743200"/>
          <a:ext cx="6858000" cy="2865437"/>
        </p:xfrm>
        <a:graphic>
          <a:graphicData uri="http://schemas.openxmlformats.org/drawingml/2006/table">
            <a:tbl>
              <a:tblPr firstRow="1">
                <a:tableStyleId>{3B4B98B0-60AC-42C2-AFA5-B58CD77FA1E5}</a:tableStyleId>
              </a:tblPr>
              <a:tblGrid>
                <a:gridCol w="3831175">
                  <a:extLst>
                    <a:ext uri="{9D8B030D-6E8A-4147-A177-3AD203B41FA5}">
                      <a16:colId xmlns:a16="http://schemas.microsoft.com/office/drawing/2014/main" val="20000"/>
                    </a:ext>
                  </a:extLst>
                </a:gridCol>
                <a:gridCol w="3026825">
                  <a:extLst>
                    <a:ext uri="{9D8B030D-6E8A-4147-A177-3AD203B41FA5}">
                      <a16:colId xmlns:a16="http://schemas.microsoft.com/office/drawing/2014/main" val="20001"/>
                    </a:ext>
                  </a:extLst>
                </a:gridCol>
              </a:tblGrid>
              <a:tr h="640151">
                <a:tc>
                  <a:txBody>
                    <a:bodyPr/>
                    <a:lstStyle/>
                    <a:p>
                      <a:pPr algn="l"/>
                      <a:r>
                        <a:rPr lang="en-US" dirty="0" smtClean="0"/>
                        <a:t>Compounding Period</a:t>
                      </a:r>
                      <a:endParaRPr lang="en-US" dirty="0"/>
                    </a:p>
                  </a:txBody>
                  <a:tcPr marT="45725" marB="45725" anchor="b"/>
                </a:tc>
                <a:tc>
                  <a:txBody>
                    <a:bodyPr/>
                    <a:lstStyle/>
                    <a:p>
                      <a:pPr algn="ctr"/>
                      <a:r>
                        <a:rPr lang="en-US" dirty="0" smtClean="0"/>
                        <a:t>Number of Compounding Periods per Year (</a:t>
                      </a:r>
                      <a:r>
                        <a:rPr lang="en-US" i="1" dirty="0" smtClean="0"/>
                        <a:t>n</a:t>
                      </a:r>
                      <a:r>
                        <a:rPr lang="en-US" dirty="0" smtClean="0"/>
                        <a:t>)</a:t>
                      </a:r>
                      <a:endParaRPr lang="en-US" dirty="0"/>
                    </a:p>
                  </a:txBody>
                  <a:tcPr marT="45725" marB="45725" anchor="b"/>
                </a:tc>
                <a:extLst>
                  <a:ext uri="{0D108BD9-81ED-4DB2-BD59-A6C34878D82A}">
                    <a16:rowId xmlns:a16="http://schemas.microsoft.com/office/drawing/2014/main" val="10000"/>
                  </a:ext>
                </a:extLst>
              </a:tr>
              <a:tr h="370881">
                <a:tc>
                  <a:txBody>
                    <a:bodyPr/>
                    <a:lstStyle/>
                    <a:p>
                      <a:r>
                        <a:rPr lang="en-US" dirty="0" smtClean="0"/>
                        <a:t>Annually (every year)</a:t>
                      </a:r>
                      <a:endParaRPr lang="en-US" dirty="0"/>
                    </a:p>
                  </a:txBody>
                  <a:tcPr marT="45725" marB="45725"/>
                </a:tc>
                <a:tc>
                  <a:txBody>
                    <a:bodyPr/>
                    <a:lstStyle/>
                    <a:p>
                      <a:pPr algn="r"/>
                      <a:r>
                        <a:rPr lang="en-US" dirty="0" smtClean="0"/>
                        <a:t>1</a:t>
                      </a:r>
                      <a:endParaRPr lang="en-US" dirty="0"/>
                    </a:p>
                  </a:txBody>
                  <a:tcPr marR="1371600" marT="45725" marB="45725" anchor="ctr"/>
                </a:tc>
                <a:extLst>
                  <a:ext uri="{0D108BD9-81ED-4DB2-BD59-A6C34878D82A}">
                    <a16:rowId xmlns:a16="http://schemas.microsoft.com/office/drawing/2014/main" val="10001"/>
                  </a:ext>
                </a:extLst>
              </a:tr>
              <a:tr h="370881">
                <a:tc>
                  <a:txBody>
                    <a:bodyPr/>
                    <a:lstStyle/>
                    <a:p>
                      <a:r>
                        <a:rPr lang="en-US" dirty="0" smtClean="0"/>
                        <a:t>Semi-annually (every 6 months)</a:t>
                      </a:r>
                      <a:endParaRPr lang="en-US" dirty="0"/>
                    </a:p>
                  </a:txBody>
                  <a:tcPr marT="45725" marB="45725"/>
                </a:tc>
                <a:tc>
                  <a:txBody>
                    <a:bodyPr/>
                    <a:lstStyle/>
                    <a:p>
                      <a:pPr algn="r"/>
                      <a:r>
                        <a:rPr lang="en-US" dirty="0" smtClean="0"/>
                        <a:t>2</a:t>
                      </a:r>
                      <a:endParaRPr lang="en-US" dirty="0"/>
                    </a:p>
                  </a:txBody>
                  <a:tcPr marR="1371600" marT="45725" marB="45725" anchor="ctr"/>
                </a:tc>
                <a:extLst>
                  <a:ext uri="{0D108BD9-81ED-4DB2-BD59-A6C34878D82A}">
                    <a16:rowId xmlns:a16="http://schemas.microsoft.com/office/drawing/2014/main" val="10002"/>
                  </a:ext>
                </a:extLst>
              </a:tr>
              <a:tr h="370881">
                <a:tc>
                  <a:txBody>
                    <a:bodyPr/>
                    <a:lstStyle/>
                    <a:p>
                      <a:r>
                        <a:rPr lang="en-US" dirty="0" smtClean="0"/>
                        <a:t>Quarterly (every 3 months)</a:t>
                      </a:r>
                      <a:endParaRPr lang="en-US" dirty="0"/>
                    </a:p>
                  </a:txBody>
                  <a:tcPr marT="45725" marB="45725"/>
                </a:tc>
                <a:tc>
                  <a:txBody>
                    <a:bodyPr/>
                    <a:lstStyle/>
                    <a:p>
                      <a:pPr algn="r"/>
                      <a:r>
                        <a:rPr lang="en-US" dirty="0" smtClean="0"/>
                        <a:t>4</a:t>
                      </a:r>
                      <a:endParaRPr lang="en-US" dirty="0"/>
                    </a:p>
                  </a:txBody>
                  <a:tcPr marR="1371600" marT="45725" marB="45725" anchor="ctr"/>
                </a:tc>
                <a:extLst>
                  <a:ext uri="{0D108BD9-81ED-4DB2-BD59-A6C34878D82A}">
                    <a16:rowId xmlns:a16="http://schemas.microsoft.com/office/drawing/2014/main" val="10003"/>
                  </a:ext>
                </a:extLst>
              </a:tr>
              <a:tr h="370881">
                <a:tc>
                  <a:txBody>
                    <a:bodyPr/>
                    <a:lstStyle/>
                    <a:p>
                      <a:r>
                        <a:rPr lang="en-US" dirty="0" smtClean="0"/>
                        <a:t>Monthly (every month)</a:t>
                      </a:r>
                      <a:endParaRPr lang="en-US" dirty="0"/>
                    </a:p>
                  </a:txBody>
                  <a:tcPr marT="45725" marB="45725"/>
                </a:tc>
                <a:tc>
                  <a:txBody>
                    <a:bodyPr/>
                    <a:lstStyle/>
                    <a:p>
                      <a:pPr algn="r"/>
                      <a:r>
                        <a:rPr lang="en-US" dirty="0" smtClean="0"/>
                        <a:t>12</a:t>
                      </a:r>
                      <a:endParaRPr lang="en-US" dirty="0"/>
                    </a:p>
                  </a:txBody>
                  <a:tcPr marR="1371600" marT="45725" marB="45725" anchor="ctr"/>
                </a:tc>
                <a:extLst>
                  <a:ext uri="{0D108BD9-81ED-4DB2-BD59-A6C34878D82A}">
                    <a16:rowId xmlns:a16="http://schemas.microsoft.com/office/drawing/2014/main" val="10004"/>
                  </a:ext>
                </a:extLst>
              </a:tr>
              <a:tr h="370881">
                <a:tc>
                  <a:txBody>
                    <a:bodyPr/>
                    <a:lstStyle/>
                    <a:p>
                      <a:r>
                        <a:rPr lang="en-US" dirty="0" smtClean="0"/>
                        <a:t>Weekly (every week)</a:t>
                      </a:r>
                      <a:endParaRPr lang="en-US" dirty="0"/>
                    </a:p>
                  </a:txBody>
                  <a:tcPr marT="45725" marB="45725"/>
                </a:tc>
                <a:tc>
                  <a:txBody>
                    <a:bodyPr/>
                    <a:lstStyle/>
                    <a:p>
                      <a:pPr algn="r"/>
                      <a:r>
                        <a:rPr lang="en-US" dirty="0" smtClean="0"/>
                        <a:t>52</a:t>
                      </a:r>
                      <a:endParaRPr lang="en-US" dirty="0"/>
                    </a:p>
                  </a:txBody>
                  <a:tcPr marR="1371600" marT="45725" marB="45725" anchor="ctr"/>
                </a:tc>
                <a:extLst>
                  <a:ext uri="{0D108BD9-81ED-4DB2-BD59-A6C34878D82A}">
                    <a16:rowId xmlns:a16="http://schemas.microsoft.com/office/drawing/2014/main" val="10005"/>
                  </a:ext>
                </a:extLst>
              </a:tr>
              <a:tr h="370881">
                <a:tc>
                  <a:txBody>
                    <a:bodyPr/>
                    <a:lstStyle/>
                    <a:p>
                      <a:r>
                        <a:rPr lang="en-US" dirty="0" smtClean="0"/>
                        <a:t>Daily (every day)</a:t>
                      </a:r>
                      <a:endParaRPr lang="en-US" dirty="0"/>
                    </a:p>
                  </a:txBody>
                  <a:tcPr marT="45725" marB="45725"/>
                </a:tc>
                <a:tc>
                  <a:txBody>
                    <a:bodyPr/>
                    <a:lstStyle/>
                    <a:p>
                      <a:pPr algn="r"/>
                      <a:r>
                        <a:rPr lang="en-US" dirty="0" smtClean="0"/>
                        <a:t>365</a:t>
                      </a:r>
                      <a:endParaRPr lang="en-US" dirty="0"/>
                    </a:p>
                  </a:txBody>
                  <a:tcPr marR="1371600" marT="45725" marB="45725"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21078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Value of a Single Dollar Amount Example Two</a:t>
            </a:r>
          </a:p>
        </p:txBody>
      </p:sp>
      <p:sp>
        <p:nvSpPr>
          <p:cNvPr id="3" name="Content Placeholder 2"/>
          <p:cNvSpPr>
            <a:spLocks noGrp="1"/>
          </p:cNvSpPr>
          <p:nvPr>
            <p:ph idx="1"/>
          </p:nvPr>
        </p:nvSpPr>
        <p:spPr/>
        <p:txBody>
          <a:bodyPr/>
          <a:lstStyle/>
          <a:p>
            <a:r>
              <a:rPr lang="en-US" dirty="0"/>
              <a:t>Suppose that you want to know how much money you will have in five years if you invest $5000 now and earn an annual return of 9 percent. The present value of money (</a:t>
            </a:r>
            <a:r>
              <a:rPr lang="en-US" i="1" dirty="0"/>
              <a:t>PV</a:t>
            </a:r>
            <a:r>
              <a:rPr lang="en-US" dirty="0"/>
              <a:t>) is the amount invested, or $5000</a:t>
            </a:r>
            <a:r>
              <a:rPr lang="en-US" dirty="0" smtClean="0"/>
              <a:t>.</a:t>
            </a:r>
          </a:p>
          <a:p>
            <a:r>
              <a:rPr lang="en-US" dirty="0" smtClean="0"/>
              <a:t>5000*(1+0.09)^5 = 5000*1.539 = 7695</a:t>
            </a:r>
            <a:endParaRPr lang="en-US" dirty="0"/>
          </a:p>
        </p:txBody>
      </p:sp>
    </p:spTree>
    <p:extLst>
      <p:ext uri="{BB962C8B-B14F-4D97-AF65-F5344CB8AC3E}">
        <p14:creationId xmlns:p14="http://schemas.microsoft.com/office/powerpoint/2010/main" val="3782666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Present Value of a Single Dollar Amount Formula</a:t>
            </a:r>
            <a:endParaRPr lang="en-US" dirty="0"/>
          </a:p>
        </p:txBody>
      </p:sp>
      <p:sp>
        <p:nvSpPr>
          <p:cNvPr id="3" name="Content Placeholder 2"/>
          <p:cNvSpPr>
            <a:spLocks noGrp="1"/>
          </p:cNvSpPr>
          <p:nvPr>
            <p:ph idx="1"/>
          </p:nvPr>
        </p:nvSpPr>
        <p:spPr>
          <a:xfrm>
            <a:off x="457200" y="1600201"/>
            <a:ext cx="8229600" cy="914400"/>
          </a:xfrm>
        </p:spPr>
        <p:txBody>
          <a:bodyPr/>
          <a:lstStyle/>
          <a:p>
            <a:r>
              <a:rPr lang="en-US" dirty="0"/>
              <a:t>Discounting: the process of obtaining present values</a:t>
            </a:r>
          </a:p>
        </p:txBody>
      </p:sp>
      <p:graphicFrame>
        <p:nvGraphicFramePr>
          <p:cNvPr id="5" name="Object 4"/>
          <p:cNvGraphicFramePr>
            <a:graphicFrameLocks noChangeAspect="1"/>
          </p:cNvGraphicFramePr>
          <p:nvPr>
            <p:extLst>
              <p:ext uri="{D42A27DB-BD31-4B8C-83A1-F6EECF244321}">
                <p14:modId xmlns:p14="http://schemas.microsoft.com/office/powerpoint/2010/main" val="3153296622"/>
              </p:ext>
            </p:extLst>
          </p:nvPr>
        </p:nvGraphicFramePr>
        <p:xfrm>
          <a:off x="2844900" y="3124200"/>
          <a:ext cx="2412900" cy="1619100"/>
        </p:xfrm>
        <a:graphic>
          <a:graphicData uri="http://schemas.openxmlformats.org/presentationml/2006/ole">
            <mc:AlternateContent xmlns:mc="http://schemas.openxmlformats.org/markup-compatibility/2006">
              <mc:Choice xmlns:v="urn:schemas-microsoft-com:vml" Requires="v">
                <p:oleObj spid="_x0000_s5278" name="Equation" r:id="rId3" imgW="965200" imgH="647700" progId="Equation.DSMT4">
                  <p:embed/>
                </p:oleObj>
              </mc:Choice>
              <mc:Fallback>
                <p:oleObj name="Equation" r:id="rId3" imgW="965200" imgH="647700" progId="Equation.DSMT4">
                  <p:embed/>
                  <p:pic>
                    <p:nvPicPr>
                      <p:cNvPr id="0" name="Picture 1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4900" y="3124200"/>
                        <a:ext cx="2412900" cy="16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1078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 Value of a Single Dollar Amount Example (formula)</a:t>
            </a:r>
          </a:p>
        </p:txBody>
      </p:sp>
      <p:sp>
        <p:nvSpPr>
          <p:cNvPr id="3" name="Content Placeholder 2"/>
          <p:cNvSpPr>
            <a:spLocks noGrp="1"/>
          </p:cNvSpPr>
          <p:nvPr>
            <p:ph idx="1"/>
          </p:nvPr>
        </p:nvSpPr>
        <p:spPr>
          <a:xfrm>
            <a:off x="457200" y="1600201"/>
            <a:ext cx="8229600" cy="1676400"/>
          </a:xfrm>
        </p:spPr>
        <p:txBody>
          <a:bodyPr/>
          <a:lstStyle/>
          <a:p>
            <a:pPr marL="0" indent="0">
              <a:buNone/>
            </a:pPr>
            <a:r>
              <a:rPr lang="en-US" dirty="0">
                <a:ea typeface="ＭＳ Ｐゴシック" pitchFamily="34" charset="-128"/>
              </a:rPr>
              <a:t>Suppose you want to know how much money </a:t>
            </a:r>
            <a:r>
              <a:rPr lang="en-US" dirty="0" smtClean="0">
                <a:ea typeface="ＭＳ Ｐゴシック" pitchFamily="34" charset="-128"/>
              </a:rPr>
              <a:t>you need </a:t>
            </a:r>
            <a:r>
              <a:rPr lang="en-US" dirty="0">
                <a:ea typeface="ＭＳ Ｐゴシック" pitchFamily="34" charset="-128"/>
              </a:rPr>
              <a:t>to invest today to achieve $20 000 in </a:t>
            </a:r>
            <a:r>
              <a:rPr lang="en-US" dirty="0" smtClean="0">
                <a:ea typeface="ＭＳ Ｐゴシック" pitchFamily="34" charset="-128"/>
              </a:rPr>
              <a:t>three years</a:t>
            </a:r>
            <a:r>
              <a:rPr lang="en-US" dirty="0">
                <a:ea typeface="ＭＳ Ｐゴシック" pitchFamily="34" charset="-128"/>
              </a:rPr>
              <a:t>, with 3% interest earned. (NOTE: </a:t>
            </a:r>
            <a:r>
              <a:rPr lang="en-US" i="1" dirty="0">
                <a:ea typeface="ＭＳ Ｐゴシック" pitchFamily="34" charset="-128"/>
              </a:rPr>
              <a:t>n</a:t>
            </a:r>
            <a:r>
              <a:rPr lang="en-US" dirty="0">
                <a:ea typeface="ＭＳ Ｐゴシック" pitchFamily="34" charset="-128"/>
              </a:rPr>
              <a:t> = 1)</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1766474827"/>
              </p:ext>
            </p:extLst>
          </p:nvPr>
        </p:nvGraphicFramePr>
        <p:xfrm>
          <a:off x="2209800" y="3200400"/>
          <a:ext cx="3746500" cy="2730500"/>
        </p:xfrm>
        <a:graphic>
          <a:graphicData uri="http://schemas.openxmlformats.org/presentationml/2006/ole">
            <mc:AlternateContent xmlns:mc="http://schemas.openxmlformats.org/markup-compatibility/2006">
              <mc:Choice xmlns:v="urn:schemas-microsoft-com:vml" Requires="v">
                <p:oleObj spid="_x0000_s6301" name="Equation" r:id="rId3" imgW="1497950" imgH="1091726" progId="Equation.DSMT4">
                  <p:embed/>
                </p:oleObj>
              </mc:Choice>
              <mc:Fallback>
                <p:oleObj name="Equation" r:id="rId3" imgW="1497950" imgH="1091726" progId="Equation.DSMT4">
                  <p:embed/>
                  <p:pic>
                    <p:nvPicPr>
                      <p:cNvPr id="0" name="Picture 1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3200400"/>
                        <a:ext cx="3746500" cy="273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1078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Types of Annuities</a:t>
            </a:r>
          </a:p>
        </p:txBody>
      </p:sp>
      <p:sp>
        <p:nvSpPr>
          <p:cNvPr id="3" name="Content Placeholder 2"/>
          <p:cNvSpPr>
            <a:spLocks noGrp="1"/>
          </p:cNvSpPr>
          <p:nvPr>
            <p:ph idx="1"/>
          </p:nvPr>
        </p:nvSpPr>
        <p:spPr/>
        <p:txBody>
          <a:bodyPr/>
          <a:lstStyle/>
          <a:p>
            <a:r>
              <a:rPr lang="en-US" dirty="0">
                <a:ea typeface="ＭＳ Ｐゴシック" pitchFamily="34" charset="-128"/>
              </a:rPr>
              <a:t>Ordinary annuity: a stream of equal payments that are received, or paid, at equal intervals in time, at the </a:t>
            </a:r>
            <a:r>
              <a:rPr lang="en-US" i="1" dirty="0">
                <a:ea typeface="ＭＳ Ｐゴシック" pitchFamily="34" charset="-128"/>
              </a:rPr>
              <a:t>end</a:t>
            </a:r>
            <a:r>
              <a:rPr lang="en-US" dirty="0">
                <a:ea typeface="ＭＳ Ｐゴシック" pitchFamily="34" charset="-128"/>
              </a:rPr>
              <a:t> of a period</a:t>
            </a:r>
          </a:p>
          <a:p>
            <a:r>
              <a:rPr lang="en-US" dirty="0">
                <a:ea typeface="ＭＳ Ｐゴシック" pitchFamily="34" charset="-128"/>
              </a:rPr>
              <a:t>Annuity due: a series of equal cash flow payments that occur at the </a:t>
            </a:r>
            <a:r>
              <a:rPr lang="en-US" i="1" dirty="0">
                <a:ea typeface="ＭＳ Ｐゴシック" pitchFamily="34" charset="-128"/>
              </a:rPr>
              <a:t>beginning</a:t>
            </a:r>
            <a:r>
              <a:rPr lang="en-US" dirty="0">
                <a:ea typeface="ＭＳ Ｐゴシック" pitchFamily="34" charset="-128"/>
              </a:rPr>
              <a:t> of each </a:t>
            </a:r>
            <a:r>
              <a:rPr lang="en-US" dirty="0" smtClean="0">
                <a:ea typeface="ＭＳ Ｐゴシック" pitchFamily="34" charset="-128"/>
              </a:rPr>
              <a:t>period</a:t>
            </a:r>
          </a:p>
          <a:p>
            <a:pPr marL="0" indent="0">
              <a:buNone/>
            </a:pPr>
            <a:endParaRPr lang="en-US" dirty="0">
              <a:ea typeface="ＭＳ Ｐゴシック" pitchFamily="34" charset="-128"/>
            </a:endParaRPr>
          </a:p>
          <a:p>
            <a:pPr>
              <a:buNone/>
            </a:pPr>
            <a:r>
              <a:rPr lang="en-US" dirty="0">
                <a:ea typeface="ＭＳ Ｐゴシック" pitchFamily="34" charset="-128"/>
              </a:rPr>
              <a:t>**If the payment changes over time the payment stream does not reflect an annuity</a:t>
            </a:r>
            <a:endParaRPr lang="en-US" dirty="0"/>
          </a:p>
        </p:txBody>
      </p:sp>
    </p:spTree>
    <p:extLst>
      <p:ext uri="{BB962C8B-B14F-4D97-AF65-F5344CB8AC3E}">
        <p14:creationId xmlns:p14="http://schemas.microsoft.com/office/powerpoint/2010/main" val="121078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Timelines</a:t>
            </a:r>
          </a:p>
        </p:txBody>
      </p:sp>
      <p:sp>
        <p:nvSpPr>
          <p:cNvPr id="3" name="Content Placeholder 2"/>
          <p:cNvSpPr>
            <a:spLocks noGrp="1"/>
          </p:cNvSpPr>
          <p:nvPr>
            <p:ph idx="1"/>
          </p:nvPr>
        </p:nvSpPr>
        <p:spPr/>
        <p:txBody>
          <a:bodyPr/>
          <a:lstStyle/>
          <a:p>
            <a:pPr>
              <a:defRPr/>
            </a:pPr>
            <a:r>
              <a:rPr lang="en-US" dirty="0"/>
              <a:t>The best way to illustrate the future value of an ordinary annuity or an annuity due is through the use of timelines</a:t>
            </a:r>
          </a:p>
          <a:p>
            <a:pPr>
              <a:defRPr/>
            </a:pPr>
            <a:r>
              <a:rPr lang="en-US" dirty="0"/>
              <a:t>Timelines: diagrams that show payments received or paid over time</a:t>
            </a:r>
          </a:p>
        </p:txBody>
      </p:sp>
    </p:spTree>
    <p:extLst>
      <p:ext uri="{BB962C8B-B14F-4D97-AF65-F5344CB8AC3E}">
        <p14:creationId xmlns:p14="http://schemas.microsoft.com/office/powerpoint/2010/main" val="121078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Value of an Ordinary Annuity Example Timelines</a:t>
            </a:r>
          </a:p>
        </p:txBody>
      </p:sp>
      <p:pic>
        <p:nvPicPr>
          <p:cNvPr id="4" name="Picture 3" descr="A figure shows the use of timelines to illustrate the future value of an ordinary annuity or an annuity.&#10;The figure shows the following information:&#10;You plan to invest 100 dollars at the end of every year for the next three years. You expect to earn an annual interest rate of 10 percent compounded annually on the funds you invest. Using a timeline, the cash flows from this ordinary annuity can be represented as follows:&#10;A timeline is numbered from 0 to 3 and is divided into three segments, 0 to 1, 1 to 2, and 2 to 3, each labeled 10 percent. At the end of each segment, 100 dollars is marked.&#10;In the segment 2 to 3, the 100 dollars remains 100 dollars.&#10;In the segment 1 to 2, the amount increases to 110 dollars by way of FV = 100 dollars multiplied by 1.10.&#10;In the segment 0 to 1, the amount becomes 121 dollars divided by 331 dollars by way of FV = 100 dollars multiplied by 1.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2213" y="1752600"/>
            <a:ext cx="8199574" cy="3914532"/>
          </a:xfrm>
          <a:prstGeom prst="rect">
            <a:avLst/>
          </a:prstGeom>
        </p:spPr>
      </p:pic>
    </p:spTree>
    <p:extLst>
      <p:ext uri="{BB962C8B-B14F-4D97-AF65-F5344CB8AC3E}">
        <p14:creationId xmlns:p14="http://schemas.microsoft.com/office/powerpoint/2010/main" val="1210784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Value of an Ordinary Annuity Formula</a:t>
            </a:r>
          </a:p>
        </p:txBody>
      </p:sp>
      <p:sp>
        <p:nvSpPr>
          <p:cNvPr id="3" name="Content Placeholder 2"/>
          <p:cNvSpPr>
            <a:spLocks noGrp="1"/>
          </p:cNvSpPr>
          <p:nvPr>
            <p:ph idx="1"/>
          </p:nvPr>
        </p:nvSpPr>
        <p:spPr>
          <a:xfrm>
            <a:off x="457200" y="1600201"/>
            <a:ext cx="8229600" cy="990599"/>
          </a:xfrm>
        </p:spPr>
        <p:txBody>
          <a:bodyPr/>
          <a:lstStyle/>
          <a:p>
            <a:r>
              <a:rPr lang="en-US" dirty="0">
                <a:ea typeface="ＭＳ Ｐゴシック" pitchFamily="34" charset="-128"/>
              </a:rPr>
              <a:t>For an ordinary annuity, the future value can be determined using the formula</a:t>
            </a:r>
            <a:r>
              <a:rPr lang="en-US" dirty="0" smtClean="0">
                <a:ea typeface="ＭＳ Ｐゴシック" pitchFamily="34" charset="-128"/>
              </a:rPr>
              <a:t>:</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999628584"/>
              </p:ext>
            </p:extLst>
          </p:nvPr>
        </p:nvGraphicFramePr>
        <p:xfrm>
          <a:off x="2171700" y="3213600"/>
          <a:ext cx="4000500" cy="1206000"/>
        </p:xfrm>
        <a:graphic>
          <a:graphicData uri="http://schemas.openxmlformats.org/presentationml/2006/ole">
            <mc:AlternateContent xmlns:mc="http://schemas.openxmlformats.org/markup-compatibility/2006">
              <mc:Choice xmlns:v="urn:schemas-microsoft-com:vml" Requires="v">
                <p:oleObj spid="_x0000_s7321" name="Equation" r:id="rId3" imgW="1600200" imgH="482600" progId="Equation.DSMT4">
                  <p:embed/>
                </p:oleObj>
              </mc:Choice>
              <mc:Fallback>
                <p:oleObj name="Equation" r:id="rId3" imgW="1600200" imgH="482600" progId="Equation.DSMT4">
                  <p:embed/>
                  <p:pic>
                    <p:nvPicPr>
                      <p:cNvPr id="0" name="Picture 1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1700" y="3213600"/>
                        <a:ext cx="4000500" cy="120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1078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Value of an Ordinary Annuity Example</a:t>
            </a:r>
          </a:p>
        </p:txBody>
      </p:sp>
      <p:sp>
        <p:nvSpPr>
          <p:cNvPr id="3" name="Content Placeholder 2"/>
          <p:cNvSpPr>
            <a:spLocks noGrp="1"/>
          </p:cNvSpPr>
          <p:nvPr>
            <p:ph idx="1"/>
          </p:nvPr>
        </p:nvSpPr>
        <p:spPr>
          <a:xfrm>
            <a:off x="457200" y="1600201"/>
            <a:ext cx="8229600" cy="533400"/>
          </a:xfrm>
        </p:spPr>
        <p:txBody>
          <a:bodyPr/>
          <a:lstStyle/>
          <a:p>
            <a:r>
              <a:rPr lang="en-US" dirty="0">
                <a:ea typeface="ＭＳ Ｐゴシック" pitchFamily="34" charset="-128"/>
              </a:rPr>
              <a:t>Using the information from the timeline example</a:t>
            </a:r>
            <a:r>
              <a:rPr lang="en-US" dirty="0" smtClean="0">
                <a:ea typeface="ＭＳ Ｐゴシック" pitchFamily="34" charset="-128"/>
              </a:rPr>
              <a:t>:</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779400989"/>
              </p:ext>
            </p:extLst>
          </p:nvPr>
        </p:nvGraphicFramePr>
        <p:xfrm>
          <a:off x="1981200" y="2743200"/>
          <a:ext cx="4666500" cy="1206000"/>
        </p:xfrm>
        <a:graphic>
          <a:graphicData uri="http://schemas.openxmlformats.org/presentationml/2006/ole">
            <mc:AlternateContent xmlns:mc="http://schemas.openxmlformats.org/markup-compatibility/2006">
              <mc:Choice xmlns:v="urn:schemas-microsoft-com:vml" Requires="v">
                <p:oleObj spid="_x0000_s8343" name="Equation" r:id="rId3" imgW="1866900" imgH="482600" progId="Equation.DSMT4">
                  <p:embed/>
                </p:oleObj>
              </mc:Choice>
              <mc:Fallback>
                <p:oleObj name="Equation" r:id="rId3" imgW="1866900" imgH="482600" progId="Equation.DSMT4">
                  <p:embed/>
                  <p:pic>
                    <p:nvPicPr>
                      <p:cNvPr id="0" name="Picture 1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2743200"/>
                        <a:ext cx="4666500" cy="120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1078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Objectives</a:t>
            </a:r>
          </a:p>
        </p:txBody>
      </p:sp>
      <p:sp>
        <p:nvSpPr>
          <p:cNvPr id="3" name="Content Placeholder 2"/>
          <p:cNvSpPr>
            <a:spLocks noGrp="1"/>
          </p:cNvSpPr>
          <p:nvPr>
            <p:ph idx="1"/>
          </p:nvPr>
        </p:nvSpPr>
        <p:spPr/>
        <p:txBody>
          <a:bodyPr/>
          <a:lstStyle/>
          <a:p>
            <a:pPr marL="256032" indent="-256032">
              <a:lnSpc>
                <a:spcPct val="90000"/>
              </a:lnSpc>
              <a:spcBef>
                <a:spcPts val="1200"/>
              </a:spcBef>
              <a:buSzPct val="100000"/>
            </a:pPr>
            <a:r>
              <a:rPr lang="en-US" sz="2400" dirty="0">
                <a:ea typeface="ＭＳ Ｐゴシック" pitchFamily="34" charset="-128"/>
              </a:rPr>
              <a:t>Explain the difference between simple interest and compound interest</a:t>
            </a:r>
          </a:p>
          <a:p>
            <a:pPr marL="256032" indent="-256032">
              <a:lnSpc>
                <a:spcPct val="90000"/>
              </a:lnSpc>
              <a:spcBef>
                <a:spcPts val="1200"/>
              </a:spcBef>
              <a:buSzPct val="100000"/>
            </a:pPr>
            <a:r>
              <a:rPr lang="en-US" sz="2400" dirty="0">
                <a:ea typeface="ＭＳ Ｐゴシック" pitchFamily="34" charset="-128"/>
              </a:rPr>
              <a:t>Calculate the future value of a single dollar amount that you save today</a:t>
            </a:r>
          </a:p>
          <a:p>
            <a:pPr marL="256032" indent="-256032">
              <a:lnSpc>
                <a:spcPct val="90000"/>
              </a:lnSpc>
              <a:spcBef>
                <a:spcPts val="1200"/>
              </a:spcBef>
              <a:buSzPct val="100000"/>
            </a:pPr>
            <a:r>
              <a:rPr lang="en-US" sz="2400" dirty="0">
                <a:ea typeface="ＭＳ Ｐゴシック" pitchFamily="34" charset="-128"/>
              </a:rPr>
              <a:t>Calculate the present value of a single dollar amount that will be received in the future</a:t>
            </a:r>
          </a:p>
          <a:p>
            <a:pPr marL="256032" indent="-256032">
              <a:lnSpc>
                <a:spcPct val="90000"/>
              </a:lnSpc>
              <a:spcBef>
                <a:spcPts val="1200"/>
              </a:spcBef>
              <a:buSzPct val="100000"/>
            </a:pPr>
            <a:r>
              <a:rPr lang="en-US" sz="2400" dirty="0">
                <a:ea typeface="ＭＳ Ｐゴシック" pitchFamily="34" charset="-128"/>
              </a:rPr>
              <a:t>Calculate the future value of an annuity</a:t>
            </a:r>
          </a:p>
          <a:p>
            <a:pPr marL="256032" indent="-256032">
              <a:lnSpc>
                <a:spcPct val="90000"/>
              </a:lnSpc>
              <a:spcBef>
                <a:spcPts val="1200"/>
              </a:spcBef>
              <a:buSzPct val="100000"/>
            </a:pPr>
            <a:r>
              <a:rPr lang="en-US" sz="2400" dirty="0">
                <a:ea typeface="ＭＳ Ｐゴシック" pitchFamily="34" charset="-128"/>
              </a:rPr>
              <a:t>Calculate the present value of an annuity</a:t>
            </a:r>
          </a:p>
          <a:p>
            <a:pPr marL="256032" indent="-256032">
              <a:lnSpc>
                <a:spcPct val="90000"/>
              </a:lnSpc>
              <a:spcBef>
                <a:spcPts val="1200"/>
              </a:spcBef>
              <a:buSzPct val="100000"/>
            </a:pPr>
            <a:r>
              <a:rPr lang="en-US" sz="2400" dirty="0">
                <a:ea typeface="ＭＳ Ｐゴシック" pitchFamily="34" charset="-128"/>
              </a:rPr>
              <a:t>Calculate the number of compounding periods and the nominal annual interest rate</a:t>
            </a:r>
          </a:p>
          <a:p>
            <a:pPr marL="256032" indent="-256032">
              <a:lnSpc>
                <a:spcPct val="90000"/>
              </a:lnSpc>
              <a:spcBef>
                <a:spcPts val="1200"/>
              </a:spcBef>
              <a:buSzPct val="100000"/>
            </a:pPr>
            <a:r>
              <a:rPr lang="en-US" sz="2400" dirty="0">
                <a:ea typeface="ＭＳ Ｐゴシック" pitchFamily="34" charset="-128"/>
              </a:rPr>
              <a:t>Convert a nominal interest rate to an effective interest rate</a:t>
            </a:r>
            <a:endParaRPr lang="en-US" sz="2400" dirty="0"/>
          </a:p>
        </p:txBody>
      </p:sp>
    </p:spTree>
    <p:extLst>
      <p:ext uri="{BB962C8B-B14F-4D97-AF65-F5344CB8AC3E}">
        <p14:creationId xmlns:p14="http://schemas.microsoft.com/office/powerpoint/2010/main" val="4216779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Value of an Annuity Due Timeline</a:t>
            </a:r>
          </a:p>
        </p:txBody>
      </p:sp>
      <p:pic>
        <p:nvPicPr>
          <p:cNvPr id="9" name="Picture 8" descr="In contrast, consider the situation where you plan to invest 100 dollars at the beginning of every year for the next three years. Assuming that you earn the same interest rate, the cash flows from this annuity due can be represented as follows:&#10;Another timeline is numbered from 0 to 3 and is divided into three segments, 0 to 1, 1 to 2, and 2 to 3, each labeled 10 percent. At the beginning of each segment, 100 dollars is marked. At the end of the last segment, 2 to 3, “years” is marke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2213" y="1905000"/>
            <a:ext cx="8199574" cy="2819105"/>
          </a:xfrm>
          <a:prstGeom prst="rect">
            <a:avLst/>
          </a:prstGeom>
        </p:spPr>
      </p:pic>
      <p:sp>
        <p:nvSpPr>
          <p:cNvPr id="7" name="Content Placeholder 6"/>
          <p:cNvSpPr>
            <a:spLocks noGrp="1"/>
          </p:cNvSpPr>
          <p:nvPr>
            <p:ph idx="1"/>
          </p:nvPr>
        </p:nvSpPr>
        <p:spPr>
          <a:xfrm>
            <a:off x="457200" y="5181600"/>
            <a:ext cx="8229600" cy="944563"/>
          </a:xfrm>
        </p:spPr>
        <p:txBody>
          <a:bodyPr/>
          <a:lstStyle/>
          <a:p>
            <a:pPr marL="0" indent="0">
              <a:buNone/>
            </a:pPr>
            <a:r>
              <a:rPr lang="en-US" altLang="en-US" dirty="0">
                <a:ea typeface="ＭＳ Ｐゴシック" pitchFamily="34" charset="-128"/>
              </a:rPr>
              <a:t>The diagram above reflects the cash flows </a:t>
            </a:r>
            <a:r>
              <a:rPr lang="en-US" altLang="en-US" dirty="0" smtClean="0">
                <a:ea typeface="ＭＳ Ｐゴシック" pitchFamily="34" charset="-128"/>
              </a:rPr>
              <a:t>that </a:t>
            </a:r>
            <a:r>
              <a:rPr lang="en-US" altLang="en-US" dirty="0">
                <a:ea typeface="ＭＳ Ｐゴシック" pitchFamily="34" charset="-128"/>
              </a:rPr>
              <a:t>would be paid from an annuity due.</a:t>
            </a:r>
            <a:endParaRPr lang="en-US" dirty="0"/>
          </a:p>
        </p:txBody>
      </p:sp>
    </p:spTree>
    <p:extLst>
      <p:ext uri="{BB962C8B-B14F-4D97-AF65-F5344CB8AC3E}">
        <p14:creationId xmlns:p14="http://schemas.microsoft.com/office/powerpoint/2010/main" val="1210784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Value of an Annuity Due Formula</a:t>
            </a:r>
          </a:p>
        </p:txBody>
      </p:sp>
      <p:sp>
        <p:nvSpPr>
          <p:cNvPr id="3" name="Content Placeholder 2"/>
          <p:cNvSpPr>
            <a:spLocks noGrp="1"/>
          </p:cNvSpPr>
          <p:nvPr>
            <p:ph idx="1"/>
          </p:nvPr>
        </p:nvSpPr>
        <p:spPr>
          <a:xfrm>
            <a:off x="457200" y="1600201"/>
            <a:ext cx="8229600" cy="1523999"/>
          </a:xfrm>
        </p:spPr>
        <p:txBody>
          <a:bodyPr/>
          <a:lstStyle/>
          <a:p>
            <a:r>
              <a:rPr lang="en-US" dirty="0">
                <a:ea typeface="ＭＳ Ｐゴシック" pitchFamily="34" charset="-128"/>
              </a:rPr>
              <a:t>For an annuity due, the future value can be determined by multiplying the future value of an annuity formula by (</a:t>
            </a:r>
            <a:r>
              <a:rPr lang="en-US" dirty="0" smtClean="0">
                <a:ea typeface="ＭＳ Ｐゴシック" pitchFamily="34" charset="-128"/>
              </a:rPr>
              <a:t>1+</a:t>
            </a:r>
            <a:r>
              <a:rPr lang="en-US" i="1" dirty="0" smtClean="0">
                <a:ea typeface="ＭＳ Ｐゴシック" pitchFamily="34" charset="-128"/>
              </a:rPr>
              <a:t>i</a:t>
            </a:r>
            <a:r>
              <a:rPr lang="en-US" dirty="0" smtClean="0">
                <a:ea typeface="ＭＳ Ｐゴシック" pitchFamily="34" charset="-128"/>
              </a:rPr>
              <a:t>)</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43019597"/>
              </p:ext>
            </p:extLst>
          </p:nvPr>
        </p:nvGraphicFramePr>
        <p:xfrm>
          <a:off x="2171700" y="3366000"/>
          <a:ext cx="4000500" cy="1206000"/>
        </p:xfrm>
        <a:graphic>
          <a:graphicData uri="http://schemas.openxmlformats.org/presentationml/2006/ole">
            <mc:AlternateContent xmlns:mc="http://schemas.openxmlformats.org/markup-compatibility/2006">
              <mc:Choice xmlns:v="urn:schemas-microsoft-com:vml" Requires="v">
                <p:oleObj spid="_x0000_s13446" name="Equation" r:id="rId3" imgW="1600200" imgH="482600" progId="Equation.DSMT4">
                  <p:embed/>
                </p:oleObj>
              </mc:Choice>
              <mc:Fallback>
                <p:oleObj name="Equation" r:id="rId3" imgW="1600200" imgH="482600" progId="Equation.DSMT4">
                  <p:embed/>
                  <p:pic>
                    <p:nvPicPr>
                      <p:cNvPr id="0" name="Picture 1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1700" y="3366000"/>
                        <a:ext cx="4000500" cy="120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1078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Value of an Annuity Due Example</a:t>
            </a:r>
          </a:p>
        </p:txBody>
      </p:sp>
      <p:sp>
        <p:nvSpPr>
          <p:cNvPr id="3" name="Content Placeholder 2"/>
          <p:cNvSpPr>
            <a:spLocks noGrp="1"/>
          </p:cNvSpPr>
          <p:nvPr>
            <p:ph idx="1"/>
          </p:nvPr>
        </p:nvSpPr>
        <p:spPr>
          <a:xfrm>
            <a:off x="457200" y="1600201"/>
            <a:ext cx="8229600" cy="1447800"/>
          </a:xfrm>
        </p:spPr>
        <p:txBody>
          <a:bodyPr/>
          <a:lstStyle/>
          <a:p>
            <a:r>
              <a:rPr lang="en-US" dirty="0">
                <a:ea typeface="ＭＳ Ｐゴシック" pitchFamily="34" charset="-128"/>
              </a:rPr>
              <a:t>Referring again to the timeline example, the value of your investment if you invest at the beginning of the year is</a:t>
            </a:r>
            <a:r>
              <a:rPr lang="en-US" dirty="0" smtClean="0">
                <a:ea typeface="ＭＳ Ｐゴシック" pitchFamily="34" charset="-128"/>
              </a:rPr>
              <a:t>:</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1337899729"/>
              </p:ext>
            </p:extLst>
          </p:nvPr>
        </p:nvGraphicFramePr>
        <p:xfrm>
          <a:off x="2283210" y="3505200"/>
          <a:ext cx="4574790" cy="1187010"/>
        </p:xfrm>
        <a:graphic>
          <a:graphicData uri="http://schemas.openxmlformats.org/presentationml/2006/ole">
            <mc:AlternateContent xmlns:mc="http://schemas.openxmlformats.org/markup-compatibility/2006">
              <mc:Choice xmlns:v="urn:schemas-microsoft-com:vml" Requires="v">
                <p:oleObj spid="_x0000_s14463" name="Equation" r:id="rId3" imgW="1663700" imgH="431800" progId="Equation.DSMT4">
                  <p:embed/>
                </p:oleObj>
              </mc:Choice>
              <mc:Fallback>
                <p:oleObj name="Equation" r:id="rId3" imgW="1663700" imgH="431800" progId="Equation.DSMT4">
                  <p:embed/>
                  <p:pic>
                    <p:nvPicPr>
                      <p:cNvPr id="0" name="Picture 10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3210" y="3505200"/>
                        <a:ext cx="4574790" cy="118701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10784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Value of an Annuity Example</a:t>
            </a:r>
          </a:p>
        </p:txBody>
      </p:sp>
      <p:sp>
        <p:nvSpPr>
          <p:cNvPr id="3" name="Content Placeholder 2"/>
          <p:cNvSpPr>
            <a:spLocks noGrp="1"/>
          </p:cNvSpPr>
          <p:nvPr>
            <p:ph idx="1"/>
          </p:nvPr>
        </p:nvSpPr>
        <p:spPr/>
        <p:txBody>
          <a:bodyPr/>
          <a:lstStyle/>
          <a:p>
            <a:pPr>
              <a:buNone/>
            </a:pPr>
            <a:r>
              <a:rPr lang="en-US" u="sng" dirty="0"/>
              <a:t>Example</a:t>
            </a:r>
          </a:p>
          <a:p>
            <a:pPr marL="0" indent="0">
              <a:buNone/>
            </a:pPr>
            <a:r>
              <a:rPr lang="en-US" dirty="0"/>
              <a:t>Suppose that you have won the lottery and will receive $150 000 at the end of every year for the next 20 years. The payments represent an ordinary annuity and will be invested at your bank at an interest rate of 7 percent.</a:t>
            </a:r>
          </a:p>
        </p:txBody>
      </p:sp>
    </p:spTree>
    <p:extLst>
      <p:ext uri="{BB962C8B-B14F-4D97-AF65-F5344CB8AC3E}">
        <p14:creationId xmlns:p14="http://schemas.microsoft.com/office/powerpoint/2010/main" val="1210784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Value of an Annuity Solution</a:t>
            </a:r>
          </a:p>
        </p:txBody>
      </p:sp>
      <p:sp>
        <p:nvSpPr>
          <p:cNvPr id="3" name="Content Placeholder 2"/>
          <p:cNvSpPr>
            <a:spLocks noGrp="1"/>
          </p:cNvSpPr>
          <p:nvPr>
            <p:ph idx="1"/>
          </p:nvPr>
        </p:nvSpPr>
        <p:spPr/>
        <p:txBody>
          <a:bodyPr/>
          <a:lstStyle/>
          <a:p>
            <a:r>
              <a:rPr lang="en-US" dirty="0" smtClean="0"/>
              <a:t>150000*(1+0.07)^20-1)/0.07 = 6149250</a:t>
            </a:r>
          </a:p>
          <a:p>
            <a:endParaRPr lang="en-US" dirty="0"/>
          </a:p>
        </p:txBody>
      </p:sp>
    </p:spTree>
    <p:extLst>
      <p:ext uri="{BB962C8B-B14F-4D97-AF65-F5344CB8AC3E}">
        <p14:creationId xmlns:p14="http://schemas.microsoft.com/office/powerpoint/2010/main" val="39910649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 Value of an Annuity</a:t>
            </a:r>
          </a:p>
        </p:txBody>
      </p:sp>
      <p:sp>
        <p:nvSpPr>
          <p:cNvPr id="3" name="Content Placeholder 2"/>
          <p:cNvSpPr>
            <a:spLocks noGrp="1"/>
          </p:cNvSpPr>
          <p:nvPr>
            <p:ph idx="1"/>
          </p:nvPr>
        </p:nvSpPr>
        <p:spPr/>
        <p:txBody>
          <a:bodyPr/>
          <a:lstStyle/>
          <a:p>
            <a:r>
              <a:rPr lang="en-US" dirty="0"/>
              <a:t>The present value of an annuity can be obtained by discounting the individual cash flows of the annuity and totaling them</a:t>
            </a:r>
          </a:p>
        </p:txBody>
      </p:sp>
    </p:spTree>
    <p:extLst>
      <p:ext uri="{BB962C8B-B14F-4D97-AF65-F5344CB8AC3E}">
        <p14:creationId xmlns:p14="http://schemas.microsoft.com/office/powerpoint/2010/main" val="1210784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Present Value of an Ordinary Annuity Timeline</a:t>
            </a:r>
            <a:endParaRPr lang="en-US" dirty="0"/>
          </a:p>
        </p:txBody>
      </p:sp>
      <p:sp>
        <p:nvSpPr>
          <p:cNvPr id="3" name="Content Placeholder 2"/>
          <p:cNvSpPr>
            <a:spLocks noGrp="1"/>
          </p:cNvSpPr>
          <p:nvPr>
            <p:ph idx="1"/>
          </p:nvPr>
        </p:nvSpPr>
        <p:spPr>
          <a:xfrm>
            <a:off x="457200" y="1600201"/>
            <a:ext cx="8229600" cy="609600"/>
          </a:xfrm>
        </p:spPr>
        <p:txBody>
          <a:bodyPr/>
          <a:lstStyle/>
          <a:p>
            <a:r>
              <a:rPr lang="en-US" dirty="0">
                <a:ea typeface="ＭＳ Ｐゴシック" pitchFamily="34" charset="-128"/>
              </a:rPr>
              <a:t>Referring to our earlier example</a:t>
            </a:r>
            <a:r>
              <a:rPr lang="en-US" dirty="0" smtClean="0">
                <a:ea typeface="ＭＳ Ｐゴシック" pitchFamily="34" charset="-128"/>
              </a:rPr>
              <a:t>:</a:t>
            </a:r>
            <a:endParaRPr lang="en-US" dirty="0"/>
          </a:p>
        </p:txBody>
      </p:sp>
      <p:pic>
        <p:nvPicPr>
          <p:cNvPr id="4" name="Picture 8" descr="A timeline shows a graphical illustration of the process in the figure on page 37.&#10;The timeline is numbered from 0 to 3 and is divided into three segments, 0 to 1, 1 to 2, and 2 to 3, each labeled 10 percent. At the end of each segment, $100 is marked.&#10;In the segment 0 to 1, the $100 becomes $90.90 by way of PV = $100 multiplied by 0.909.&#10;In the segment 1 to 2, the amount becomes $82.60 by way of PV = $100 multiplied by 0.826.&#10;In the segment 2 to 3, the amount becomes $75.10 divided by $248.60 by way of PV = $100 multiplied by 0.75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9150" y="2362200"/>
            <a:ext cx="7258050" cy="361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0784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 Value of an Ordinary Annuity Formula</a:t>
            </a:r>
          </a:p>
        </p:txBody>
      </p:sp>
      <p:sp>
        <p:nvSpPr>
          <p:cNvPr id="3" name="Content Placeholder 2"/>
          <p:cNvSpPr>
            <a:spLocks noGrp="1"/>
          </p:cNvSpPr>
          <p:nvPr>
            <p:ph idx="1"/>
          </p:nvPr>
        </p:nvSpPr>
        <p:spPr>
          <a:xfrm>
            <a:off x="457200" y="1600201"/>
            <a:ext cx="8229600" cy="990600"/>
          </a:xfrm>
        </p:spPr>
        <p:txBody>
          <a:bodyPr/>
          <a:lstStyle/>
          <a:p>
            <a:r>
              <a:rPr lang="en-US" dirty="0">
                <a:ea typeface="ＭＳ Ｐゴシック" pitchFamily="34" charset="-128"/>
              </a:rPr>
              <a:t>The present value of an ordinary annuity can be determined using the formula</a:t>
            </a:r>
            <a:r>
              <a:rPr lang="en-US" dirty="0" smtClean="0">
                <a:ea typeface="ＭＳ Ｐゴシック" pitchFamily="34" charset="-128"/>
              </a:rPr>
              <a:t>:</a:t>
            </a:r>
            <a:endParaRPr lang="en-US" dirty="0">
              <a:ea typeface="ＭＳ Ｐゴシック" pitchFamily="34" charset="-128"/>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76415069"/>
              </p:ext>
            </p:extLst>
          </p:nvPr>
        </p:nvGraphicFramePr>
        <p:xfrm>
          <a:off x="2057400" y="2895600"/>
          <a:ext cx="4765716" cy="2468880"/>
        </p:xfrm>
        <a:graphic>
          <a:graphicData uri="http://schemas.openxmlformats.org/presentationml/2006/ole">
            <mc:AlternateContent xmlns:mc="http://schemas.openxmlformats.org/markup-compatibility/2006">
              <mc:Choice xmlns:v="urn:schemas-microsoft-com:vml" Requires="v">
                <p:oleObj spid="_x0000_s18545" name="Equation" r:id="rId3" imgW="1765300" imgH="914400" progId="Equation.DSMT4">
                  <p:embed/>
                </p:oleObj>
              </mc:Choice>
              <mc:Fallback>
                <p:oleObj name="Equation" r:id="rId3" imgW="1765300" imgH="914400" progId="Equation.DSMT4">
                  <p:embed/>
                  <p:pic>
                    <p:nvPicPr>
                      <p:cNvPr id="0" name="Picture 9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2895600"/>
                        <a:ext cx="4765716" cy="24688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10784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PV = FV/ (1+i)^n</a:t>
            </a:r>
          </a:p>
          <a:p>
            <a:endParaRPr lang="en-US" dirty="0"/>
          </a:p>
        </p:txBody>
      </p:sp>
    </p:spTree>
    <p:extLst>
      <p:ext uri="{BB962C8B-B14F-4D97-AF65-F5344CB8AC3E}">
        <p14:creationId xmlns:p14="http://schemas.microsoft.com/office/powerpoint/2010/main" val="16352866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 Value of an Ordinary Annuity Example</a:t>
            </a:r>
          </a:p>
        </p:txBody>
      </p:sp>
      <p:sp>
        <p:nvSpPr>
          <p:cNvPr id="4" name="Content Placeholder 3"/>
          <p:cNvSpPr>
            <a:spLocks noGrp="1"/>
          </p:cNvSpPr>
          <p:nvPr>
            <p:ph idx="1"/>
          </p:nvPr>
        </p:nvSpPr>
        <p:spPr>
          <a:xfrm>
            <a:off x="457200" y="1600201"/>
            <a:ext cx="8229600" cy="609600"/>
          </a:xfrm>
        </p:spPr>
        <p:txBody>
          <a:bodyPr/>
          <a:lstStyle/>
          <a:p>
            <a:r>
              <a:rPr lang="en-US" dirty="0">
                <a:ea typeface="ＭＳ Ｐゴシック" pitchFamily="34" charset="-128"/>
              </a:rPr>
              <a:t>Using the information from the timeline example</a:t>
            </a:r>
            <a:r>
              <a:rPr lang="en-US" dirty="0" smtClean="0">
                <a:ea typeface="ＭＳ Ｐゴシック" pitchFamily="34" charset="-128"/>
              </a:rPr>
              <a:t>:</a:t>
            </a:r>
            <a:endParaRPr lang="en-US" dirty="0">
              <a:ea typeface="ＭＳ Ｐゴシック" pitchFamily="34" charset="-128"/>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507555511"/>
              </p:ext>
            </p:extLst>
          </p:nvPr>
        </p:nvGraphicFramePr>
        <p:xfrm>
          <a:off x="1391244" y="2255520"/>
          <a:ext cx="6000156" cy="2468880"/>
        </p:xfrm>
        <a:graphic>
          <a:graphicData uri="http://schemas.openxmlformats.org/presentationml/2006/ole">
            <mc:AlternateContent xmlns:mc="http://schemas.openxmlformats.org/markup-compatibility/2006">
              <mc:Choice xmlns:v="urn:schemas-microsoft-com:vml" Requires="v">
                <p:oleObj spid="_x0000_s19567" name="Equation" r:id="rId3" imgW="2222500" imgH="914400" progId="Equation.DSMT4">
                  <p:embed/>
                </p:oleObj>
              </mc:Choice>
              <mc:Fallback>
                <p:oleObj name="Equation" r:id="rId3" imgW="2222500" imgH="914400" progId="Equation.DSMT4">
                  <p:embed/>
                  <p:pic>
                    <p:nvPicPr>
                      <p:cNvPr id="0" name="Picture 8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1244" y="2255520"/>
                        <a:ext cx="6000156" cy="24688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Content Placeholder 4"/>
          <p:cNvSpPr>
            <a:spLocks noGrp="1"/>
          </p:cNvSpPr>
          <p:nvPr>
            <p:ph idx="13"/>
          </p:nvPr>
        </p:nvSpPr>
        <p:spPr>
          <a:xfrm>
            <a:off x="457200" y="4846637"/>
            <a:ext cx="8229600" cy="1325563"/>
          </a:xfrm>
        </p:spPr>
        <p:txBody>
          <a:bodyPr/>
          <a:lstStyle/>
          <a:p>
            <a:r>
              <a:rPr lang="en-US" dirty="0">
                <a:ea typeface="ＭＳ Ｐゴシック" pitchFamily="34" charset="-128"/>
              </a:rPr>
              <a:t>If payments are at the beginning of each period i.e. an annuity due, you would multiply your answer by (1 + </a:t>
            </a:r>
            <a:r>
              <a:rPr lang="en-US" i="1" dirty="0">
                <a:ea typeface="ＭＳ Ｐゴシック" pitchFamily="34" charset="-128"/>
              </a:rPr>
              <a:t>i</a:t>
            </a:r>
            <a:r>
              <a:rPr lang="en-US" dirty="0" smtClean="0">
                <a:ea typeface="ＭＳ Ｐゴシック" pitchFamily="34" charset="-128"/>
              </a:rPr>
              <a:t>)</a:t>
            </a:r>
            <a:endParaRPr lang="en-US" dirty="0">
              <a:ea typeface="ＭＳ Ｐゴシック" pitchFamily="34" charset="-128"/>
            </a:endParaRPr>
          </a:p>
        </p:txBody>
      </p:sp>
    </p:spTree>
    <p:extLst>
      <p:ext uri="{BB962C8B-B14F-4D97-AF65-F5344CB8AC3E}">
        <p14:creationId xmlns:p14="http://schemas.microsoft.com/office/powerpoint/2010/main" val="121078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Importance of the Time Value of Money</a:t>
            </a:r>
            <a:endParaRPr lang="en-US" dirty="0"/>
          </a:p>
        </p:txBody>
      </p:sp>
      <p:sp>
        <p:nvSpPr>
          <p:cNvPr id="3" name="Content Placeholder 2"/>
          <p:cNvSpPr>
            <a:spLocks noGrp="1"/>
          </p:cNvSpPr>
          <p:nvPr>
            <p:ph idx="1"/>
          </p:nvPr>
        </p:nvSpPr>
        <p:spPr/>
        <p:txBody>
          <a:bodyPr/>
          <a:lstStyle/>
          <a:p>
            <a:pPr>
              <a:defRPr/>
            </a:pPr>
            <a:r>
              <a:rPr lang="en-US" dirty="0">
                <a:ea typeface="ＭＳ Ｐゴシック" pitchFamily="34" charset="-128"/>
              </a:rPr>
              <a:t>The gain or loss of interest on a dollar amount (when you spend money, you incur an opportunity cost of what you would have done with that money had you not spent it)</a:t>
            </a:r>
          </a:p>
          <a:p>
            <a:pPr>
              <a:defRPr/>
            </a:pPr>
            <a:r>
              <a:rPr lang="en-US" dirty="0">
                <a:ea typeface="ＭＳ Ｐゴシック" pitchFamily="34" charset="-128"/>
              </a:rPr>
              <a:t>Interest: the rent charged for the use of money (you can pay or receive interest)</a:t>
            </a:r>
          </a:p>
          <a:p>
            <a:pPr>
              <a:defRPr/>
            </a:pPr>
            <a:r>
              <a:rPr lang="en-US" dirty="0">
                <a:ea typeface="ＭＳ Ｐゴシック" pitchFamily="34" charset="-128"/>
              </a:rPr>
              <a:t>Two ways of computing interest: simple interest and compound interest</a:t>
            </a:r>
            <a:endParaRPr lang="en-US" dirty="0"/>
          </a:p>
        </p:txBody>
      </p:sp>
    </p:spTree>
    <p:extLst>
      <p:ext uri="{BB962C8B-B14F-4D97-AF65-F5344CB8AC3E}">
        <p14:creationId xmlns:p14="http://schemas.microsoft.com/office/powerpoint/2010/main" val="41098358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PV of an Annuity Example</a:t>
            </a:r>
          </a:p>
        </p:txBody>
      </p:sp>
      <p:sp>
        <p:nvSpPr>
          <p:cNvPr id="3" name="Content Placeholder 2"/>
          <p:cNvSpPr>
            <a:spLocks noGrp="1"/>
          </p:cNvSpPr>
          <p:nvPr>
            <p:ph idx="1"/>
          </p:nvPr>
        </p:nvSpPr>
        <p:spPr/>
        <p:txBody>
          <a:bodyPr/>
          <a:lstStyle/>
          <a:p>
            <a:pPr marL="0" indent="0">
              <a:buNone/>
              <a:defRPr/>
            </a:pPr>
            <a:r>
              <a:rPr lang="en-US" u="sng" dirty="0"/>
              <a:t>Example</a:t>
            </a:r>
          </a:p>
          <a:p>
            <a:pPr marL="0" indent="0">
              <a:buNone/>
              <a:defRPr/>
            </a:pPr>
            <a:r>
              <a:rPr lang="en-US" dirty="0"/>
              <a:t>You have just won the lottery. As a result of </a:t>
            </a:r>
            <a:r>
              <a:rPr lang="en-US" dirty="0" smtClean="0"/>
              <a:t>your luck</a:t>
            </a:r>
            <a:r>
              <a:rPr lang="en-US" dirty="0"/>
              <a:t>, you will receive $82 000 at the end of </a:t>
            </a:r>
            <a:r>
              <a:rPr lang="en-US" dirty="0" smtClean="0"/>
              <a:t>every year </a:t>
            </a:r>
            <a:r>
              <a:rPr lang="en-US" dirty="0"/>
              <a:t>for the next 25 years. A financial firm offers </a:t>
            </a:r>
            <a:r>
              <a:rPr lang="en-US" dirty="0" smtClean="0"/>
              <a:t>you a </a:t>
            </a:r>
            <a:r>
              <a:rPr lang="en-US" dirty="0"/>
              <a:t>lump sum of $700 000 in return for </a:t>
            </a:r>
            <a:r>
              <a:rPr lang="en-US" dirty="0" smtClean="0"/>
              <a:t>these payments</a:t>
            </a:r>
            <a:r>
              <a:rPr lang="en-US" dirty="0"/>
              <a:t>. If you can invest your money at </a:t>
            </a:r>
            <a:r>
              <a:rPr lang="en-US" dirty="0" smtClean="0"/>
              <a:t>an annual interest </a:t>
            </a:r>
            <a:r>
              <a:rPr lang="en-US" dirty="0"/>
              <a:t>rate of 9 percent, should you accept the </a:t>
            </a:r>
            <a:r>
              <a:rPr lang="en-US" dirty="0" smtClean="0"/>
              <a:t>offer</a:t>
            </a:r>
            <a:r>
              <a:rPr lang="en-US" dirty="0"/>
              <a:t>?</a:t>
            </a:r>
          </a:p>
        </p:txBody>
      </p:sp>
    </p:spTree>
    <p:extLst>
      <p:ext uri="{BB962C8B-B14F-4D97-AF65-F5344CB8AC3E}">
        <p14:creationId xmlns:p14="http://schemas.microsoft.com/office/powerpoint/2010/main" val="1210784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PV of an Annuity Solution</a:t>
            </a:r>
          </a:p>
        </p:txBody>
      </p:sp>
      <p:sp>
        <p:nvSpPr>
          <p:cNvPr id="3" name="Content Placeholder 2"/>
          <p:cNvSpPr>
            <a:spLocks noGrp="1"/>
          </p:cNvSpPr>
          <p:nvPr>
            <p:ph idx="1"/>
          </p:nvPr>
        </p:nvSpPr>
        <p:spPr/>
        <p:txBody>
          <a:bodyPr/>
          <a:lstStyle/>
          <a:p>
            <a:r>
              <a:rPr lang="en-US" dirty="0" smtClean="0"/>
              <a:t>82000*(1-1/(1+0.09)^25)/0.09 = 805486</a:t>
            </a:r>
          </a:p>
          <a:p>
            <a:endParaRPr lang="en-US" dirty="0"/>
          </a:p>
        </p:txBody>
      </p:sp>
    </p:spTree>
    <p:extLst>
      <p:ext uri="{BB962C8B-B14F-4D97-AF65-F5344CB8AC3E}">
        <p14:creationId xmlns:p14="http://schemas.microsoft.com/office/powerpoint/2010/main" val="40492379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Rate </a:t>
            </a:r>
            <a:r>
              <a:rPr lang="en-US" dirty="0" smtClean="0"/>
              <a:t>Conversion </a:t>
            </a:r>
            <a:r>
              <a:rPr lang="en-US" sz="2000" b="0" dirty="0" smtClean="0"/>
              <a:t>(1 of 2)</a:t>
            </a:r>
            <a:endParaRPr lang="en-US" b="0" dirty="0"/>
          </a:p>
        </p:txBody>
      </p:sp>
      <p:sp>
        <p:nvSpPr>
          <p:cNvPr id="3" name="Content Placeholder 2"/>
          <p:cNvSpPr>
            <a:spLocks noGrp="1"/>
          </p:cNvSpPr>
          <p:nvPr>
            <p:ph idx="1"/>
          </p:nvPr>
        </p:nvSpPr>
        <p:spPr/>
        <p:txBody>
          <a:bodyPr/>
          <a:lstStyle/>
          <a:p>
            <a:pPr>
              <a:defRPr/>
            </a:pPr>
            <a:r>
              <a:rPr lang="en-US" dirty="0"/>
              <a:t>Nominal interest rate: the stated or quoted, rate of interest</a:t>
            </a:r>
          </a:p>
          <a:p>
            <a:pPr lvl="1">
              <a:defRPr/>
            </a:pPr>
            <a:r>
              <a:rPr lang="en-US" dirty="0"/>
              <a:t>Also known as the annual percentage rate (APR)</a:t>
            </a:r>
          </a:p>
          <a:p>
            <a:pPr>
              <a:defRPr/>
            </a:pPr>
            <a:r>
              <a:rPr lang="en-US" dirty="0"/>
              <a:t>When comparing two or more interest rates, the nominal interest rate is </a:t>
            </a:r>
            <a:r>
              <a:rPr lang="en-US" i="1" dirty="0"/>
              <a:t>not</a:t>
            </a:r>
            <a:r>
              <a:rPr lang="en-US" dirty="0"/>
              <a:t> useful because it does not take into account the effect of compounding</a:t>
            </a:r>
          </a:p>
        </p:txBody>
      </p:sp>
    </p:spTree>
    <p:extLst>
      <p:ext uri="{BB962C8B-B14F-4D97-AF65-F5344CB8AC3E}">
        <p14:creationId xmlns:p14="http://schemas.microsoft.com/office/powerpoint/2010/main" val="1210784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Rate Conversion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pPr>
              <a:defRPr/>
            </a:pPr>
            <a:r>
              <a:rPr lang="en-US" dirty="0"/>
              <a:t>Effective interest rate: the actual rate of interest that you earn, or pay, over a period of time</a:t>
            </a:r>
          </a:p>
          <a:p>
            <a:pPr lvl="1">
              <a:defRPr/>
            </a:pPr>
            <a:r>
              <a:rPr lang="en-US" dirty="0"/>
              <a:t>Also known as the effective yield (EY)</a:t>
            </a:r>
          </a:p>
          <a:p>
            <a:pPr>
              <a:defRPr/>
            </a:pPr>
            <a:r>
              <a:rPr lang="en-US" dirty="0"/>
              <a:t>Allows for the comparison of two or more interest rates because it reflects the effect of compound interest</a:t>
            </a:r>
          </a:p>
        </p:txBody>
      </p:sp>
    </p:spTree>
    <p:extLst>
      <p:ext uri="{BB962C8B-B14F-4D97-AF65-F5344CB8AC3E}">
        <p14:creationId xmlns:p14="http://schemas.microsoft.com/office/powerpoint/2010/main" val="1210784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Rate Conversion Formula</a:t>
            </a:r>
          </a:p>
        </p:txBody>
      </p:sp>
      <p:sp>
        <p:nvSpPr>
          <p:cNvPr id="3" name="Content Placeholder 2"/>
          <p:cNvSpPr>
            <a:spLocks noGrp="1"/>
          </p:cNvSpPr>
          <p:nvPr>
            <p:ph idx="1"/>
          </p:nvPr>
        </p:nvSpPr>
        <p:spPr>
          <a:xfrm>
            <a:off x="457200" y="1600201"/>
            <a:ext cx="8229600" cy="914400"/>
          </a:xfrm>
        </p:spPr>
        <p:txBody>
          <a:bodyPr/>
          <a:lstStyle/>
          <a:p>
            <a:r>
              <a:rPr lang="en-US" dirty="0">
                <a:ea typeface="ＭＳ Ｐゴシック" pitchFamily="34" charset="-128"/>
              </a:rPr>
              <a:t>Convert nominal interest rates to effective interest rates using the following formula:</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429027398"/>
              </p:ext>
            </p:extLst>
          </p:nvPr>
        </p:nvGraphicFramePr>
        <p:xfrm>
          <a:off x="2423808" y="3048108"/>
          <a:ext cx="3291192" cy="1371492"/>
        </p:xfrm>
        <a:graphic>
          <a:graphicData uri="http://schemas.openxmlformats.org/presentationml/2006/ole">
            <mc:AlternateContent xmlns:mc="http://schemas.openxmlformats.org/markup-compatibility/2006">
              <mc:Choice xmlns:v="urn:schemas-microsoft-com:vml" Requires="v">
                <p:oleObj spid="_x0000_s25697" name="Equation" r:id="rId3" imgW="1219200" imgH="508000" progId="Equation.DSMT4">
                  <p:embed/>
                </p:oleObj>
              </mc:Choice>
              <mc:Fallback>
                <p:oleObj name="Equation" r:id="rId3" imgW="1219200" imgH="508000" progId="Equation.DSMT4">
                  <p:embed/>
                  <p:pic>
                    <p:nvPicPr>
                      <p:cNvPr id="0" name="Picture 7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3808" y="3048108"/>
                        <a:ext cx="3291192" cy="13714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10784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Rate Conversion Examples</a:t>
            </a:r>
          </a:p>
        </p:txBody>
      </p:sp>
      <p:sp>
        <p:nvSpPr>
          <p:cNvPr id="4" name="Content Placeholder 3"/>
          <p:cNvSpPr>
            <a:spLocks noGrp="1"/>
          </p:cNvSpPr>
          <p:nvPr>
            <p:ph idx="1"/>
          </p:nvPr>
        </p:nvSpPr>
        <p:spPr>
          <a:xfrm>
            <a:off x="457200" y="1600201"/>
            <a:ext cx="8229600" cy="914400"/>
          </a:xfrm>
        </p:spPr>
        <p:txBody>
          <a:bodyPr/>
          <a:lstStyle/>
          <a:p>
            <a:r>
              <a:rPr lang="en-US" dirty="0">
                <a:ea typeface="ＭＳ Ｐゴシック" pitchFamily="34" charset="-128"/>
              </a:rPr>
              <a:t>Effective yield of 10 percent compounded semi-annually is 10.25</a:t>
            </a:r>
            <a:r>
              <a:rPr lang="en-US" dirty="0" smtClean="0">
                <a:ea typeface="ＭＳ Ｐゴシック" pitchFamily="34" charset="-128"/>
              </a:rPr>
              <a:t>%:</a:t>
            </a:r>
            <a:endParaRPr lang="en-US" dirty="0">
              <a:ea typeface="ＭＳ Ｐゴシック" pitchFamily="34" charset="-128"/>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3675119595"/>
              </p:ext>
            </p:extLst>
          </p:nvPr>
        </p:nvGraphicFramePr>
        <p:xfrm>
          <a:off x="2057400" y="3048108"/>
          <a:ext cx="4148496" cy="1371492"/>
        </p:xfrm>
        <a:graphic>
          <a:graphicData uri="http://schemas.openxmlformats.org/presentationml/2006/ole">
            <mc:AlternateContent xmlns:mc="http://schemas.openxmlformats.org/markup-compatibility/2006">
              <mc:Choice xmlns:v="urn:schemas-microsoft-com:vml" Requires="v">
                <p:oleObj spid="_x0000_s26720" name="Equation" r:id="rId3" imgW="1536700" imgH="508000" progId="Equation.DSMT4">
                  <p:embed/>
                </p:oleObj>
              </mc:Choice>
              <mc:Fallback>
                <p:oleObj name="Equation" r:id="rId3" imgW="1536700" imgH="508000" progId="Equation.DSMT4">
                  <p:embed/>
                  <p:pic>
                    <p:nvPicPr>
                      <p:cNvPr id="0" name="Picture 7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3048108"/>
                        <a:ext cx="4148496" cy="13714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Content Placeholder 4"/>
          <p:cNvSpPr>
            <a:spLocks noGrp="1"/>
          </p:cNvSpPr>
          <p:nvPr>
            <p:ph idx="13"/>
          </p:nvPr>
        </p:nvSpPr>
        <p:spPr>
          <a:xfrm>
            <a:off x="457200" y="5029200"/>
            <a:ext cx="8229600" cy="1096963"/>
          </a:xfrm>
        </p:spPr>
        <p:txBody>
          <a:bodyPr/>
          <a:lstStyle/>
          <a:p>
            <a:r>
              <a:rPr lang="en-US" dirty="0">
                <a:ea typeface="ＭＳ Ｐゴシック" pitchFamily="34" charset="-128"/>
              </a:rPr>
              <a:t>Effective yield of 10 percent compounded monthly is 10.47</a:t>
            </a:r>
            <a:r>
              <a:rPr lang="en-US" dirty="0" smtClean="0">
                <a:ea typeface="ＭＳ Ｐゴシック" pitchFamily="34" charset="-128"/>
              </a:rPr>
              <a:t>%...</a:t>
            </a:r>
            <a:endParaRPr lang="en-US" dirty="0">
              <a:ea typeface="ＭＳ Ｐゴシック" pitchFamily="34" charset="-128"/>
            </a:endParaRPr>
          </a:p>
        </p:txBody>
      </p:sp>
    </p:spTree>
    <p:extLst>
      <p:ext uri="{BB962C8B-B14F-4D97-AF65-F5344CB8AC3E}">
        <p14:creationId xmlns:p14="http://schemas.microsoft.com/office/powerpoint/2010/main" val="1210784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Rate Conversion Table</a:t>
            </a:r>
          </a:p>
        </p:txBody>
      </p:sp>
      <p:sp>
        <p:nvSpPr>
          <p:cNvPr id="3" name="Content Placeholder 2"/>
          <p:cNvSpPr>
            <a:spLocks noGrp="1"/>
          </p:cNvSpPr>
          <p:nvPr>
            <p:ph idx="1"/>
          </p:nvPr>
        </p:nvSpPr>
        <p:spPr>
          <a:xfrm>
            <a:off x="457200" y="1600201"/>
            <a:ext cx="8229600" cy="838200"/>
          </a:xfrm>
        </p:spPr>
        <p:txBody>
          <a:bodyPr/>
          <a:lstStyle/>
          <a:p>
            <a:r>
              <a:rPr lang="en-US" dirty="0"/>
              <a:t>Equivalent effective interest rates for various nominal interest rates:</a:t>
            </a:r>
          </a:p>
        </p:txBody>
      </p:sp>
      <p:graphicFrame>
        <p:nvGraphicFramePr>
          <p:cNvPr id="5" name="Table 4"/>
          <p:cNvGraphicFramePr>
            <a:graphicFrameLocks noGrp="1"/>
          </p:cNvGraphicFramePr>
          <p:nvPr>
            <p:extLst>
              <p:ext uri="{D42A27DB-BD31-4B8C-83A1-F6EECF244321}">
                <p14:modId xmlns:p14="http://schemas.microsoft.com/office/powerpoint/2010/main" val="1850518163"/>
              </p:ext>
            </p:extLst>
          </p:nvPr>
        </p:nvGraphicFramePr>
        <p:xfrm>
          <a:off x="749968" y="2874793"/>
          <a:ext cx="6781800" cy="2595565"/>
        </p:xfrm>
        <a:graphic>
          <a:graphicData uri="http://schemas.openxmlformats.org/drawingml/2006/table">
            <a:tbl>
              <a:tblPr firstRow="1">
                <a:tableStyleId>{3B4B98B0-60AC-42C2-AFA5-B58CD77FA1E5}</a:tableStyleId>
              </a:tblPr>
              <a:tblGrid>
                <a:gridCol w="3899535">
                  <a:extLst>
                    <a:ext uri="{9D8B030D-6E8A-4147-A177-3AD203B41FA5}">
                      <a16:colId xmlns:a16="http://schemas.microsoft.com/office/drawing/2014/main" val="20000"/>
                    </a:ext>
                  </a:extLst>
                </a:gridCol>
                <a:gridCol w="2882265">
                  <a:extLst>
                    <a:ext uri="{9D8B030D-6E8A-4147-A177-3AD203B41FA5}">
                      <a16:colId xmlns:a16="http://schemas.microsoft.com/office/drawing/2014/main" val="20001"/>
                    </a:ext>
                  </a:extLst>
                </a:gridCol>
              </a:tblGrid>
              <a:tr h="370795">
                <a:tc>
                  <a:txBody>
                    <a:bodyPr/>
                    <a:lstStyle/>
                    <a:p>
                      <a:r>
                        <a:rPr lang="en-US" dirty="0" smtClean="0"/>
                        <a:t>Nominal Interest Rate</a:t>
                      </a:r>
                      <a:endParaRPr lang="en-US" dirty="0"/>
                    </a:p>
                  </a:txBody>
                  <a:tcPr marT="45714" marB="45714"/>
                </a:tc>
                <a:tc>
                  <a:txBody>
                    <a:bodyPr/>
                    <a:lstStyle/>
                    <a:p>
                      <a:pPr algn="ctr"/>
                      <a:r>
                        <a:rPr lang="en-US" dirty="0" smtClean="0"/>
                        <a:t>Effective Interest Rate</a:t>
                      </a:r>
                      <a:endParaRPr lang="en-US" dirty="0"/>
                    </a:p>
                  </a:txBody>
                  <a:tcPr marT="45714" marB="45714"/>
                </a:tc>
                <a:extLst>
                  <a:ext uri="{0D108BD9-81ED-4DB2-BD59-A6C34878D82A}">
                    <a16:rowId xmlns:a16="http://schemas.microsoft.com/office/drawing/2014/main" val="10000"/>
                  </a:ext>
                </a:extLst>
              </a:tr>
              <a:tr h="370795">
                <a:tc>
                  <a:txBody>
                    <a:bodyPr/>
                    <a:lstStyle/>
                    <a:p>
                      <a:r>
                        <a:rPr lang="en-US" dirty="0" smtClean="0"/>
                        <a:t>10% compounded annually</a:t>
                      </a:r>
                      <a:endParaRPr lang="en-US" dirty="0"/>
                    </a:p>
                  </a:txBody>
                  <a:tcPr marT="45714" marB="45714"/>
                </a:tc>
                <a:tc>
                  <a:txBody>
                    <a:bodyPr/>
                    <a:lstStyle/>
                    <a:p>
                      <a:pPr algn="ctr"/>
                      <a:r>
                        <a:rPr lang="en-US" dirty="0" smtClean="0"/>
                        <a:t>10.00%</a:t>
                      </a:r>
                      <a:endParaRPr lang="en-US" dirty="0"/>
                    </a:p>
                  </a:txBody>
                  <a:tcPr marT="45714" marB="45714"/>
                </a:tc>
                <a:extLst>
                  <a:ext uri="{0D108BD9-81ED-4DB2-BD59-A6C34878D82A}">
                    <a16:rowId xmlns:a16="http://schemas.microsoft.com/office/drawing/2014/main" val="10001"/>
                  </a:ext>
                </a:extLst>
              </a:tr>
              <a:tr h="3707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 compounded semiannually</a:t>
                      </a:r>
                    </a:p>
                  </a:txBody>
                  <a:tcPr marT="45714" marB="45714"/>
                </a:tc>
                <a:tc>
                  <a:txBody>
                    <a:bodyPr/>
                    <a:lstStyle/>
                    <a:p>
                      <a:pPr algn="ctr"/>
                      <a:r>
                        <a:rPr lang="en-US" dirty="0" smtClean="0"/>
                        <a:t>10.25%</a:t>
                      </a:r>
                      <a:endParaRPr lang="en-US" dirty="0"/>
                    </a:p>
                  </a:txBody>
                  <a:tcPr marT="45714" marB="45714"/>
                </a:tc>
                <a:extLst>
                  <a:ext uri="{0D108BD9-81ED-4DB2-BD59-A6C34878D82A}">
                    <a16:rowId xmlns:a16="http://schemas.microsoft.com/office/drawing/2014/main" val="10002"/>
                  </a:ext>
                </a:extLst>
              </a:tr>
              <a:tr h="3707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 compounded quarterly</a:t>
                      </a:r>
                    </a:p>
                  </a:txBody>
                  <a:tcPr marT="45714" marB="45714"/>
                </a:tc>
                <a:tc>
                  <a:txBody>
                    <a:bodyPr/>
                    <a:lstStyle/>
                    <a:p>
                      <a:pPr algn="ctr"/>
                      <a:r>
                        <a:rPr lang="en-US" dirty="0" smtClean="0"/>
                        <a:t>10.38%</a:t>
                      </a:r>
                      <a:endParaRPr lang="en-US" dirty="0"/>
                    </a:p>
                  </a:txBody>
                  <a:tcPr marT="45714" marB="45714"/>
                </a:tc>
                <a:extLst>
                  <a:ext uri="{0D108BD9-81ED-4DB2-BD59-A6C34878D82A}">
                    <a16:rowId xmlns:a16="http://schemas.microsoft.com/office/drawing/2014/main" val="10003"/>
                  </a:ext>
                </a:extLst>
              </a:tr>
              <a:tr h="3707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 compounded monthly</a:t>
                      </a:r>
                    </a:p>
                  </a:txBody>
                  <a:tcPr marT="45714" marB="45714"/>
                </a:tc>
                <a:tc>
                  <a:txBody>
                    <a:bodyPr/>
                    <a:lstStyle/>
                    <a:p>
                      <a:pPr algn="ctr"/>
                      <a:r>
                        <a:rPr lang="en-US" dirty="0" smtClean="0"/>
                        <a:t>10.47%</a:t>
                      </a:r>
                      <a:endParaRPr lang="en-US" dirty="0"/>
                    </a:p>
                  </a:txBody>
                  <a:tcPr marT="45714" marB="45714"/>
                </a:tc>
                <a:extLst>
                  <a:ext uri="{0D108BD9-81ED-4DB2-BD59-A6C34878D82A}">
                    <a16:rowId xmlns:a16="http://schemas.microsoft.com/office/drawing/2014/main" val="10004"/>
                  </a:ext>
                </a:extLst>
              </a:tr>
              <a:tr h="3707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 compounded weekly</a:t>
                      </a:r>
                    </a:p>
                  </a:txBody>
                  <a:tcPr marT="45714" marB="45714"/>
                </a:tc>
                <a:tc>
                  <a:txBody>
                    <a:bodyPr/>
                    <a:lstStyle/>
                    <a:p>
                      <a:pPr algn="ctr"/>
                      <a:r>
                        <a:rPr lang="en-US" dirty="0" smtClean="0"/>
                        <a:t>10.51%</a:t>
                      </a:r>
                      <a:endParaRPr lang="en-US" dirty="0"/>
                    </a:p>
                  </a:txBody>
                  <a:tcPr marT="45714" marB="45714"/>
                </a:tc>
                <a:extLst>
                  <a:ext uri="{0D108BD9-81ED-4DB2-BD59-A6C34878D82A}">
                    <a16:rowId xmlns:a16="http://schemas.microsoft.com/office/drawing/2014/main" val="10005"/>
                  </a:ext>
                </a:extLst>
              </a:tr>
              <a:tr h="3707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 compounded daily</a:t>
                      </a:r>
                    </a:p>
                  </a:txBody>
                  <a:tcPr marT="45714" marB="45714"/>
                </a:tc>
                <a:tc>
                  <a:txBody>
                    <a:bodyPr/>
                    <a:lstStyle/>
                    <a:p>
                      <a:pPr algn="ctr"/>
                      <a:r>
                        <a:rPr lang="en-US" dirty="0" smtClean="0"/>
                        <a:t>10.52%</a:t>
                      </a:r>
                      <a:endParaRPr lang="en-US" dirty="0"/>
                    </a:p>
                  </a:txBody>
                  <a:tcPr marT="45714" marB="45714"/>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210784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return data in the Canadian market</a:t>
            </a:r>
            <a:endParaRPr lang="en-US" dirty="0"/>
          </a:p>
        </p:txBody>
      </p:sp>
      <p:sp>
        <p:nvSpPr>
          <p:cNvPr id="3" name="Content Placeholder 2"/>
          <p:cNvSpPr>
            <a:spLocks noGrp="1"/>
          </p:cNvSpPr>
          <p:nvPr>
            <p:ph idx="1"/>
          </p:nvPr>
        </p:nvSpPr>
        <p:spPr/>
        <p:txBody>
          <a:bodyPr/>
          <a:lstStyle/>
          <a:p>
            <a:r>
              <a:rPr lang="en-US" dirty="0" smtClean="0"/>
              <a:t>S&amp;P/TSX 2000 to 2018</a:t>
            </a:r>
          </a:p>
          <a:p>
            <a:r>
              <a:rPr lang="en-US" dirty="0"/>
              <a:t>2000 start  8414</a:t>
            </a:r>
            <a:r>
              <a:rPr lang="en-US" dirty="0"/>
              <a:t/>
            </a:r>
            <a:br>
              <a:rPr lang="en-US" dirty="0"/>
            </a:br>
            <a:r>
              <a:rPr lang="en-US" dirty="0"/>
              <a:t>2018 end     14323</a:t>
            </a:r>
            <a:endParaRPr lang="en-US" dirty="0" smtClean="0"/>
          </a:p>
          <a:p>
            <a:r>
              <a:rPr lang="en-US" dirty="0" smtClean="0"/>
              <a:t>Capital </a:t>
            </a:r>
            <a:r>
              <a:rPr lang="en-US" dirty="0" smtClean="0"/>
              <a:t>gain: </a:t>
            </a:r>
            <a:r>
              <a:rPr lang="en-US" smtClean="0"/>
              <a:t>about </a:t>
            </a:r>
            <a:r>
              <a:rPr lang="en-US" smtClean="0"/>
              <a:t>2.8% </a:t>
            </a:r>
            <a:r>
              <a:rPr lang="en-US" dirty="0" smtClean="0"/>
              <a:t>per year</a:t>
            </a:r>
          </a:p>
          <a:p>
            <a:r>
              <a:rPr lang="en-US" dirty="0" smtClean="0"/>
              <a:t>Dividend yield: about 3% per year</a:t>
            </a:r>
          </a:p>
          <a:p>
            <a:r>
              <a:rPr lang="en-US" dirty="0" smtClean="0"/>
              <a:t>Canadian 10 year bond yield at the end of 2018</a:t>
            </a:r>
          </a:p>
          <a:p>
            <a:r>
              <a:rPr lang="en-US" dirty="0" smtClean="0"/>
              <a:t>About 2%</a:t>
            </a:r>
            <a:endParaRPr lang="en-US" dirty="0"/>
          </a:p>
        </p:txBody>
      </p:sp>
    </p:spTree>
    <p:extLst>
      <p:ext uri="{BB962C8B-B14F-4D97-AF65-F5344CB8AC3E}">
        <p14:creationId xmlns:p14="http://schemas.microsoft.com/office/powerpoint/2010/main" val="32636817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a:t>
            </a:r>
            <a:endParaRPr lang="en-US" dirty="0"/>
          </a:p>
        </p:txBody>
      </p:sp>
      <p:sp>
        <p:nvSpPr>
          <p:cNvPr id="3" name="Content Placeholder 2"/>
          <p:cNvSpPr>
            <a:spLocks noGrp="1"/>
          </p:cNvSpPr>
          <p:nvPr>
            <p:ph idx="1"/>
          </p:nvPr>
        </p:nvSpPr>
        <p:spPr/>
        <p:txBody>
          <a:bodyPr/>
          <a:lstStyle/>
          <a:p>
            <a:r>
              <a:rPr lang="en-US" dirty="0" smtClean="0"/>
              <a:t>Financial Planning Problems 5, 10, 15, 20</a:t>
            </a:r>
          </a:p>
          <a:p>
            <a:r>
              <a:rPr lang="en-US" dirty="0" smtClean="0"/>
              <a:t>Challenge questions</a:t>
            </a:r>
          </a:p>
          <a:p>
            <a:r>
              <a:rPr lang="en-US" dirty="0" smtClean="0"/>
              <a:t>Ethical Dilemma</a:t>
            </a:r>
            <a:endParaRPr lang="en-US" dirty="0"/>
          </a:p>
        </p:txBody>
      </p:sp>
    </p:spTree>
    <p:extLst>
      <p:ext uri="{BB962C8B-B14F-4D97-AF65-F5344CB8AC3E}">
        <p14:creationId xmlns:p14="http://schemas.microsoft.com/office/powerpoint/2010/main" val="2115675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Interest</a:t>
            </a:r>
          </a:p>
        </p:txBody>
      </p:sp>
      <p:sp>
        <p:nvSpPr>
          <p:cNvPr id="3" name="Content Placeholder 2"/>
          <p:cNvSpPr>
            <a:spLocks noGrp="1"/>
          </p:cNvSpPr>
          <p:nvPr>
            <p:ph idx="1"/>
          </p:nvPr>
        </p:nvSpPr>
        <p:spPr/>
        <p:txBody>
          <a:bodyPr/>
          <a:lstStyle/>
          <a:p>
            <a:pPr>
              <a:defRPr/>
            </a:pPr>
            <a:r>
              <a:rPr lang="en-US" dirty="0">
                <a:ea typeface="ＭＳ Ｐゴシック" pitchFamily="34" charset="-128"/>
              </a:rPr>
              <a:t>interest on a loan computed as a percentage of the loan amount, or principal</a:t>
            </a:r>
          </a:p>
          <a:p>
            <a:pPr lvl="1">
              <a:defRPr/>
            </a:pPr>
            <a:r>
              <a:rPr lang="en-US" dirty="0">
                <a:ea typeface="ＭＳ Ｐゴシック" pitchFamily="34" charset="-128"/>
              </a:rPr>
              <a:t>Interest earned, or paid (and is not reinvested)</a:t>
            </a:r>
          </a:p>
          <a:p>
            <a:pPr lvl="1">
              <a:defRPr/>
            </a:pPr>
            <a:r>
              <a:rPr lang="en-US" dirty="0">
                <a:ea typeface="ＭＳ Ｐゴシック" pitchFamily="34" charset="-128"/>
              </a:rPr>
              <a:t>Measured using the principal (P), the interest rate applied to the principal (r), and the loan</a:t>
            </a:r>
            <a:r>
              <a:rPr lang="en-US" altLang="en-US" dirty="0">
                <a:ea typeface="ＭＳ Ｐゴシック" pitchFamily="34" charset="-128"/>
              </a:rPr>
              <a:t>’</a:t>
            </a:r>
            <a:r>
              <a:rPr lang="en-US" dirty="0">
                <a:ea typeface="ＭＳ Ｐゴシック" pitchFamily="34" charset="-128"/>
              </a:rPr>
              <a:t>s time to maturity (t)</a:t>
            </a:r>
            <a:endParaRPr lang="en-US" dirty="0"/>
          </a:p>
        </p:txBody>
      </p:sp>
    </p:spTree>
    <p:extLst>
      <p:ext uri="{BB962C8B-B14F-4D97-AF65-F5344CB8AC3E}">
        <p14:creationId xmlns:p14="http://schemas.microsoft.com/office/powerpoint/2010/main" val="4230291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Interest Formula</a:t>
            </a:r>
          </a:p>
        </p:txBody>
      </p:sp>
      <p:sp>
        <p:nvSpPr>
          <p:cNvPr id="3" name="Content Placeholder 2"/>
          <p:cNvSpPr>
            <a:spLocks noGrp="1"/>
          </p:cNvSpPr>
          <p:nvPr>
            <p:ph idx="1"/>
          </p:nvPr>
        </p:nvSpPr>
        <p:spPr>
          <a:xfrm>
            <a:off x="457200" y="2057400"/>
            <a:ext cx="8229600" cy="4068763"/>
          </a:xfrm>
        </p:spPr>
        <p:txBody>
          <a:bodyPr/>
          <a:lstStyle/>
          <a:p>
            <a:pPr marL="0" indent="0" algn="ctr">
              <a:spcBef>
                <a:spcPts val="600"/>
              </a:spcBef>
              <a:buNone/>
            </a:pPr>
            <a:r>
              <a:rPr lang="en-US" i="1" dirty="0"/>
              <a:t>I = </a:t>
            </a:r>
            <a:r>
              <a:rPr lang="en-US" i="1" dirty="0" smtClean="0"/>
              <a:t>P × r</a:t>
            </a:r>
            <a:r>
              <a:rPr lang="en-US" i="1" dirty="0"/>
              <a:t> × </a:t>
            </a:r>
            <a:r>
              <a:rPr lang="en-US" i="1" dirty="0" smtClean="0"/>
              <a:t>t</a:t>
            </a:r>
          </a:p>
          <a:p>
            <a:pPr marL="0" indent="0" algn="ctr">
              <a:spcBef>
                <a:spcPts val="600"/>
              </a:spcBef>
              <a:buNone/>
            </a:pPr>
            <a:endParaRPr lang="en-US" i="1" dirty="0"/>
          </a:p>
          <a:p>
            <a:pPr marL="0" lvl="0" indent="0" fontAlgn="base">
              <a:spcBef>
                <a:spcPts val="600"/>
              </a:spcBef>
              <a:spcAft>
                <a:spcPct val="0"/>
              </a:spcAft>
              <a:buClrTx/>
              <a:buSzTx/>
              <a:buNone/>
            </a:pPr>
            <a:r>
              <a:rPr lang="en-US" altLang="en-US" dirty="0" smtClean="0">
                <a:ea typeface="ＭＳ Ｐゴシック" pitchFamily="34" charset="-128"/>
              </a:rPr>
              <a:t>where</a:t>
            </a:r>
          </a:p>
          <a:p>
            <a:pPr marL="0" lvl="0" indent="0" fontAlgn="base">
              <a:spcBef>
                <a:spcPts val="600"/>
              </a:spcBef>
              <a:spcAft>
                <a:spcPct val="0"/>
              </a:spcAft>
              <a:buClrTx/>
              <a:buSzTx/>
              <a:buNone/>
            </a:pPr>
            <a:r>
              <a:rPr lang="en-US" altLang="en-US" sz="2400" i="1" dirty="0" smtClean="0">
                <a:ea typeface="ＭＳ Ｐゴシック" pitchFamily="34" charset="-128"/>
              </a:rPr>
              <a:t>I</a:t>
            </a:r>
            <a:r>
              <a:rPr lang="en-US" altLang="en-US" sz="2400" dirty="0" smtClean="0">
                <a:ea typeface="ＭＳ Ｐゴシック" pitchFamily="34" charset="-128"/>
              </a:rPr>
              <a:t> </a:t>
            </a:r>
            <a:r>
              <a:rPr lang="en-US" altLang="en-US" sz="2400" dirty="0">
                <a:ea typeface="ＭＳ Ｐゴシック" pitchFamily="34" charset="-128"/>
              </a:rPr>
              <a:t>= interest earned</a:t>
            </a:r>
          </a:p>
          <a:p>
            <a:pPr marL="0" lvl="0" indent="0" fontAlgn="base">
              <a:spcBef>
                <a:spcPts val="600"/>
              </a:spcBef>
              <a:spcAft>
                <a:spcPct val="0"/>
              </a:spcAft>
              <a:buClrTx/>
              <a:buSzTx/>
              <a:buNone/>
            </a:pPr>
            <a:r>
              <a:rPr lang="en-US" altLang="en-US" sz="2400" i="1" dirty="0">
                <a:ea typeface="ＭＳ Ｐゴシック" pitchFamily="34" charset="-128"/>
              </a:rPr>
              <a:t>P</a:t>
            </a:r>
            <a:r>
              <a:rPr lang="en-US" altLang="en-US" sz="2400" dirty="0">
                <a:ea typeface="ＭＳ Ｐゴシック" pitchFamily="34" charset="-128"/>
              </a:rPr>
              <a:t> = principal, or present value</a:t>
            </a:r>
          </a:p>
          <a:p>
            <a:pPr marL="0" lvl="0" indent="0" fontAlgn="base">
              <a:spcBef>
                <a:spcPts val="600"/>
              </a:spcBef>
              <a:spcAft>
                <a:spcPct val="0"/>
              </a:spcAft>
              <a:buClrTx/>
              <a:buSzTx/>
              <a:buNone/>
            </a:pPr>
            <a:r>
              <a:rPr lang="en-US" altLang="en-US" sz="2400" i="1" dirty="0">
                <a:ea typeface="ＭＳ Ｐゴシック" pitchFamily="34" charset="-128"/>
              </a:rPr>
              <a:t>r</a:t>
            </a:r>
            <a:r>
              <a:rPr lang="en-US" altLang="en-US" sz="2400" dirty="0">
                <a:ea typeface="ＭＳ Ｐゴシック" pitchFamily="34" charset="-128"/>
              </a:rPr>
              <a:t> = annual interest rate expressed as a decimal or percent</a:t>
            </a:r>
          </a:p>
          <a:p>
            <a:pPr marL="0" lvl="0" indent="0" fontAlgn="base">
              <a:spcBef>
                <a:spcPts val="600"/>
              </a:spcBef>
              <a:spcAft>
                <a:spcPct val="0"/>
              </a:spcAft>
              <a:buClrTx/>
              <a:buSzTx/>
              <a:buNone/>
            </a:pPr>
            <a:r>
              <a:rPr lang="en-US" altLang="en-US" sz="2400" i="1" dirty="0">
                <a:ea typeface="ＭＳ Ｐゴシック" pitchFamily="34" charset="-128"/>
              </a:rPr>
              <a:t>t</a:t>
            </a:r>
            <a:r>
              <a:rPr lang="en-US" altLang="en-US" sz="2400" dirty="0">
                <a:ea typeface="ＭＳ Ｐゴシック" pitchFamily="34" charset="-128"/>
              </a:rPr>
              <a:t> = time (in years</a:t>
            </a:r>
            <a:r>
              <a:rPr lang="en-US" altLang="en-US" sz="2400" dirty="0" smtClean="0">
                <a:ea typeface="ＭＳ Ｐゴシック" pitchFamily="34" charset="-128"/>
              </a:rPr>
              <a:t>)</a:t>
            </a:r>
            <a:endParaRPr lang="en-US" sz="2400" i="1" dirty="0"/>
          </a:p>
        </p:txBody>
      </p:sp>
    </p:spTree>
    <p:extLst>
      <p:ext uri="{BB962C8B-B14F-4D97-AF65-F5344CB8AC3E}">
        <p14:creationId xmlns:p14="http://schemas.microsoft.com/office/powerpoint/2010/main" val="4230291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46628"/>
          </a:xfrm>
        </p:spPr>
        <p:txBody>
          <a:bodyPr/>
          <a:lstStyle/>
          <a:p>
            <a:r>
              <a:rPr lang="en-US" dirty="0"/>
              <a:t>Simple Interest </a:t>
            </a:r>
            <a:r>
              <a:rPr lang="en-US" dirty="0" smtClean="0"/>
              <a:t>Example</a:t>
            </a:r>
            <a:endParaRPr lang="en-US" b="0" dirty="0"/>
          </a:p>
        </p:txBody>
      </p:sp>
      <p:sp>
        <p:nvSpPr>
          <p:cNvPr id="5" name="Content Placeholder 4"/>
          <p:cNvSpPr>
            <a:spLocks noGrp="1"/>
          </p:cNvSpPr>
          <p:nvPr>
            <p:ph idx="1"/>
          </p:nvPr>
        </p:nvSpPr>
        <p:spPr>
          <a:xfrm>
            <a:off x="457200" y="914400"/>
            <a:ext cx="8229600" cy="990600"/>
          </a:xfrm>
        </p:spPr>
        <p:txBody>
          <a:bodyPr/>
          <a:lstStyle/>
          <a:p>
            <a:pPr marL="0" indent="0">
              <a:buNone/>
            </a:pPr>
            <a:r>
              <a:rPr lang="en-US" sz="2000" dirty="0"/>
              <a:t>Farah makes a deposit of $1000 in a high-interest savings account paying 3 percent simple interest annually. At the end of year one, the bank will credit Farah’s </a:t>
            </a:r>
            <a:r>
              <a:rPr lang="en-US" sz="2000" dirty="0" err="1"/>
              <a:t>chequing</a:t>
            </a:r>
            <a:r>
              <a:rPr lang="en-US" sz="2000" dirty="0"/>
              <a:t> account with $30, calculated as:</a:t>
            </a:r>
          </a:p>
        </p:txBody>
      </p:sp>
      <p:graphicFrame>
        <p:nvGraphicFramePr>
          <p:cNvPr id="7" name="Object 6"/>
          <p:cNvGraphicFramePr>
            <a:graphicFrameLocks noChangeAspect="1"/>
          </p:cNvGraphicFramePr>
          <p:nvPr>
            <p:extLst>
              <p:ext uri="{D42A27DB-BD31-4B8C-83A1-F6EECF244321}">
                <p14:modId xmlns:p14="http://schemas.microsoft.com/office/powerpoint/2010/main" val="138783929"/>
              </p:ext>
            </p:extLst>
          </p:nvPr>
        </p:nvGraphicFramePr>
        <p:xfrm>
          <a:off x="2994840" y="2069744"/>
          <a:ext cx="2491560" cy="776952"/>
        </p:xfrm>
        <a:graphic>
          <a:graphicData uri="http://schemas.openxmlformats.org/presentationml/2006/ole">
            <mc:AlternateContent xmlns:mc="http://schemas.openxmlformats.org/markup-compatibility/2006">
              <mc:Choice xmlns:v="urn:schemas-microsoft-com:vml" Requires="v">
                <p:oleObj spid="_x0000_s1239" name="Equation" r:id="rId3" imgW="1384300" imgH="431800" progId="Equation.DSMT4">
                  <p:embed/>
                </p:oleObj>
              </mc:Choice>
              <mc:Fallback>
                <p:oleObj name="Equation" r:id="rId3" imgW="1384300" imgH="431800" progId="Equation.DSMT4">
                  <p:embed/>
                  <p:pic>
                    <p:nvPicPr>
                      <p:cNvPr id="0" name="Picture 19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4840" y="2069744"/>
                        <a:ext cx="2491560" cy="7769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Content Placeholder 5"/>
          <p:cNvSpPr>
            <a:spLocks noGrp="1"/>
          </p:cNvSpPr>
          <p:nvPr>
            <p:ph idx="13"/>
          </p:nvPr>
        </p:nvSpPr>
        <p:spPr>
          <a:xfrm>
            <a:off x="457200" y="3048000"/>
            <a:ext cx="8229600" cy="1246496"/>
          </a:xfrm>
        </p:spPr>
        <p:txBody>
          <a:bodyPr/>
          <a:lstStyle/>
          <a:p>
            <a:pPr marL="0" indent="0">
              <a:buNone/>
            </a:pPr>
            <a:r>
              <a:rPr lang="en-US" sz="2000" dirty="0"/>
              <a:t>In year two, the initial principal of $1000 will again earn $30 in interest. The $30 will be credited to Farah’s </a:t>
            </a:r>
            <a:r>
              <a:rPr lang="en-US" sz="2000" dirty="0" err="1"/>
              <a:t>chequing</a:t>
            </a:r>
            <a:r>
              <a:rPr lang="en-US" sz="2000" dirty="0"/>
              <a:t> account. The table below displays what this process looks like over the first three years of Farah’s $1000 investment.</a:t>
            </a:r>
          </a:p>
        </p:txBody>
      </p:sp>
      <p:graphicFrame>
        <p:nvGraphicFramePr>
          <p:cNvPr id="8" name="Table 7"/>
          <p:cNvGraphicFramePr>
            <a:graphicFrameLocks noGrp="1"/>
          </p:cNvGraphicFramePr>
          <p:nvPr>
            <p:extLst>
              <p:ext uri="{D42A27DB-BD31-4B8C-83A1-F6EECF244321}">
                <p14:modId xmlns:p14="http://schemas.microsoft.com/office/powerpoint/2010/main" val="3655169397"/>
              </p:ext>
            </p:extLst>
          </p:nvPr>
        </p:nvGraphicFramePr>
        <p:xfrm>
          <a:off x="470848" y="4480560"/>
          <a:ext cx="8229600" cy="1691640"/>
        </p:xfrm>
        <a:graphic>
          <a:graphicData uri="http://schemas.openxmlformats.org/drawingml/2006/table">
            <a:tbl>
              <a:tblPr firstRow="1">
                <a:tableStyleId>{3B4B98B0-60AC-42C2-AFA5-B58CD77FA1E5}</a:tableStyleId>
              </a:tblPr>
              <a:tblGrid>
                <a:gridCol w="947108">
                  <a:extLst>
                    <a:ext uri="{9D8B030D-6E8A-4147-A177-3AD203B41FA5}">
                      <a16:colId xmlns:a16="http://schemas.microsoft.com/office/drawing/2014/main" val="20000"/>
                    </a:ext>
                  </a:extLst>
                </a:gridCol>
                <a:gridCol w="1325003">
                  <a:extLst>
                    <a:ext uri="{9D8B030D-6E8A-4147-A177-3AD203B41FA5}">
                      <a16:colId xmlns:a16="http://schemas.microsoft.com/office/drawing/2014/main" val="20001"/>
                    </a:ext>
                  </a:extLst>
                </a:gridCol>
                <a:gridCol w="1385489">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gridCol w="2514600">
                  <a:extLst>
                    <a:ext uri="{9D8B030D-6E8A-4147-A177-3AD203B41FA5}">
                      <a16:colId xmlns:a16="http://schemas.microsoft.com/office/drawing/2014/main" val="20004"/>
                    </a:ext>
                  </a:extLst>
                </a:gridCol>
              </a:tblGrid>
              <a:tr h="370840">
                <a:tc>
                  <a:txBody>
                    <a:bodyPr/>
                    <a:lstStyle/>
                    <a:p>
                      <a:pPr algn="ctr"/>
                      <a:r>
                        <a:rPr lang="en-US" sz="1600" dirty="0" smtClean="0"/>
                        <a:t>Year</a:t>
                      </a:r>
                      <a:endParaRPr lang="en-US" sz="1600" dirty="0"/>
                    </a:p>
                  </a:txBody>
                  <a:tcPr anchor="b"/>
                </a:tc>
                <a:tc>
                  <a:txBody>
                    <a:bodyPr/>
                    <a:lstStyle/>
                    <a:p>
                      <a:pPr algn="ctr"/>
                      <a:r>
                        <a:rPr lang="en-US" sz="1600" dirty="0" smtClean="0"/>
                        <a:t>Principal</a:t>
                      </a:r>
                      <a:endParaRPr lang="en-US" sz="1600" dirty="0"/>
                    </a:p>
                  </a:txBody>
                  <a:tcPr anchor="b"/>
                </a:tc>
                <a:tc>
                  <a:txBody>
                    <a:bodyPr/>
                    <a:lstStyle/>
                    <a:p>
                      <a:pPr algn="ctr"/>
                      <a:r>
                        <a:rPr lang="en-US" sz="1600" dirty="0" smtClean="0"/>
                        <a:t>Interest</a:t>
                      </a:r>
                      <a:endParaRPr lang="en-US" sz="1600" dirty="0"/>
                    </a:p>
                  </a:txBody>
                  <a:tcPr anchor="b"/>
                </a:tc>
                <a:tc>
                  <a:txBody>
                    <a:bodyPr/>
                    <a:lstStyle/>
                    <a:p>
                      <a:pPr algn="ctr"/>
                      <a:r>
                        <a:rPr lang="en-US" sz="1600" dirty="0" smtClean="0"/>
                        <a:t>Accumulated Interest</a:t>
                      </a:r>
                      <a:endParaRPr lang="en-US" sz="1600" dirty="0"/>
                    </a:p>
                  </a:txBody>
                  <a:tcPr anchor="b"/>
                </a:tc>
                <a:tc>
                  <a:txBody>
                    <a:bodyPr/>
                    <a:lstStyle/>
                    <a:p>
                      <a:pPr algn="ctr"/>
                      <a:r>
                        <a:rPr lang="en-US" sz="1600" dirty="0" smtClean="0"/>
                        <a:t>Amount Credited to </a:t>
                      </a:r>
                      <a:r>
                        <a:rPr lang="en-US" sz="1600" dirty="0" err="1" smtClean="0"/>
                        <a:t>Chequing</a:t>
                      </a:r>
                      <a:r>
                        <a:rPr lang="en-US" sz="1600" dirty="0" smtClean="0"/>
                        <a:t> Account</a:t>
                      </a:r>
                      <a:endParaRPr lang="en-US" sz="1600" dirty="0"/>
                    </a:p>
                  </a:txBody>
                  <a:tcPr anchor="b"/>
                </a:tc>
                <a:extLst>
                  <a:ext uri="{0D108BD9-81ED-4DB2-BD59-A6C34878D82A}">
                    <a16:rowId xmlns:a16="http://schemas.microsoft.com/office/drawing/2014/main" val="10000"/>
                  </a:ext>
                </a:extLst>
              </a:tr>
              <a:tr h="370840">
                <a:tc>
                  <a:txBody>
                    <a:bodyPr/>
                    <a:lstStyle/>
                    <a:p>
                      <a:pPr algn="ctr"/>
                      <a:r>
                        <a:rPr lang="en-US" sz="1600" dirty="0" smtClean="0"/>
                        <a:t>1</a:t>
                      </a:r>
                      <a:endParaRPr lang="en-US" sz="1600" dirty="0"/>
                    </a:p>
                  </a:txBody>
                  <a:tcPr/>
                </a:tc>
                <a:tc>
                  <a:txBody>
                    <a:bodyPr/>
                    <a:lstStyle/>
                    <a:p>
                      <a:pPr algn="r"/>
                      <a:r>
                        <a:rPr lang="en-US" sz="1600" dirty="0" smtClean="0"/>
                        <a:t>$1000</a:t>
                      </a:r>
                      <a:endParaRPr lang="en-US" sz="1600" dirty="0"/>
                    </a:p>
                  </a:txBody>
                  <a:tcPr marR="365760"/>
                </a:tc>
                <a:tc>
                  <a:txBody>
                    <a:bodyPr/>
                    <a:lstStyle/>
                    <a:p>
                      <a:pPr algn="r"/>
                      <a:r>
                        <a:rPr lang="en-US" sz="1600" dirty="0" smtClean="0"/>
                        <a:t>$30</a:t>
                      </a:r>
                      <a:endParaRPr lang="en-US" sz="1600" dirty="0"/>
                    </a:p>
                  </a:txBody>
                  <a:tcPr marR="457200"/>
                </a:tc>
                <a:tc>
                  <a:txBody>
                    <a:bodyPr/>
                    <a:lstStyle/>
                    <a:p>
                      <a:pPr algn="r"/>
                      <a:r>
                        <a:rPr lang="en-US" sz="1600" dirty="0" smtClean="0"/>
                        <a:t>$30</a:t>
                      </a:r>
                      <a:endParaRPr lang="en-US" sz="1600" dirty="0"/>
                    </a:p>
                  </a:txBody>
                  <a:tcPr marR="822960"/>
                </a:tc>
                <a:tc>
                  <a:txBody>
                    <a:bodyPr/>
                    <a:lstStyle/>
                    <a:p>
                      <a:pPr algn="ctr"/>
                      <a:r>
                        <a:rPr lang="en-US" sz="1600" dirty="0" smtClean="0"/>
                        <a:t>30</a:t>
                      </a:r>
                      <a:endParaRPr lang="en-US" sz="1600" dirty="0"/>
                    </a:p>
                  </a:txBody>
                  <a:tcPr/>
                </a:tc>
                <a:extLst>
                  <a:ext uri="{0D108BD9-81ED-4DB2-BD59-A6C34878D82A}">
                    <a16:rowId xmlns:a16="http://schemas.microsoft.com/office/drawing/2014/main" val="10001"/>
                  </a:ext>
                </a:extLst>
              </a:tr>
              <a:tr h="370840">
                <a:tc>
                  <a:txBody>
                    <a:bodyPr/>
                    <a:lstStyle/>
                    <a:p>
                      <a:pPr algn="ctr"/>
                      <a:r>
                        <a:rPr lang="en-US" sz="1600" dirty="0" smtClean="0"/>
                        <a:t>2</a:t>
                      </a:r>
                      <a:endParaRPr lang="en-US" sz="1600" dirty="0"/>
                    </a:p>
                  </a:txBody>
                  <a:tcPr/>
                </a:tc>
                <a:tc>
                  <a:txBody>
                    <a:bodyPr/>
                    <a:lstStyle/>
                    <a:p>
                      <a:pPr algn="r"/>
                      <a:r>
                        <a:rPr lang="en-US" sz="1600" dirty="0" smtClean="0"/>
                        <a:t>1000</a:t>
                      </a:r>
                      <a:endParaRPr lang="en-US" sz="1600" dirty="0"/>
                    </a:p>
                  </a:txBody>
                  <a:tcPr marR="365760"/>
                </a:tc>
                <a:tc>
                  <a:txBody>
                    <a:bodyPr/>
                    <a:lstStyle/>
                    <a:p>
                      <a:pPr algn="r"/>
                      <a:r>
                        <a:rPr lang="en-US" sz="1600" dirty="0" smtClean="0"/>
                        <a:t>30</a:t>
                      </a:r>
                      <a:endParaRPr lang="en-US" sz="1600" dirty="0"/>
                    </a:p>
                  </a:txBody>
                  <a:tcPr marR="457200"/>
                </a:tc>
                <a:tc>
                  <a:txBody>
                    <a:bodyPr/>
                    <a:lstStyle/>
                    <a:p>
                      <a:pPr algn="r"/>
                      <a:r>
                        <a:rPr lang="en-US" sz="1600" dirty="0" smtClean="0"/>
                        <a:t>60</a:t>
                      </a:r>
                      <a:endParaRPr lang="en-US" sz="1600" dirty="0"/>
                    </a:p>
                  </a:txBody>
                  <a:tcPr marR="822960"/>
                </a:tc>
                <a:tc>
                  <a:txBody>
                    <a:bodyPr/>
                    <a:lstStyle/>
                    <a:p>
                      <a:pPr algn="ctr"/>
                      <a:r>
                        <a:rPr lang="en-US" sz="1600" dirty="0" smtClean="0"/>
                        <a:t>30</a:t>
                      </a:r>
                      <a:endParaRPr lang="en-US" sz="1600" dirty="0"/>
                    </a:p>
                  </a:txBody>
                  <a:tcPr/>
                </a:tc>
                <a:extLst>
                  <a:ext uri="{0D108BD9-81ED-4DB2-BD59-A6C34878D82A}">
                    <a16:rowId xmlns:a16="http://schemas.microsoft.com/office/drawing/2014/main" val="10002"/>
                  </a:ext>
                </a:extLst>
              </a:tr>
              <a:tr h="370840">
                <a:tc>
                  <a:txBody>
                    <a:bodyPr/>
                    <a:lstStyle/>
                    <a:p>
                      <a:pPr algn="ctr"/>
                      <a:r>
                        <a:rPr lang="en-US" sz="1600" dirty="0" smtClean="0"/>
                        <a:t>3</a:t>
                      </a:r>
                      <a:endParaRPr lang="en-US" sz="1600" dirty="0"/>
                    </a:p>
                  </a:txBody>
                  <a:tcPr/>
                </a:tc>
                <a:tc>
                  <a:txBody>
                    <a:bodyPr/>
                    <a:lstStyle/>
                    <a:p>
                      <a:pPr algn="r"/>
                      <a:r>
                        <a:rPr lang="en-US" sz="1600" dirty="0" smtClean="0"/>
                        <a:t>1000</a:t>
                      </a:r>
                      <a:endParaRPr lang="en-US" sz="1600" dirty="0"/>
                    </a:p>
                  </a:txBody>
                  <a:tcPr marR="365760"/>
                </a:tc>
                <a:tc>
                  <a:txBody>
                    <a:bodyPr/>
                    <a:lstStyle/>
                    <a:p>
                      <a:pPr algn="r"/>
                      <a:r>
                        <a:rPr lang="en-US" sz="1600" dirty="0" smtClean="0"/>
                        <a:t>30</a:t>
                      </a:r>
                      <a:endParaRPr lang="en-US" sz="1600" dirty="0"/>
                    </a:p>
                  </a:txBody>
                  <a:tcPr marR="457200"/>
                </a:tc>
                <a:tc>
                  <a:txBody>
                    <a:bodyPr/>
                    <a:lstStyle/>
                    <a:p>
                      <a:pPr algn="r"/>
                      <a:r>
                        <a:rPr lang="en-US" sz="1600" dirty="0" smtClean="0"/>
                        <a:t>90</a:t>
                      </a:r>
                      <a:endParaRPr lang="en-US" sz="1600" dirty="0"/>
                    </a:p>
                  </a:txBody>
                  <a:tcPr marR="822960"/>
                </a:tc>
                <a:tc>
                  <a:txBody>
                    <a:bodyPr/>
                    <a:lstStyle/>
                    <a:p>
                      <a:pPr algn="ctr"/>
                      <a:r>
                        <a:rPr lang="en-US" sz="1600" dirty="0" smtClean="0"/>
                        <a:t>30</a:t>
                      </a:r>
                      <a:endParaRPr lang="en-US" sz="16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30291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22828"/>
          </a:xfrm>
        </p:spPr>
        <p:txBody>
          <a:bodyPr anchor="t"/>
          <a:lstStyle/>
          <a:p>
            <a:r>
              <a:rPr lang="en-US" dirty="0"/>
              <a:t>Compound Interest Example</a:t>
            </a:r>
          </a:p>
        </p:txBody>
      </p:sp>
      <p:sp>
        <p:nvSpPr>
          <p:cNvPr id="5" name="Content Placeholder 4"/>
          <p:cNvSpPr>
            <a:spLocks noGrp="1"/>
          </p:cNvSpPr>
          <p:nvPr>
            <p:ph idx="1"/>
          </p:nvPr>
        </p:nvSpPr>
        <p:spPr>
          <a:xfrm>
            <a:off x="457200" y="914401"/>
            <a:ext cx="8229600" cy="3733800"/>
          </a:xfrm>
        </p:spPr>
        <p:txBody>
          <a:bodyPr/>
          <a:lstStyle/>
          <a:p>
            <a:pPr marL="0" indent="0">
              <a:buNone/>
            </a:pPr>
            <a:r>
              <a:rPr lang="en-US" sz="2400" dirty="0"/>
              <a:t>Samantha makes an initial deposit of $1000 in a compound interest savings account paying 3 percent interest annually. At the end of year one, the bank will credit Samantha’s account with $30 ($1000 × 0.03 × 1). Compound interest </a:t>
            </a:r>
            <a:r>
              <a:rPr lang="en-US" sz="2400" i="1" dirty="0"/>
              <a:t>increases the principal amount on which Samantha earns interest in the second year, by the amount of interest that is earned in the first year</a:t>
            </a:r>
            <a:r>
              <a:rPr lang="en-US" sz="2400" dirty="0"/>
              <a:t>. In other words, in year two, she would earn 3 percent interest on the $1000 of original principal plus the $30 of interest earned in year one. This process will repeat itself in subsequent years.</a:t>
            </a:r>
          </a:p>
        </p:txBody>
      </p:sp>
      <p:graphicFrame>
        <p:nvGraphicFramePr>
          <p:cNvPr id="6" name="Table 5"/>
          <p:cNvGraphicFramePr>
            <a:graphicFrameLocks noGrp="1"/>
          </p:cNvGraphicFramePr>
          <p:nvPr>
            <p:extLst>
              <p:ext uri="{D42A27DB-BD31-4B8C-83A1-F6EECF244321}">
                <p14:modId xmlns:p14="http://schemas.microsoft.com/office/powerpoint/2010/main" val="3435225968"/>
              </p:ext>
            </p:extLst>
          </p:nvPr>
        </p:nvGraphicFramePr>
        <p:xfrm>
          <a:off x="400050" y="4750526"/>
          <a:ext cx="8476857" cy="1483360"/>
        </p:xfrm>
        <a:graphic>
          <a:graphicData uri="http://schemas.openxmlformats.org/drawingml/2006/table">
            <a:tbl>
              <a:tblPr firstRow="1">
                <a:tableStyleId>{3B4B98B0-60AC-42C2-AFA5-B58CD77FA1E5}</a:tableStyleId>
              </a:tblPr>
              <a:tblGrid>
                <a:gridCol w="947108">
                  <a:extLst>
                    <a:ext uri="{9D8B030D-6E8A-4147-A177-3AD203B41FA5}">
                      <a16:colId xmlns:a16="http://schemas.microsoft.com/office/drawing/2014/main" val="20000"/>
                    </a:ext>
                  </a:extLst>
                </a:gridCol>
                <a:gridCol w="1473200">
                  <a:extLst>
                    <a:ext uri="{9D8B030D-6E8A-4147-A177-3AD203B41FA5}">
                      <a16:colId xmlns:a16="http://schemas.microsoft.com/office/drawing/2014/main" val="20001"/>
                    </a:ext>
                  </a:extLst>
                </a:gridCol>
                <a:gridCol w="1385489">
                  <a:extLst>
                    <a:ext uri="{9D8B030D-6E8A-4147-A177-3AD203B41FA5}">
                      <a16:colId xmlns:a16="http://schemas.microsoft.com/office/drawing/2014/main" val="20002"/>
                    </a:ext>
                  </a:extLst>
                </a:gridCol>
                <a:gridCol w="2570480">
                  <a:extLst>
                    <a:ext uri="{9D8B030D-6E8A-4147-A177-3AD203B41FA5}">
                      <a16:colId xmlns:a16="http://schemas.microsoft.com/office/drawing/2014/main" val="20003"/>
                    </a:ext>
                  </a:extLst>
                </a:gridCol>
                <a:gridCol w="2100580">
                  <a:extLst>
                    <a:ext uri="{9D8B030D-6E8A-4147-A177-3AD203B41FA5}">
                      <a16:colId xmlns:a16="http://schemas.microsoft.com/office/drawing/2014/main" val="20004"/>
                    </a:ext>
                  </a:extLst>
                </a:gridCol>
              </a:tblGrid>
              <a:tr h="370840">
                <a:tc>
                  <a:txBody>
                    <a:bodyPr/>
                    <a:lstStyle/>
                    <a:p>
                      <a:pPr algn="ctr"/>
                      <a:r>
                        <a:rPr lang="en-US" dirty="0" smtClean="0"/>
                        <a:t>Year</a:t>
                      </a:r>
                      <a:endParaRPr lang="en-US" dirty="0"/>
                    </a:p>
                  </a:txBody>
                  <a:tcPr anchor="b"/>
                </a:tc>
                <a:tc>
                  <a:txBody>
                    <a:bodyPr/>
                    <a:lstStyle/>
                    <a:p>
                      <a:pPr algn="ctr"/>
                      <a:r>
                        <a:rPr lang="en-US" dirty="0" smtClean="0"/>
                        <a:t>Principal</a:t>
                      </a:r>
                      <a:endParaRPr lang="en-US" dirty="0"/>
                    </a:p>
                  </a:txBody>
                  <a:tcPr anchor="b"/>
                </a:tc>
                <a:tc>
                  <a:txBody>
                    <a:bodyPr/>
                    <a:lstStyle/>
                    <a:p>
                      <a:pPr algn="ctr"/>
                      <a:r>
                        <a:rPr lang="en-US" dirty="0" smtClean="0"/>
                        <a:t>Interest</a:t>
                      </a:r>
                      <a:endParaRPr lang="en-US" dirty="0"/>
                    </a:p>
                  </a:txBody>
                  <a:tcPr anchor="b"/>
                </a:tc>
                <a:tc>
                  <a:txBody>
                    <a:bodyPr/>
                    <a:lstStyle/>
                    <a:p>
                      <a:pPr algn="ctr"/>
                      <a:r>
                        <a:rPr lang="en-US" dirty="0" smtClean="0"/>
                        <a:t>Accumulated Interest</a:t>
                      </a:r>
                      <a:endParaRPr lang="en-US" dirty="0"/>
                    </a:p>
                  </a:txBody>
                  <a:tcPr anchor="b"/>
                </a:tc>
                <a:tc>
                  <a:txBody>
                    <a:bodyPr/>
                    <a:lstStyle/>
                    <a:p>
                      <a:pPr algn="ctr"/>
                      <a:r>
                        <a:rPr lang="en-US" sz="1800" b="1" i="0" u="none" strike="noStrike" kern="1200" baseline="0" dirty="0" smtClean="0">
                          <a:solidFill>
                            <a:schemeClr val="tx1"/>
                          </a:solidFill>
                          <a:latin typeface="+mn-lt"/>
                          <a:ea typeface="+mn-ea"/>
                          <a:cs typeface="+mn-cs"/>
                        </a:rPr>
                        <a:t>Account Balance</a:t>
                      </a:r>
                      <a:endParaRPr lang="en-US" dirty="0"/>
                    </a:p>
                  </a:txBody>
                  <a:tcPr anchor="b"/>
                </a:tc>
                <a:extLst>
                  <a:ext uri="{0D108BD9-81ED-4DB2-BD59-A6C34878D82A}">
                    <a16:rowId xmlns:a16="http://schemas.microsoft.com/office/drawing/2014/main" val="10000"/>
                  </a:ext>
                </a:extLst>
              </a:tr>
              <a:tr h="370840">
                <a:tc>
                  <a:txBody>
                    <a:bodyPr/>
                    <a:lstStyle/>
                    <a:p>
                      <a:pPr algn="ctr"/>
                      <a:r>
                        <a:rPr lang="en-US" dirty="0" smtClean="0"/>
                        <a:t>1</a:t>
                      </a:r>
                      <a:endParaRPr lang="en-US" dirty="0"/>
                    </a:p>
                  </a:txBody>
                  <a:tcPr/>
                </a:tc>
                <a:tc>
                  <a:txBody>
                    <a:bodyPr/>
                    <a:lstStyle/>
                    <a:p>
                      <a:pPr algn="r"/>
                      <a:r>
                        <a:rPr lang="en-US" dirty="0" smtClean="0"/>
                        <a:t>$1000.00</a:t>
                      </a:r>
                      <a:endParaRPr lang="en-US" dirty="0"/>
                    </a:p>
                  </a:txBody>
                  <a:tcPr marR="274320"/>
                </a:tc>
                <a:tc>
                  <a:txBody>
                    <a:bodyPr/>
                    <a:lstStyle/>
                    <a:p>
                      <a:pPr algn="r"/>
                      <a:r>
                        <a:rPr lang="en-US" dirty="0" smtClean="0"/>
                        <a:t>$30.00</a:t>
                      </a:r>
                      <a:endParaRPr lang="en-US" dirty="0"/>
                    </a:p>
                  </a:txBody>
                  <a:tcPr marR="365760"/>
                </a:tc>
                <a:tc>
                  <a:txBody>
                    <a:bodyPr/>
                    <a:lstStyle/>
                    <a:p>
                      <a:pPr algn="r"/>
                      <a:r>
                        <a:rPr lang="en-US" dirty="0" smtClean="0"/>
                        <a:t>$30.00</a:t>
                      </a:r>
                      <a:endParaRPr lang="en-US" dirty="0"/>
                    </a:p>
                  </a:txBody>
                  <a:tcPr marR="914400"/>
                </a:tc>
                <a:tc>
                  <a:txBody>
                    <a:bodyPr/>
                    <a:lstStyle/>
                    <a:p>
                      <a:pPr algn="r"/>
                      <a:r>
                        <a:rPr lang="en-US" dirty="0" smtClean="0"/>
                        <a:t>$1030.00</a:t>
                      </a:r>
                      <a:endParaRPr lang="en-US" dirty="0"/>
                    </a:p>
                  </a:txBody>
                  <a:tcPr marR="548640"/>
                </a:tc>
                <a:extLst>
                  <a:ext uri="{0D108BD9-81ED-4DB2-BD59-A6C34878D82A}">
                    <a16:rowId xmlns:a16="http://schemas.microsoft.com/office/drawing/2014/main" val="10001"/>
                  </a:ext>
                </a:extLst>
              </a:tr>
              <a:tr h="370840">
                <a:tc>
                  <a:txBody>
                    <a:bodyPr/>
                    <a:lstStyle/>
                    <a:p>
                      <a:pPr algn="ctr"/>
                      <a:r>
                        <a:rPr lang="en-US" dirty="0" smtClean="0"/>
                        <a:t>2</a:t>
                      </a:r>
                      <a:endParaRPr lang="en-US" dirty="0"/>
                    </a:p>
                  </a:txBody>
                  <a:tcPr/>
                </a:tc>
                <a:tc>
                  <a:txBody>
                    <a:bodyPr/>
                    <a:lstStyle/>
                    <a:p>
                      <a:pPr algn="r"/>
                      <a:r>
                        <a:rPr lang="en-US" dirty="0" smtClean="0"/>
                        <a:t>1030.00</a:t>
                      </a:r>
                      <a:endParaRPr lang="en-US" dirty="0"/>
                    </a:p>
                  </a:txBody>
                  <a:tcPr marR="274320"/>
                </a:tc>
                <a:tc>
                  <a:txBody>
                    <a:bodyPr/>
                    <a:lstStyle/>
                    <a:p>
                      <a:pPr algn="r"/>
                      <a:r>
                        <a:rPr lang="en-US" dirty="0" smtClean="0"/>
                        <a:t>30.90</a:t>
                      </a:r>
                      <a:endParaRPr lang="en-US" dirty="0"/>
                    </a:p>
                  </a:txBody>
                  <a:tcPr marR="365760"/>
                </a:tc>
                <a:tc>
                  <a:txBody>
                    <a:bodyPr/>
                    <a:lstStyle/>
                    <a:p>
                      <a:pPr algn="r"/>
                      <a:r>
                        <a:rPr lang="en-US" dirty="0" smtClean="0"/>
                        <a:t>60.90</a:t>
                      </a:r>
                      <a:endParaRPr lang="en-US" dirty="0"/>
                    </a:p>
                  </a:txBody>
                  <a:tcPr marR="914400"/>
                </a:tc>
                <a:tc>
                  <a:txBody>
                    <a:bodyPr/>
                    <a:lstStyle/>
                    <a:p>
                      <a:pPr algn="r"/>
                      <a:r>
                        <a:rPr lang="en-US" dirty="0" smtClean="0"/>
                        <a:t>1060.90</a:t>
                      </a:r>
                      <a:endParaRPr lang="en-US" dirty="0"/>
                    </a:p>
                  </a:txBody>
                  <a:tcPr marR="548640"/>
                </a:tc>
                <a:extLst>
                  <a:ext uri="{0D108BD9-81ED-4DB2-BD59-A6C34878D82A}">
                    <a16:rowId xmlns:a16="http://schemas.microsoft.com/office/drawing/2014/main" val="10002"/>
                  </a:ext>
                </a:extLst>
              </a:tr>
              <a:tr h="370840">
                <a:tc>
                  <a:txBody>
                    <a:bodyPr/>
                    <a:lstStyle/>
                    <a:p>
                      <a:pPr algn="ctr"/>
                      <a:r>
                        <a:rPr lang="en-US" dirty="0" smtClean="0"/>
                        <a:t>3</a:t>
                      </a:r>
                      <a:endParaRPr lang="en-US" dirty="0"/>
                    </a:p>
                  </a:txBody>
                  <a:tcPr/>
                </a:tc>
                <a:tc>
                  <a:txBody>
                    <a:bodyPr/>
                    <a:lstStyle/>
                    <a:p>
                      <a:pPr algn="r"/>
                      <a:r>
                        <a:rPr lang="en-US" dirty="0" smtClean="0"/>
                        <a:t>1060.90</a:t>
                      </a:r>
                      <a:endParaRPr lang="en-US" dirty="0"/>
                    </a:p>
                  </a:txBody>
                  <a:tcPr marR="274320"/>
                </a:tc>
                <a:tc>
                  <a:txBody>
                    <a:bodyPr/>
                    <a:lstStyle/>
                    <a:p>
                      <a:pPr algn="r"/>
                      <a:r>
                        <a:rPr lang="en-US" dirty="0" smtClean="0"/>
                        <a:t>31.83</a:t>
                      </a:r>
                      <a:endParaRPr lang="en-US" dirty="0"/>
                    </a:p>
                  </a:txBody>
                  <a:tcPr marR="365760"/>
                </a:tc>
                <a:tc>
                  <a:txBody>
                    <a:bodyPr/>
                    <a:lstStyle/>
                    <a:p>
                      <a:pPr algn="r"/>
                      <a:r>
                        <a:rPr lang="en-US" dirty="0" smtClean="0"/>
                        <a:t>92.73</a:t>
                      </a:r>
                      <a:endParaRPr lang="en-US" dirty="0"/>
                    </a:p>
                  </a:txBody>
                  <a:tcPr marR="914400"/>
                </a:tc>
                <a:tc>
                  <a:txBody>
                    <a:bodyPr/>
                    <a:lstStyle/>
                    <a:p>
                      <a:pPr algn="r"/>
                      <a:r>
                        <a:rPr lang="en-US" dirty="0" smtClean="0"/>
                        <a:t>1092.73</a:t>
                      </a:r>
                      <a:endParaRPr lang="en-US" dirty="0"/>
                    </a:p>
                  </a:txBody>
                  <a:tcPr marR="54864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30291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Lump Sums vs. Annuities</a:t>
            </a:r>
          </a:p>
        </p:txBody>
      </p:sp>
      <p:sp>
        <p:nvSpPr>
          <p:cNvPr id="3" name="Content Placeholder 2"/>
          <p:cNvSpPr>
            <a:spLocks noGrp="1"/>
          </p:cNvSpPr>
          <p:nvPr>
            <p:ph idx="1"/>
          </p:nvPr>
        </p:nvSpPr>
        <p:spPr/>
        <p:txBody>
          <a:bodyPr/>
          <a:lstStyle/>
          <a:p>
            <a:pPr>
              <a:defRPr/>
            </a:pPr>
            <a:r>
              <a:rPr lang="en-US" dirty="0">
                <a:ea typeface="ＭＳ Ｐゴシック" pitchFamily="34" charset="-128"/>
              </a:rPr>
              <a:t>Time value of money is most commonly applied to two types of cash flows – a single dollar amount (a lump sum) and an annuity</a:t>
            </a:r>
          </a:p>
          <a:p>
            <a:pPr>
              <a:defRPr/>
            </a:pPr>
            <a:r>
              <a:rPr lang="en-US" dirty="0">
                <a:ea typeface="ＭＳ Ｐゴシック" pitchFamily="34" charset="-128"/>
              </a:rPr>
              <a:t>Annuity: the payment of a series of equal cash flow payments at equal intervals of time</a:t>
            </a:r>
            <a:endParaRPr lang="en-US" dirty="0"/>
          </a:p>
        </p:txBody>
      </p:sp>
    </p:spTree>
    <p:extLst>
      <p:ext uri="{BB962C8B-B14F-4D97-AF65-F5344CB8AC3E}">
        <p14:creationId xmlns:p14="http://schemas.microsoft.com/office/powerpoint/2010/main" val="4230291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Future Value of a Single Dollar Amount Formula</a:t>
            </a:r>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34665527"/>
              </p:ext>
            </p:extLst>
          </p:nvPr>
        </p:nvGraphicFramePr>
        <p:xfrm>
          <a:off x="2667000" y="1752600"/>
          <a:ext cx="2920500" cy="1174500"/>
        </p:xfrm>
        <a:graphic>
          <a:graphicData uri="http://schemas.openxmlformats.org/presentationml/2006/ole">
            <mc:AlternateContent xmlns:mc="http://schemas.openxmlformats.org/markup-compatibility/2006">
              <mc:Choice xmlns:v="urn:schemas-microsoft-com:vml" Requires="v">
                <p:oleObj spid="_x0000_s2233" name="Equation" r:id="rId3" imgW="1168400" imgH="469900" progId="Equation.DSMT4">
                  <p:embed/>
                </p:oleObj>
              </mc:Choice>
              <mc:Fallback>
                <p:oleObj name="Equation" r:id="rId3" imgW="1168400" imgH="469900" progId="Equation.DSMT4">
                  <p:embed/>
                  <p:pic>
                    <p:nvPicPr>
                      <p:cNvPr id="0" name="Picture 16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1752600"/>
                        <a:ext cx="2920500" cy="117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Content Placeholder 6"/>
          <p:cNvSpPr>
            <a:spLocks noGrp="1"/>
          </p:cNvSpPr>
          <p:nvPr>
            <p:ph idx="1"/>
          </p:nvPr>
        </p:nvSpPr>
        <p:spPr>
          <a:xfrm>
            <a:off x="431744" y="3200400"/>
            <a:ext cx="6604113" cy="2590800"/>
          </a:xfrm>
        </p:spPr>
        <p:txBody>
          <a:bodyPr/>
          <a:lstStyle/>
          <a:p>
            <a:pPr marL="0" lvl="0" indent="0" fontAlgn="base">
              <a:spcBef>
                <a:spcPts val="600"/>
              </a:spcBef>
              <a:spcAft>
                <a:spcPct val="0"/>
              </a:spcAft>
              <a:buClrTx/>
              <a:buSzTx/>
              <a:buNone/>
            </a:pPr>
            <a:r>
              <a:rPr lang="en-US" altLang="en-US" sz="2400" dirty="0" smtClean="0">
                <a:ea typeface="ＭＳ Ｐゴシック" pitchFamily="34" charset="-128"/>
              </a:rPr>
              <a:t>Where</a:t>
            </a:r>
          </a:p>
          <a:p>
            <a:pPr marL="0" lvl="0" indent="0" fontAlgn="base">
              <a:spcBef>
                <a:spcPts val="600"/>
              </a:spcBef>
              <a:spcAft>
                <a:spcPct val="0"/>
              </a:spcAft>
              <a:buClrTx/>
              <a:buSzTx/>
              <a:buNone/>
            </a:pPr>
            <a:r>
              <a:rPr lang="en-US" altLang="en-US" sz="2400" i="1" dirty="0" smtClean="0">
                <a:ea typeface="ＭＳ Ｐゴシック" pitchFamily="34" charset="-128"/>
              </a:rPr>
              <a:t>FV</a:t>
            </a:r>
            <a:r>
              <a:rPr lang="en-US" altLang="en-US" sz="2400" dirty="0" smtClean="0">
                <a:ea typeface="ＭＳ Ｐゴシック" pitchFamily="34" charset="-128"/>
              </a:rPr>
              <a:t> </a:t>
            </a:r>
            <a:r>
              <a:rPr lang="en-US" altLang="en-US" sz="2400" dirty="0">
                <a:ea typeface="ＭＳ Ｐゴシック" pitchFamily="34" charset="-128"/>
              </a:rPr>
              <a:t>= future value of an investment</a:t>
            </a:r>
          </a:p>
          <a:p>
            <a:pPr marL="0" lvl="0" indent="0" fontAlgn="base">
              <a:spcBef>
                <a:spcPts val="600"/>
              </a:spcBef>
              <a:spcAft>
                <a:spcPct val="0"/>
              </a:spcAft>
              <a:buClrTx/>
              <a:buSzTx/>
              <a:buNone/>
            </a:pPr>
            <a:r>
              <a:rPr lang="en-US" altLang="en-US" sz="2400" i="1" dirty="0">
                <a:ea typeface="ＭＳ Ｐゴシック" pitchFamily="34" charset="-128"/>
              </a:rPr>
              <a:t>PV</a:t>
            </a:r>
            <a:r>
              <a:rPr lang="en-US" altLang="en-US" sz="2400" dirty="0">
                <a:ea typeface="ＭＳ Ｐゴシック" pitchFamily="34" charset="-128"/>
              </a:rPr>
              <a:t> = present value of an investment</a:t>
            </a:r>
          </a:p>
          <a:p>
            <a:pPr marL="0" lvl="0" indent="0" fontAlgn="base">
              <a:spcBef>
                <a:spcPts val="600"/>
              </a:spcBef>
              <a:spcAft>
                <a:spcPct val="0"/>
              </a:spcAft>
              <a:buClrTx/>
              <a:buSzTx/>
              <a:buNone/>
            </a:pPr>
            <a:r>
              <a:rPr lang="en-US" altLang="en-US" sz="2400" i="1" dirty="0" err="1">
                <a:ea typeface="ＭＳ Ｐゴシック" pitchFamily="34" charset="-128"/>
              </a:rPr>
              <a:t>i</a:t>
            </a:r>
            <a:r>
              <a:rPr lang="en-US" altLang="en-US" sz="2400" dirty="0">
                <a:ea typeface="ＭＳ Ｐゴシック" pitchFamily="34" charset="-128"/>
              </a:rPr>
              <a:t> = annual interest rate (as a decimal or percent)</a:t>
            </a:r>
          </a:p>
          <a:p>
            <a:pPr marL="0" lvl="0" indent="0" fontAlgn="base">
              <a:spcBef>
                <a:spcPts val="600"/>
              </a:spcBef>
              <a:spcAft>
                <a:spcPct val="0"/>
              </a:spcAft>
              <a:buClrTx/>
              <a:buSzTx/>
              <a:buNone/>
            </a:pPr>
            <a:r>
              <a:rPr lang="en-US" altLang="en-US" sz="2400" i="1" dirty="0">
                <a:ea typeface="ＭＳ Ｐゴシック" pitchFamily="34" charset="-128"/>
              </a:rPr>
              <a:t>n</a:t>
            </a:r>
            <a:r>
              <a:rPr lang="en-US" altLang="en-US" sz="2400" dirty="0">
                <a:ea typeface="ＭＳ Ｐゴシック" pitchFamily="34" charset="-128"/>
              </a:rPr>
              <a:t> = number of compounding periods per year</a:t>
            </a:r>
          </a:p>
          <a:p>
            <a:pPr marL="0" lvl="0" indent="0" fontAlgn="base">
              <a:spcBef>
                <a:spcPts val="600"/>
              </a:spcBef>
              <a:spcAft>
                <a:spcPct val="0"/>
              </a:spcAft>
              <a:buClrTx/>
              <a:buSzTx/>
              <a:buNone/>
            </a:pPr>
            <a:r>
              <a:rPr lang="en-US" altLang="en-US" sz="2400" i="1" dirty="0">
                <a:ea typeface="ＭＳ Ｐゴシック" pitchFamily="34" charset="-128"/>
              </a:rPr>
              <a:t>t</a:t>
            </a:r>
            <a:r>
              <a:rPr lang="en-US" altLang="en-US" sz="2400" dirty="0">
                <a:ea typeface="ＭＳ Ｐゴシック" pitchFamily="34" charset="-128"/>
              </a:rPr>
              <a:t> = time (in years</a:t>
            </a:r>
            <a:r>
              <a:rPr lang="en-US" altLang="en-US" sz="2400" dirty="0" smtClean="0">
                <a:ea typeface="ＭＳ Ｐゴシック" pitchFamily="34" charset="-128"/>
              </a:rPr>
              <a:t>)</a:t>
            </a:r>
            <a:endParaRPr lang="en-US" sz="2400" dirty="0"/>
          </a:p>
        </p:txBody>
      </p:sp>
      <p:sp>
        <p:nvSpPr>
          <p:cNvPr id="9" name="Content Placeholder 8"/>
          <p:cNvSpPr>
            <a:spLocks noGrp="1"/>
          </p:cNvSpPr>
          <p:nvPr>
            <p:ph idx="13"/>
          </p:nvPr>
        </p:nvSpPr>
        <p:spPr>
          <a:xfrm>
            <a:off x="6934200" y="5257800"/>
            <a:ext cx="1756136" cy="1010113"/>
          </a:xfrm>
          <a:solidFill>
            <a:schemeClr val="bg2">
              <a:lumMod val="20000"/>
              <a:lumOff val="80000"/>
            </a:schemeClr>
          </a:solidFill>
          <a:ln>
            <a:solidFill>
              <a:schemeClr val="bg2"/>
            </a:solidFill>
          </a:ln>
        </p:spPr>
        <p:txBody>
          <a:bodyPr lIns="45720" tIns="45720" rIns="45720" bIns="45720"/>
          <a:lstStyle/>
          <a:p>
            <a:pPr marL="0" indent="0" algn="ctr">
              <a:buNone/>
            </a:pPr>
            <a:r>
              <a:rPr lang="en-US" altLang="en-US" sz="2000" dirty="0">
                <a:latin typeface="Arial" charset="0"/>
              </a:rPr>
              <a:t>Free App: </a:t>
            </a:r>
            <a:r>
              <a:rPr lang="en-US" altLang="en-US" sz="2000" i="1" dirty="0">
                <a:latin typeface="Arial" charset="0"/>
              </a:rPr>
              <a:t>Future Value of Your Money</a:t>
            </a:r>
          </a:p>
        </p:txBody>
      </p:sp>
    </p:spTree>
    <p:extLst>
      <p:ext uri="{BB962C8B-B14F-4D97-AF65-F5344CB8AC3E}">
        <p14:creationId xmlns:p14="http://schemas.microsoft.com/office/powerpoint/2010/main" val="4230291585"/>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8033</TotalTime>
  <Words>1669</Words>
  <Application>Microsoft Office PowerPoint</Application>
  <PresentationFormat>On-screen Show (4:3)</PresentationFormat>
  <Paragraphs>194</Paragraphs>
  <Slides>38</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5" baseType="lpstr">
      <vt:lpstr>ＭＳ Ｐゴシック</vt:lpstr>
      <vt:lpstr>Arial</vt:lpstr>
      <vt:lpstr>Times New Roman</vt:lpstr>
      <vt:lpstr>Verdana</vt:lpstr>
      <vt:lpstr>Wingdings</vt:lpstr>
      <vt:lpstr>508 Lecture</vt:lpstr>
      <vt:lpstr>Equation</vt:lpstr>
      <vt:lpstr>Personal Finance</vt:lpstr>
      <vt:lpstr>Chapter Objectives</vt:lpstr>
      <vt:lpstr>The Importance of the Time Value of Money</vt:lpstr>
      <vt:lpstr>Simple Interest</vt:lpstr>
      <vt:lpstr>Simple Interest Formula</vt:lpstr>
      <vt:lpstr>Simple Interest Example</vt:lpstr>
      <vt:lpstr>Compound Interest Example</vt:lpstr>
      <vt:lpstr>Lump Sums vs. Annuities</vt:lpstr>
      <vt:lpstr>Future Value of a Single Dollar Amount Formula</vt:lpstr>
      <vt:lpstr>Future Value of Single Dollar Amount Example One (formula)</vt:lpstr>
      <vt:lpstr>Compounding Periods Table</vt:lpstr>
      <vt:lpstr>Future Value of a Single Dollar Amount Example Two</vt:lpstr>
      <vt:lpstr>Present Value of a Single Dollar Amount Formula</vt:lpstr>
      <vt:lpstr>Present Value of a Single Dollar Amount Example (formula)</vt:lpstr>
      <vt:lpstr>Two Types of Annuities</vt:lpstr>
      <vt:lpstr>Using Timelines</vt:lpstr>
      <vt:lpstr>Future Value of an Ordinary Annuity Example Timelines</vt:lpstr>
      <vt:lpstr>Future Value of an Ordinary Annuity Formula</vt:lpstr>
      <vt:lpstr>Future Value of an Ordinary Annuity Example</vt:lpstr>
      <vt:lpstr>Future Value of an Annuity Due Timeline</vt:lpstr>
      <vt:lpstr>Future Value of an Annuity Due Formula</vt:lpstr>
      <vt:lpstr>Future Value of an Annuity Due Example</vt:lpstr>
      <vt:lpstr>Future Value of an Annuity Example</vt:lpstr>
      <vt:lpstr>Future Value of an Annuity Solution</vt:lpstr>
      <vt:lpstr>Present Value of an Annuity</vt:lpstr>
      <vt:lpstr>Present Value of an Ordinary Annuity Timeline</vt:lpstr>
      <vt:lpstr>Present Value of an Ordinary Annuity Formula</vt:lpstr>
      <vt:lpstr>PowerPoint Presentation</vt:lpstr>
      <vt:lpstr>Present Value of an Ordinary Annuity Example</vt:lpstr>
      <vt:lpstr>PV of an Annuity Example</vt:lpstr>
      <vt:lpstr>PV of an Annuity Solution</vt:lpstr>
      <vt:lpstr>Interest Rate Conversion (1 of 2)</vt:lpstr>
      <vt:lpstr>Interest Rate Conversion (2 of 2)</vt:lpstr>
      <vt:lpstr>Interest Rate Conversion Formula</vt:lpstr>
      <vt:lpstr>Interest Rate Conversion Examples</vt:lpstr>
      <vt:lpstr>Interest Rate Conversion Table</vt:lpstr>
      <vt:lpstr>Some return data in the Canadian market</vt:lpstr>
      <vt:lpstr>Homework</vt:lpstr>
    </vt:vector>
  </TitlesOfParts>
  <Company>Pearson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Finance, Fourth Canadian Edition</dc:title>
  <dc:subject>Finance</dc:subject>
  <dc:creator>Jeff Madura and Hardeep Singh Gill</dc:creator>
  <cp:keywords>Finance</cp:keywords>
  <cp:lastModifiedBy>setup</cp:lastModifiedBy>
  <cp:revision>695</cp:revision>
  <cp:lastPrinted>2019-01-08T00:39:14Z</cp:lastPrinted>
  <dcterms:created xsi:type="dcterms:W3CDTF">2014-07-14T20:04:21Z</dcterms:created>
  <dcterms:modified xsi:type="dcterms:W3CDTF">2019-01-09T19:09:40Z</dcterms:modified>
  <cp:category>Finance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